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68" r:id="rId4"/>
    <p:sldId id="269" r:id="rId5"/>
    <p:sldId id="270" r:id="rId6"/>
    <p:sldId id="276" r:id="rId7"/>
    <p:sldId id="275" r:id="rId8"/>
    <p:sldId id="271" r:id="rId9"/>
    <p:sldId id="272" r:id="rId10"/>
    <p:sldId id="274" r:id="rId11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93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27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544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4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282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8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589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29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15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41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01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4C0BC-5F8C-4ADA-B40C-26BBD55677A9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9560D-699A-418A-AA18-D73710422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1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3341" y="329514"/>
            <a:ext cx="9374659" cy="386354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Четвертый Российский экономический конгресс (РЭК-2020)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>
                <a:solidFill>
                  <a:srgbClr val="FF0000"/>
                </a:solidFill>
              </a:rPr>
              <a:t/>
            </a:r>
            <a:br>
              <a:rPr lang="ru-RU" sz="2700" dirty="0" smtClean="0">
                <a:solidFill>
                  <a:srgbClr val="FF0000"/>
                </a:solidFill>
              </a:rPr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4900" b="1" dirty="0" smtClean="0"/>
              <a:t>О </a:t>
            </a:r>
            <a:r>
              <a:rPr lang="ru-RU" sz="4900" b="1" dirty="0"/>
              <a:t>качестве исходных </a:t>
            </a:r>
            <a:r>
              <a:rPr lang="ru-RU" sz="4900" b="1" dirty="0" smtClean="0"/>
              <a:t>положений текстов Государственных </a:t>
            </a:r>
            <a:r>
              <a:rPr lang="ru-RU" sz="4900" b="1" dirty="0"/>
              <a:t>программ города Москвы</a:t>
            </a:r>
            <a:r>
              <a:rPr lang="ru-RU" sz="4900" dirty="0">
                <a:solidFill>
                  <a:srgbClr val="FF0000"/>
                </a:solidFill>
              </a:rPr>
              <a:t/>
            </a:r>
            <a:br>
              <a:rPr lang="ru-RU" sz="4900" dirty="0">
                <a:solidFill>
                  <a:srgbClr val="FF0000"/>
                </a:solidFill>
              </a:rPr>
            </a:br>
            <a:endParaRPr lang="ru-RU" sz="49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31675" y="4193059"/>
            <a:ext cx="3608173" cy="1828800"/>
          </a:xfrm>
        </p:spPr>
        <p:txBody>
          <a:bodyPr>
            <a:normAutofit fontScale="47500" lnSpcReduction="20000"/>
          </a:bodyPr>
          <a:lstStyle/>
          <a:p>
            <a:pPr algn="just"/>
            <a:endParaRPr lang="ru-RU" sz="3400" b="1" dirty="0" smtClean="0"/>
          </a:p>
          <a:p>
            <a:pPr algn="just"/>
            <a:r>
              <a:rPr lang="ru-RU" sz="3400" b="1" dirty="0" smtClean="0"/>
              <a:t>Яндиев М.И. – </a:t>
            </a:r>
            <a:r>
              <a:rPr lang="ru-RU" sz="3400" dirty="0" err="1" smtClean="0"/>
              <a:t>к.э.н</a:t>
            </a:r>
            <a:r>
              <a:rPr lang="ru-RU" sz="3400" dirty="0" smtClean="0"/>
              <a:t>,</a:t>
            </a:r>
            <a:r>
              <a:rPr lang="ru-RU" sz="3400" b="1" dirty="0" smtClean="0"/>
              <a:t> </a:t>
            </a:r>
            <a:r>
              <a:rPr lang="ru-RU" sz="3400" dirty="0"/>
              <a:t>д</a:t>
            </a:r>
            <a:r>
              <a:rPr lang="ru-RU" sz="3400" dirty="0" smtClean="0"/>
              <a:t>оцент кафедры финансы и кредит экономического факультета МГУ им. М.В. Ломоносова, </a:t>
            </a:r>
            <a:r>
              <a:rPr lang="ru-RU" sz="3400" dirty="0"/>
              <a:t>д</a:t>
            </a:r>
            <a:r>
              <a:rPr lang="ru-RU" sz="3400" dirty="0" smtClean="0"/>
              <a:t>епутат Московской городской Думы</a:t>
            </a:r>
          </a:p>
          <a:p>
            <a:pPr algn="just"/>
            <a:r>
              <a:rPr lang="ru-RU" sz="3400" b="1" dirty="0" smtClean="0"/>
              <a:t>Магомедова Ю.Д.</a:t>
            </a:r>
            <a:r>
              <a:rPr lang="ru-RU" sz="3400" dirty="0" smtClean="0"/>
              <a:t> – </a:t>
            </a:r>
            <a:r>
              <a:rPr lang="ru-RU" sz="3400" dirty="0" err="1" smtClean="0"/>
              <a:t>к.э.н</a:t>
            </a:r>
            <a:r>
              <a:rPr lang="ru-RU" sz="3400" dirty="0" smtClean="0"/>
              <a:t>, советник депутата Московской городской Думы</a:t>
            </a:r>
          </a:p>
          <a:p>
            <a:pPr algn="just"/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24000" y="5631977"/>
            <a:ext cx="9144000" cy="568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381" y="5721179"/>
            <a:ext cx="906162" cy="77989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469555" y="5564659"/>
            <a:ext cx="1260389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7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66119"/>
            <a:ext cx="10515600" cy="1295272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36573"/>
            <a:ext cx="10515600" cy="394039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Комментарии к докладу Вы можете направлять на </a:t>
            </a:r>
            <a:br>
              <a:rPr lang="ru-RU" dirty="0" smtClean="0"/>
            </a:br>
            <a:r>
              <a:rPr lang="ru-RU" dirty="0" smtClean="0"/>
              <a:t>электронные адреса: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iandiev@duma.mos.ru</a:t>
            </a:r>
            <a:endParaRPr lang="ru-RU" dirty="0" smtClean="0"/>
          </a:p>
          <a:p>
            <a:pPr marL="0" indent="0" algn="ctr">
              <a:buNone/>
            </a:pPr>
            <a:r>
              <a:rPr lang="en-US" dirty="0" smtClean="0"/>
              <a:t>magomedova@duma.mos.ru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453082" y="6176963"/>
            <a:ext cx="976184" cy="586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29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45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Особенности бюджета города Москвы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Программный способ построения бюджета:</a:t>
            </a:r>
          </a:p>
          <a:p>
            <a:pPr marL="0" indent="0">
              <a:buNone/>
            </a:pPr>
            <a:r>
              <a:rPr lang="ru-RU" sz="2400" dirty="0" smtClean="0"/>
              <a:t>Расходы бюджета на 2020 г. – </a:t>
            </a:r>
            <a:r>
              <a:rPr lang="ru-RU" sz="2400" dirty="0" smtClean="0">
                <a:solidFill>
                  <a:srgbClr val="FF0000"/>
                </a:solidFill>
              </a:rPr>
              <a:t>3 150,0 млрд руб.</a:t>
            </a:r>
            <a:r>
              <a:rPr lang="ru-RU" sz="2400" dirty="0" smtClean="0"/>
              <a:t>, из них на реализацию государственных программ города Москвы –</a:t>
            </a:r>
            <a:r>
              <a:rPr lang="ru-RU" sz="2400" dirty="0"/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2 918,0 млрд. руб. </a:t>
            </a:r>
            <a:r>
              <a:rPr lang="ru-RU" sz="2400" dirty="0" smtClean="0"/>
              <a:t>(92,6%).</a:t>
            </a:r>
          </a:p>
          <a:p>
            <a:pPr marL="0" indent="0">
              <a:buNone/>
            </a:pPr>
            <a:r>
              <a:rPr lang="ru-RU" sz="2400" dirty="0" smtClean="0"/>
              <a:t>Всего 13 госпрограмм: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 smtClean="0"/>
              <a:t>Развитие транспортной системы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 smtClean="0"/>
              <a:t>Развитие здравоохранения города Москвы (Столичное здравоохранение)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 smtClean="0"/>
              <a:t>Развитие образования города Москвы (Столичное образование)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 smtClean="0"/>
              <a:t>Социальная поддержка жителей города Москвы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 smtClean="0"/>
              <a:t>Жилище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/>
              <a:t>Развитие коммунально-инженерной инфраструктуры и </a:t>
            </a:r>
            <a:r>
              <a:rPr lang="ru-RU" sz="1600" b="1" dirty="0" smtClean="0"/>
              <a:t>энергосбережение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/>
              <a:t>Развитие культурно-туристической среды и сохранение культурного </a:t>
            </a:r>
            <a:r>
              <a:rPr lang="ru-RU" sz="1600" b="1" dirty="0" smtClean="0"/>
              <a:t>наследия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/>
              <a:t>Спорт </a:t>
            </a:r>
            <a:r>
              <a:rPr lang="ru-RU" sz="1600" b="1" dirty="0" smtClean="0"/>
              <a:t>Москвы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/>
              <a:t>Развитие </a:t>
            </a:r>
            <a:r>
              <a:rPr lang="ru-RU" sz="1600" b="1" dirty="0" smtClean="0"/>
              <a:t>цифровой </a:t>
            </a:r>
            <a:r>
              <a:rPr lang="ru-RU" sz="1600" b="1" dirty="0"/>
              <a:t>среды и </a:t>
            </a:r>
            <a:r>
              <a:rPr lang="ru-RU" sz="1600" b="1" dirty="0" smtClean="0"/>
              <a:t>инноваций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 smtClean="0"/>
              <a:t>Развитие городской среды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/>
              <a:t>Экономическое развитие и инвестиционная привлекательность города </a:t>
            </a:r>
            <a:r>
              <a:rPr lang="ru-RU" sz="1600" b="1" dirty="0" smtClean="0"/>
              <a:t>Москвы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/>
              <a:t>Градостроительная </a:t>
            </a:r>
            <a:r>
              <a:rPr lang="ru-RU" sz="1600" b="1" dirty="0" smtClean="0"/>
              <a:t>политика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sz="1600" b="1" dirty="0"/>
              <a:t>Безопасный город</a:t>
            </a:r>
            <a:endParaRPr lang="ru-RU" sz="1600" b="1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ru-RU" sz="1400" b="1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527222" y="6158528"/>
            <a:ext cx="1136822" cy="659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671384" y="613867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645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Структура госпрограмм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1202725"/>
            <a:ext cx="11065477" cy="475976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ru-RU" sz="1400" b="1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 smtClean="0"/>
              <a:t>Характеристика текущего состояния отрасли и основные проблемы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 smtClean="0"/>
              <a:t>Цели и задачи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 smtClean="0"/>
              <a:t>Сроки и этапы реализации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 smtClean="0"/>
              <a:t>Обоснование состава и значений конечных результатов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 smtClean="0"/>
              <a:t>Перечень подпрограмм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 smtClean="0"/>
              <a:t>Обоснование объема финансовых ресурсов, необходимых для реализации ГП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ru-RU" dirty="0" smtClean="0"/>
              <a:t>Методы оценки эффективности и результативности реализации ГП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ru-RU" dirty="0" smtClean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527222" y="6158528"/>
            <a:ext cx="1136822" cy="659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671384" y="613867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3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3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Особенности госпрограмм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1202725"/>
            <a:ext cx="11065478" cy="47597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3400" dirty="0" smtClean="0"/>
              <a:t> Не имеют фактического срока исполнения – не возможно проверить достижение поставленных целей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3400" dirty="0"/>
              <a:t> </a:t>
            </a:r>
            <a:r>
              <a:rPr lang="ru-RU" sz="3400" dirty="0" smtClean="0"/>
              <a:t>Нет деления на миссию органов власти и программные мероприятия, нацеленные на решение конкретных проблем города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3400" dirty="0" smtClean="0"/>
              <a:t> </a:t>
            </a:r>
            <a:r>
              <a:rPr lang="ru-RU" sz="3400" dirty="0"/>
              <a:t>Г</a:t>
            </a:r>
            <a:r>
              <a:rPr lang="ru-RU" sz="3400" dirty="0" smtClean="0"/>
              <a:t>оспрограммы не скоординированы между собой на уровне    исходного базового документа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3400" dirty="0"/>
              <a:t> </a:t>
            </a:r>
            <a:r>
              <a:rPr lang="ru-RU" sz="3400" dirty="0" smtClean="0"/>
              <a:t>Не указаны ключевые направления развития города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527222" y="6158528"/>
            <a:ext cx="1136822" cy="659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671384" y="613867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8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3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Приоритеты исполнения бюджета города Москвы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78" y="1202725"/>
            <a:ext cx="11821298" cy="4759764"/>
          </a:xfrm>
        </p:spPr>
        <p:txBody>
          <a:bodyPr>
            <a:normAutofit fontScale="25000" lnSpcReduction="20000"/>
          </a:bodyPr>
          <a:lstStyle/>
          <a:p>
            <a:pPr marL="4572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/>
              <a:t>1. Установить </a:t>
            </a:r>
            <a:r>
              <a:rPr lang="ru-RU" sz="9600" dirty="0"/>
              <a:t>ключевым приоритетом исполнения бюджета города Москвы защиту экологии и обеспечение в среднесрочной перспективе посадку в Москве </a:t>
            </a:r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ru-RU" sz="9600" dirty="0" smtClean="0"/>
              <a:t>28 </a:t>
            </a:r>
            <a:r>
              <a:rPr lang="ru-RU" sz="9600" dirty="0"/>
              <a:t>млн деревьев. 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/>
              <a:t>2. Установить приоритетами исполнения бюджета города Москвы на 2021 и плановый период 2022 и 2023 годов: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/>
              <a:t>1</a:t>
            </a:r>
            <a:r>
              <a:rPr lang="ru-RU" sz="9600" dirty="0"/>
              <a:t>) сокращение очереди москвичей, на улучшение жилищных условий; 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/>
              <a:t>2</a:t>
            </a:r>
            <a:r>
              <a:rPr lang="ru-RU" sz="9600" dirty="0"/>
              <a:t>) сохранение традиционного облика исторических кварталов города </a:t>
            </a:r>
            <a:r>
              <a:rPr lang="ru-RU" sz="9600" dirty="0" smtClean="0"/>
              <a:t>Москвы;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/>
              <a:t>3</a:t>
            </a:r>
            <a:r>
              <a:rPr lang="ru-RU" sz="9600" dirty="0"/>
              <a:t>) повышение эффективности функционирования </a:t>
            </a:r>
            <a:r>
              <a:rPr lang="ru-RU" sz="9600" dirty="0" smtClean="0"/>
              <a:t>ГБУ </a:t>
            </a:r>
            <a:r>
              <a:rPr lang="ru-RU" sz="9600" dirty="0"/>
              <a:t>"Жилищник" города Москвы;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/>
              <a:t>4</a:t>
            </a:r>
            <a:r>
              <a:rPr lang="ru-RU" sz="9600" dirty="0"/>
              <a:t>) обновление нормативов жилищно-коммунальных </a:t>
            </a:r>
            <a:r>
              <a:rPr lang="ru-RU" sz="9600" dirty="0" smtClean="0"/>
              <a:t>услуг;</a:t>
            </a:r>
          </a:p>
          <a:p>
            <a:pPr marL="457200" indent="4572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/>
              <a:t>5</a:t>
            </a:r>
            <a:r>
              <a:rPr lang="ru-RU" sz="9600" dirty="0"/>
              <a:t>) создание условий для исполнения Закона города Москвы  </a:t>
            </a:r>
            <a:r>
              <a:rPr lang="ru-RU" sz="9600" dirty="0" smtClean="0"/>
              <a:t>«О соблюдении </a:t>
            </a:r>
            <a:r>
              <a:rPr lang="ru-RU" sz="9600" dirty="0"/>
              <a:t>покоя граждан и тишины в городе Москве».</a:t>
            </a:r>
          </a:p>
          <a:p>
            <a:pPr marL="0" indent="0">
              <a:buNone/>
            </a:pPr>
            <a:r>
              <a:rPr lang="ru-RU" sz="4000" dirty="0"/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527222" y="6158528"/>
            <a:ext cx="1136822" cy="659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671384" y="613867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46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584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Исследование госпрограмм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/>
              <a:t>Был проведен анализ целеполагания и ключевых показателей всех госпрограмм города Москвы.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В частности: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/>
              <a:t>проведен анализ соответствия заявленных целей ГП требованиям приказа Минэкономразвития России от 16 сентября 2016 г. №582 «Об утверждении Методических указаний по разработке и реализации государственных программ РФ и приказа Департамента экономической политики и развития города Москвы и Департамента финансов города Москвы от 17.12.2013 №269</a:t>
            </a:r>
            <a:r>
              <a:rPr lang="en-US" sz="2000" dirty="0" smtClean="0"/>
              <a:t>/143-</a:t>
            </a:r>
            <a:r>
              <a:rPr lang="ru-RU" sz="2000" dirty="0" smtClean="0"/>
              <a:t>ПР «Об утверждении Методических указаний по разработке и реализации </a:t>
            </a:r>
            <a:r>
              <a:rPr lang="ru-RU" sz="2000" smtClean="0"/>
              <a:t>государственных программ </a:t>
            </a:r>
            <a:r>
              <a:rPr lang="ru-RU" sz="2000" dirty="0" smtClean="0"/>
              <a:t>города Москвы»;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/>
              <a:t>проведено сравнение формулировок заявленных в госпрограммах целей с показателями конечных результатов, которые необходимо достичь, чтобы цель считалась исполненной;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/>
              <a:t>р</a:t>
            </a:r>
            <a:r>
              <a:rPr lang="ru-RU" sz="2000" dirty="0" smtClean="0"/>
              <a:t>ассмотрена обоснованность происхождения целей госпрограмм;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sz="2000" dirty="0" smtClean="0"/>
              <a:t>даны предложения по совершенствованию исходных положений текстовой части госпрограмм.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ru-RU" sz="16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ru-RU" sz="16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ru-RU" sz="1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527222" y="6158528"/>
            <a:ext cx="1136822" cy="659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671384" y="613867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4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7881" y="365125"/>
            <a:ext cx="10595919" cy="9364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О корректности целей и конечных результатов госпрограмм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2724"/>
            <a:ext cx="10515600" cy="4974239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/>
              <a:t>Цели: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/>
              <a:t>Исполнение государственных функций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Проведение мероприятий по классификации средств размещения </a:t>
            </a:r>
            <a:endParaRPr lang="ru-RU" sz="24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Развитие территории города Москвы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Повысить качество жизни граждан путем модернизации инфраструктуры культуры и реновации государственных учреждений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/>
              <a:t>Конечные результаты: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Доля населения, удовлетворенного уровнем обеспечения безопасности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Обеспеченность актуальными правилами землепользования и застройки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Уровень автомобилизации населения города Москвы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2400" dirty="0" smtClean="0"/>
              <a:t>Ожидаемая продолжительность жизни при рождении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sz="24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527222" y="6158528"/>
            <a:ext cx="1136822" cy="659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671384" y="613867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2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3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ВЫВОДЫ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378" y="1202725"/>
            <a:ext cx="11821298" cy="47597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800" dirty="0"/>
              <a:t> </a:t>
            </a:r>
            <a:r>
              <a:rPr lang="ru-RU" sz="8800" dirty="0" smtClean="0"/>
              <a:t>   1</a:t>
            </a:r>
            <a:r>
              <a:rPr lang="ru-RU" sz="8800" dirty="0"/>
              <a:t>. </a:t>
            </a:r>
            <a:r>
              <a:rPr lang="ru-RU" sz="8800" dirty="0" smtClean="0"/>
              <a:t>Необходимо разделить </a:t>
            </a:r>
            <a:r>
              <a:rPr lang="ru-RU" sz="8800" dirty="0"/>
              <a:t>понятия миссия органа власти и цели госпрограмм;</a:t>
            </a:r>
          </a:p>
          <a:p>
            <a:pPr marL="0" indent="0">
              <a:buNone/>
            </a:pPr>
            <a:r>
              <a:rPr lang="ru-RU" sz="8800" dirty="0" smtClean="0"/>
              <a:t>    2</a:t>
            </a:r>
            <a:r>
              <a:rPr lang="ru-RU" sz="8800" dirty="0"/>
              <a:t>. </a:t>
            </a:r>
            <a:r>
              <a:rPr lang="ru-RU" sz="8800" dirty="0" smtClean="0"/>
              <a:t>Сформировать </a:t>
            </a:r>
            <a:r>
              <a:rPr lang="ru-RU" sz="8800" dirty="0"/>
              <a:t>перечень проблем города Москвы, включая обоснование наличия каждой из </a:t>
            </a:r>
            <a:r>
              <a:rPr lang="ru-RU" sz="8800" dirty="0" smtClean="0"/>
              <a:t>проблем;</a:t>
            </a:r>
          </a:p>
          <a:p>
            <a:pPr marL="0" indent="0">
              <a:buNone/>
            </a:pPr>
            <a:r>
              <a:rPr lang="ru-RU" sz="8800" dirty="0"/>
              <a:t> </a:t>
            </a:r>
            <a:r>
              <a:rPr lang="ru-RU" sz="8800" dirty="0" smtClean="0"/>
              <a:t>   3</a:t>
            </a:r>
            <a:r>
              <a:rPr lang="ru-RU" sz="8800" dirty="0"/>
              <a:t>. </a:t>
            </a:r>
            <a:r>
              <a:rPr lang="ru-RU" sz="8800" dirty="0" smtClean="0"/>
              <a:t>Исходя </a:t>
            </a:r>
            <a:r>
              <a:rPr lang="ru-RU" sz="8800" dirty="0"/>
              <a:t>из каждой проблемы сформировать цели госпрограмм, при необходимости внося изменения и в сам перечень госпрограмм и в перечень подпрограмм;</a:t>
            </a:r>
          </a:p>
          <a:p>
            <a:pPr marL="0" indent="0">
              <a:buNone/>
            </a:pPr>
            <a:r>
              <a:rPr lang="ru-RU" sz="8800" dirty="0" smtClean="0"/>
              <a:t>    4</a:t>
            </a:r>
            <a:r>
              <a:rPr lang="ru-RU" sz="8800" dirty="0"/>
              <a:t>. </a:t>
            </a:r>
            <a:r>
              <a:rPr lang="ru-RU" sz="8800" dirty="0" smtClean="0"/>
              <a:t>Описать </a:t>
            </a:r>
            <a:r>
              <a:rPr lang="ru-RU" sz="8800" dirty="0"/>
              <a:t>каждую цель в достаточном количестве показателей;</a:t>
            </a:r>
          </a:p>
          <a:p>
            <a:pPr marL="0" indent="0">
              <a:buNone/>
            </a:pPr>
            <a:r>
              <a:rPr lang="ru-RU" sz="8800" dirty="0" smtClean="0"/>
              <a:t>    5</a:t>
            </a:r>
            <a:r>
              <a:rPr lang="ru-RU" sz="8800" dirty="0"/>
              <a:t>. </a:t>
            </a:r>
            <a:r>
              <a:rPr lang="ru-RU" sz="8800" dirty="0" smtClean="0"/>
              <a:t>Определить </a:t>
            </a:r>
            <a:r>
              <a:rPr lang="ru-RU" sz="8800" dirty="0"/>
              <a:t>набор значений показателей, при достижении которых цель считается достигнутой, а также сроки достижения целей (преодоления проблем) и завершения </a:t>
            </a:r>
            <a:r>
              <a:rPr lang="ru-RU" sz="8800" dirty="0" smtClean="0"/>
              <a:t>госпрограмм;</a:t>
            </a:r>
          </a:p>
          <a:p>
            <a:pPr marL="0" indent="0">
              <a:buNone/>
            </a:pPr>
            <a:r>
              <a:rPr lang="ru-RU" sz="8800" dirty="0" smtClean="0"/>
              <a:t>    6</a:t>
            </a:r>
            <a:r>
              <a:rPr lang="ru-RU" sz="8800" dirty="0"/>
              <a:t>. </a:t>
            </a:r>
            <a:r>
              <a:rPr lang="ru-RU" sz="8800" dirty="0" smtClean="0"/>
              <a:t>Определить</a:t>
            </a:r>
            <a:r>
              <a:rPr lang="ru-RU" sz="8800" dirty="0"/>
              <a:t>, с учетом особенностей каждой из госпрограмм, порядок ее независимой оценки;</a:t>
            </a:r>
          </a:p>
          <a:p>
            <a:pPr marL="0" indent="0">
              <a:buNone/>
            </a:pPr>
            <a:r>
              <a:rPr lang="ru-RU" sz="8800" dirty="0" smtClean="0"/>
              <a:t>    7</a:t>
            </a:r>
            <a:r>
              <a:rPr lang="ru-RU" sz="8800" dirty="0"/>
              <a:t>. </a:t>
            </a:r>
            <a:r>
              <a:rPr lang="ru-RU" sz="8800" dirty="0" smtClean="0"/>
              <a:t>Определить </a:t>
            </a:r>
            <a:r>
              <a:rPr lang="ru-RU" sz="8800" dirty="0"/>
              <a:t>ответственность за </a:t>
            </a:r>
            <a:r>
              <a:rPr lang="ru-RU" sz="8800" dirty="0" err="1"/>
              <a:t>недостижение</a:t>
            </a:r>
            <a:r>
              <a:rPr lang="ru-RU" sz="8800" dirty="0"/>
              <a:t> целей госпрограмм;</a:t>
            </a:r>
          </a:p>
          <a:p>
            <a:pPr marL="0" indent="0">
              <a:buNone/>
            </a:pPr>
            <a:r>
              <a:rPr lang="ru-RU" sz="8800" dirty="0" smtClean="0"/>
              <a:t>    8</a:t>
            </a:r>
            <a:r>
              <a:rPr lang="ru-RU" sz="8800" dirty="0"/>
              <a:t>. </a:t>
            </a:r>
            <a:r>
              <a:rPr lang="ru-RU" sz="8800" dirty="0" smtClean="0"/>
              <a:t>Внести </a:t>
            </a:r>
            <a:r>
              <a:rPr lang="ru-RU" sz="8800" dirty="0"/>
              <a:t>соответствующие изменения и дополнения в Постановление Правительства Москвы №56-ПП "Об утверждении порядка разработки и реализации государственных программ города Москвы";</a:t>
            </a:r>
          </a:p>
          <a:p>
            <a:pPr marL="0" indent="0">
              <a:buNone/>
            </a:pPr>
            <a:r>
              <a:rPr lang="ru-RU" sz="8800" dirty="0" smtClean="0"/>
              <a:t>    9</a:t>
            </a:r>
            <a:r>
              <a:rPr lang="ru-RU" sz="8800" dirty="0"/>
              <a:t>. </a:t>
            </a:r>
            <a:r>
              <a:rPr lang="ru-RU" sz="8800" dirty="0" smtClean="0"/>
              <a:t>Обновить </a:t>
            </a:r>
            <a:r>
              <a:rPr lang="ru-RU" sz="8800" dirty="0"/>
              <a:t>государственные программы города Москвы.</a:t>
            </a:r>
          </a:p>
          <a:p>
            <a:pPr marL="0" indent="0">
              <a:buNone/>
            </a:pP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335691" y="615852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3315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Дополнительные аспекты проблемы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8" y="1474573"/>
            <a:ext cx="11065478" cy="4487916"/>
          </a:xfrm>
        </p:spPr>
        <p:txBody>
          <a:bodyPr>
            <a:normAutofit/>
          </a:bodyPr>
          <a:lstStyle/>
          <a:p>
            <a:pPr marL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3600" dirty="0" smtClean="0"/>
              <a:t>Недостаточная информированность москвичей </a:t>
            </a:r>
            <a:br>
              <a:rPr lang="ru-RU" sz="3600" dirty="0" smtClean="0"/>
            </a:br>
            <a:r>
              <a:rPr lang="ru-RU" sz="3600" dirty="0" smtClean="0"/>
              <a:t>о формировании и расходовании средств бюджета    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3600" dirty="0" smtClean="0"/>
          </a:p>
          <a:p>
            <a:pPr marL="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ru-RU" sz="3600" dirty="0" smtClean="0"/>
              <a:t>Необходимость широкого обсуждения</a:t>
            </a:r>
            <a:r>
              <a:rPr lang="en-US" sz="3600" dirty="0" smtClean="0"/>
              <a:t>/</a:t>
            </a:r>
            <a:r>
              <a:rPr lang="ru-RU" sz="3600" dirty="0" smtClean="0"/>
              <a:t>презентации бюджета, разработки механизма обратной связи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245996"/>
            <a:ext cx="450121" cy="484092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6104242"/>
            <a:ext cx="12192000" cy="0"/>
          </a:xfrm>
          <a:prstGeom prst="line">
            <a:avLst/>
          </a:prstGeom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527222" y="6158528"/>
            <a:ext cx="1136822" cy="659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18" b="16017"/>
          <a:stretch/>
        </p:blipFill>
        <p:spPr>
          <a:xfrm>
            <a:off x="671384" y="6138678"/>
            <a:ext cx="1136822" cy="65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</TotalTime>
  <Words>608</Words>
  <Application>Microsoft Office PowerPoint</Application>
  <PresentationFormat>Широкоэкранный</PresentationFormat>
  <Paragraphs>84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Тема Office</vt:lpstr>
      <vt:lpstr>Четвертый Российский экономический конгресс (РЭК-2020)    О качестве исходных положений текстов Государственных программ города Москвы </vt:lpstr>
      <vt:lpstr>Особенности бюджета города Москвы</vt:lpstr>
      <vt:lpstr>Структура госпрограмм</vt:lpstr>
      <vt:lpstr>Особенности госпрограмм</vt:lpstr>
      <vt:lpstr>Приоритеты исполнения бюджета города Москвы</vt:lpstr>
      <vt:lpstr>Исследование госпрограмм</vt:lpstr>
      <vt:lpstr>О корректности целей и конечных результатов госпрограмм</vt:lpstr>
      <vt:lpstr>ВЫВОДЫ</vt:lpstr>
      <vt:lpstr>Дополнительные аспекты проблемы</vt:lpstr>
      <vt:lpstr>Спасибо за внимание!</vt:lpstr>
    </vt:vector>
  </TitlesOfParts>
  <Company>HO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реализации Государственной программы города Москвы «Спорт Москвы»</dc:title>
  <dc:creator>Яндиев Магомет Исаевич</dc:creator>
  <cp:lastModifiedBy>Помощник-2 депутата в округе 45</cp:lastModifiedBy>
  <cp:revision>83</cp:revision>
  <cp:lastPrinted>2020-12-18T12:11:28Z</cp:lastPrinted>
  <dcterms:created xsi:type="dcterms:W3CDTF">2020-01-29T14:38:41Z</dcterms:created>
  <dcterms:modified xsi:type="dcterms:W3CDTF">2020-12-18T12:16:32Z</dcterms:modified>
</cp:coreProperties>
</file>