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73" r:id="rId2"/>
    <p:sldId id="275" r:id="rId3"/>
    <p:sldId id="276" r:id="rId4"/>
    <p:sldId id="274" r:id="rId5"/>
    <p:sldId id="278" r:id="rId6"/>
    <p:sldId id="277" r:id="rId7"/>
    <p:sldId id="261" r:id="rId8"/>
    <p:sldId id="279" r:id="rId9"/>
    <p:sldId id="26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стян" initials="ИК" lastIdx="1" clrIdx="0">
    <p:extLst>
      <p:ext uri="{19B8F6BF-5375-455C-9EA6-DF929625EA0E}">
        <p15:presenceInfo xmlns:p15="http://schemas.microsoft.com/office/powerpoint/2012/main" userId="bf65ae2ec5e6c68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Ирина Костян" userId="bf65ae2ec5e6c68a" providerId="LiveId" clId="{7BAB5D75-1090-46B6-8FFA-1B39A7BD4883}"/>
    <pc:docChg chg="delSld modSld sldOrd">
      <pc:chgData name="Ирина Костян" userId="bf65ae2ec5e6c68a" providerId="LiveId" clId="{7BAB5D75-1090-46B6-8FFA-1B39A7BD4883}" dt="2021-05-03T12:06:32.737" v="13" actId="2696"/>
      <pc:docMkLst>
        <pc:docMk/>
      </pc:docMkLst>
      <pc:sldChg chg="del">
        <pc:chgData name="Ирина Костян" userId="bf65ae2ec5e6c68a" providerId="LiveId" clId="{7BAB5D75-1090-46B6-8FFA-1B39A7BD4883}" dt="2021-05-03T12:06:32.737" v="13" actId="2696"/>
        <pc:sldMkLst>
          <pc:docMk/>
          <pc:sldMk cId="3994278200" sldId="257"/>
        </pc:sldMkLst>
      </pc:sldChg>
      <pc:sldChg chg="del">
        <pc:chgData name="Ирина Костян" userId="bf65ae2ec5e6c68a" providerId="LiveId" clId="{7BAB5D75-1090-46B6-8FFA-1B39A7BD4883}" dt="2021-05-03T12:06:28.680" v="12" actId="2696"/>
        <pc:sldMkLst>
          <pc:docMk/>
          <pc:sldMk cId="721181657" sldId="258"/>
        </pc:sldMkLst>
      </pc:sldChg>
      <pc:sldChg chg="del">
        <pc:chgData name="Ирина Костян" userId="bf65ae2ec5e6c68a" providerId="LiveId" clId="{7BAB5D75-1090-46B6-8FFA-1B39A7BD4883}" dt="2021-05-03T12:06:23.457" v="11" actId="2696"/>
        <pc:sldMkLst>
          <pc:docMk/>
          <pc:sldMk cId="478269733" sldId="259"/>
        </pc:sldMkLst>
      </pc:sldChg>
      <pc:sldChg chg="del">
        <pc:chgData name="Ирина Костян" userId="bf65ae2ec5e6c68a" providerId="LiveId" clId="{7BAB5D75-1090-46B6-8FFA-1B39A7BD4883}" dt="2021-05-03T12:06:16.192" v="10" actId="2696"/>
        <pc:sldMkLst>
          <pc:docMk/>
          <pc:sldMk cId="769139132" sldId="260"/>
        </pc:sldMkLst>
      </pc:sldChg>
      <pc:sldChg chg="del">
        <pc:chgData name="Ирина Костян" userId="bf65ae2ec5e6c68a" providerId="LiveId" clId="{7BAB5D75-1090-46B6-8FFA-1B39A7BD4883}" dt="2021-05-03T12:05:12.724" v="5" actId="2696"/>
        <pc:sldMkLst>
          <pc:docMk/>
          <pc:sldMk cId="3189955393" sldId="268"/>
        </pc:sldMkLst>
      </pc:sldChg>
      <pc:sldChg chg="del">
        <pc:chgData name="Ирина Костян" userId="bf65ae2ec5e6c68a" providerId="LiveId" clId="{7BAB5D75-1090-46B6-8FFA-1B39A7BD4883}" dt="2021-05-03T12:05:59.755" v="8" actId="2696"/>
        <pc:sldMkLst>
          <pc:docMk/>
          <pc:sldMk cId="2633313036" sldId="269"/>
        </pc:sldMkLst>
      </pc:sldChg>
      <pc:sldChg chg="del">
        <pc:chgData name="Ирина Костян" userId="bf65ae2ec5e6c68a" providerId="LiveId" clId="{7BAB5D75-1090-46B6-8FFA-1B39A7BD4883}" dt="2021-05-03T12:06:03.641" v="9" actId="2696"/>
        <pc:sldMkLst>
          <pc:docMk/>
          <pc:sldMk cId="4044042232" sldId="270"/>
        </pc:sldMkLst>
      </pc:sldChg>
      <pc:sldChg chg="del ord">
        <pc:chgData name="Ирина Костян" userId="bf65ae2ec5e6c68a" providerId="LiveId" clId="{7BAB5D75-1090-46B6-8FFA-1B39A7BD4883}" dt="2021-05-03T12:05:18.023" v="6" actId="2696"/>
        <pc:sldMkLst>
          <pc:docMk/>
          <pc:sldMk cId="2451670026" sldId="271"/>
        </pc:sldMkLst>
      </pc:sldChg>
      <pc:sldChg chg="del">
        <pc:chgData name="Ирина Костян" userId="bf65ae2ec5e6c68a" providerId="LiveId" clId="{7BAB5D75-1090-46B6-8FFA-1B39A7BD4883}" dt="2021-05-03T12:05:47.529" v="7" actId="2696"/>
        <pc:sldMkLst>
          <pc:docMk/>
          <pc:sldMk cId="3687655275" sldId="272"/>
        </pc:sldMkLst>
      </pc:sldChg>
      <pc:sldChg chg="modSp mod">
        <pc:chgData name="Ирина Костян" userId="bf65ae2ec5e6c68a" providerId="LiveId" clId="{7BAB5D75-1090-46B6-8FFA-1B39A7BD4883}" dt="2021-05-03T09:22:09.926" v="2" actId="20577"/>
        <pc:sldMkLst>
          <pc:docMk/>
          <pc:sldMk cId="2294302225" sldId="273"/>
        </pc:sldMkLst>
        <pc:spChg chg="mod">
          <ac:chgData name="Ирина Костян" userId="bf65ae2ec5e6c68a" providerId="LiveId" clId="{7BAB5D75-1090-46B6-8FFA-1B39A7BD4883}" dt="2021-05-03T09:22:09.926" v="2" actId="20577"/>
          <ac:spMkLst>
            <pc:docMk/>
            <pc:sldMk cId="2294302225" sldId="273"/>
            <ac:spMk id="6" creationId="{08BFC492-6FC7-4A50-AFBD-FA0C8F85D608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8T11:33:40.609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08BFC492-6FC7-4A50-AFBD-FA0C8F85D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182" y="1164231"/>
            <a:ext cx="10207487" cy="2781604"/>
          </a:xfrm>
          <a:ln>
            <a:solidFill>
              <a:schemeClr val="tx1">
                <a:lumMod val="75000"/>
              </a:schemeClr>
            </a:solidFill>
          </a:ln>
          <a:scene3d>
            <a:camera prst="obliqueBottomRight"/>
            <a:lightRig rig="threePt" dir="t"/>
          </a:scene3d>
          <a:sp3d>
            <a:bevelT w="152400" h="50800" prst="softRound"/>
          </a:sp3d>
        </p:spPr>
        <p:txBody>
          <a:bodyPr>
            <a:norm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ПРАВОВОЙ СТАТУС МЕДИЦИНСКИХ РАБОТНИКОВ</a:t>
            </a:r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id="{AE1653CC-7B52-499B-8BA4-8A87EE290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6833" y="4310743"/>
            <a:ext cx="8630816" cy="1959428"/>
          </a:xfrm>
          <a:solidFill>
            <a:schemeClr val="accent4">
              <a:lumMod val="20000"/>
              <a:lumOff val="80000"/>
            </a:schemeClr>
          </a:solidFill>
          <a:scene3d>
            <a:camera prst="obliqueBottomLeft"/>
            <a:lightRig rig="threePt" dir="t"/>
          </a:scene3d>
          <a:sp3d>
            <a:bevelT prst="relaxedInset"/>
          </a:sp3d>
        </p:spPr>
        <p:txBody>
          <a:bodyPr/>
          <a:lstStyle/>
          <a:p>
            <a:endParaRPr lang="ru-RU" dirty="0"/>
          </a:p>
          <a:p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ОТДЕЛЬНЫЕ ПРОБЛЕМЫ СОВРЕМЕННОГО ТРУДОВОГО ПРАВА</a:t>
            </a:r>
          </a:p>
        </p:txBody>
      </p:sp>
    </p:spTree>
    <p:extLst>
      <p:ext uri="{BB962C8B-B14F-4D97-AF65-F5344CB8AC3E}">
        <p14:creationId xmlns:p14="http://schemas.microsoft.com/office/powerpoint/2010/main" val="2294302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B5B10-421D-411E-A61A-416970995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0260" y="127246"/>
            <a:ext cx="5641405" cy="702326"/>
          </a:xfrm>
          <a:solidFill>
            <a:schemeClr val="tx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ГАРАНТИИ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01E86F0-74FB-4461-9E4B-C4003CCC27BD}"/>
              </a:ext>
            </a:extLst>
          </p:cNvPr>
          <p:cNvSpPr/>
          <p:nvPr/>
        </p:nvSpPr>
        <p:spPr>
          <a:xfrm>
            <a:off x="1731317" y="1667621"/>
            <a:ext cx="5575004" cy="13244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правовые средства</a:t>
            </a:r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обеспечивающие реализацию субъективного права </a:t>
            </a:r>
          </a:p>
          <a:p>
            <a:pPr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труд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86B8F19-1BE5-4C70-BB04-F88311F5C5C7}"/>
              </a:ext>
            </a:extLst>
          </p:cNvPr>
          <p:cNvSpPr/>
          <p:nvPr/>
        </p:nvSpPr>
        <p:spPr>
          <a:xfrm>
            <a:off x="1344686" y="3425073"/>
            <a:ext cx="2875405" cy="819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материальные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A7C310-F1BA-4DB1-9F99-7D21D8F307C1}"/>
              </a:ext>
            </a:extLst>
          </p:cNvPr>
          <p:cNvSpPr/>
          <p:nvPr/>
        </p:nvSpPr>
        <p:spPr>
          <a:xfrm>
            <a:off x="1279345" y="4480187"/>
            <a:ext cx="2875405" cy="819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процедурные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C106984-A883-43A0-BAFA-B7AA4D78B2BF}"/>
              </a:ext>
            </a:extLst>
          </p:cNvPr>
          <p:cNvSpPr/>
          <p:nvPr/>
        </p:nvSpPr>
        <p:spPr>
          <a:xfrm>
            <a:off x="1279345" y="5499212"/>
            <a:ext cx="2902999" cy="819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процессуальные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AB7714A-B320-4F4F-800D-2219D666F390}"/>
              </a:ext>
            </a:extLst>
          </p:cNvPr>
          <p:cNvSpPr/>
          <p:nvPr/>
        </p:nvSpPr>
        <p:spPr>
          <a:xfrm>
            <a:off x="4704928" y="3229846"/>
            <a:ext cx="2875404" cy="819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имущественного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849A53F-7466-48AB-A371-5B2226E413FE}"/>
              </a:ext>
            </a:extLst>
          </p:cNvPr>
          <p:cNvSpPr/>
          <p:nvPr/>
        </p:nvSpPr>
        <p:spPr>
          <a:xfrm>
            <a:off x="4658297" y="4285971"/>
            <a:ext cx="2875405" cy="819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неимущественного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7A2883B-EBDA-4C31-9EDC-70AF4A409D54}"/>
              </a:ext>
            </a:extLst>
          </p:cNvPr>
          <p:cNvSpPr/>
          <p:nvPr/>
        </p:nvSpPr>
        <p:spPr>
          <a:xfrm>
            <a:off x="8649810" y="3364411"/>
            <a:ext cx="893241" cy="1815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характера</a:t>
            </a:r>
          </a:p>
        </p:txBody>
      </p:sp>
      <p:sp>
        <p:nvSpPr>
          <p:cNvPr id="12" name="Левая фигурная скобка 11">
            <a:extLst>
              <a:ext uri="{FF2B5EF4-FFF2-40B4-BE49-F238E27FC236}">
                <a16:creationId xmlns:a16="http://schemas.microsoft.com/office/drawing/2014/main" id="{165699DB-85A4-4240-9CCA-2D839B599436}"/>
              </a:ext>
            </a:extLst>
          </p:cNvPr>
          <p:cNvSpPr/>
          <p:nvPr/>
        </p:nvSpPr>
        <p:spPr>
          <a:xfrm rot="10800000">
            <a:off x="7651589" y="3622528"/>
            <a:ext cx="746401" cy="1299391"/>
          </a:xfrm>
          <a:prstGeom prst="leftBrace">
            <a:avLst/>
          </a:prstGeom>
          <a:ln w="28575">
            <a:solidFill>
              <a:schemeClr val="tx1">
                <a:lumMod val="65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89C8E881-C368-4827-ACA4-5776B616A9AD}"/>
              </a:ext>
            </a:extLst>
          </p:cNvPr>
          <p:cNvCxnSpPr>
            <a:cxnSpLocks/>
          </p:cNvCxnSpPr>
          <p:nvPr/>
        </p:nvCxnSpPr>
        <p:spPr>
          <a:xfrm flipH="1">
            <a:off x="550587" y="2006080"/>
            <a:ext cx="1145047" cy="0"/>
          </a:xfrm>
          <a:prstGeom prst="line">
            <a:avLst/>
          </a:prstGeom>
          <a:ln w="381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ADB4C-AC8F-45C6-B085-7655753211C1}"/>
              </a:ext>
            </a:extLst>
          </p:cNvPr>
          <p:cNvCxnSpPr>
            <a:cxnSpLocks/>
          </p:cNvCxnSpPr>
          <p:nvPr/>
        </p:nvCxnSpPr>
        <p:spPr>
          <a:xfrm flipV="1">
            <a:off x="550587" y="2006080"/>
            <a:ext cx="0" cy="3902872"/>
          </a:xfrm>
          <a:prstGeom prst="line">
            <a:avLst/>
          </a:prstGeom>
          <a:ln w="381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9A2880D1-6D0A-4BFF-93D1-968E80FEACB6}"/>
              </a:ext>
            </a:extLst>
          </p:cNvPr>
          <p:cNvSpPr/>
          <p:nvPr/>
        </p:nvSpPr>
        <p:spPr>
          <a:xfrm>
            <a:off x="629178" y="3581424"/>
            <a:ext cx="553031" cy="388429"/>
          </a:xfrm>
          <a:prstGeom prst="rightArrow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: вправо 19">
            <a:extLst>
              <a:ext uri="{FF2B5EF4-FFF2-40B4-BE49-F238E27FC236}">
                <a16:creationId xmlns:a16="http://schemas.microsoft.com/office/drawing/2014/main" id="{53EB5C59-B284-4A56-AD5A-6DCDCA4B62AF}"/>
              </a:ext>
            </a:extLst>
          </p:cNvPr>
          <p:cNvSpPr/>
          <p:nvPr/>
        </p:nvSpPr>
        <p:spPr>
          <a:xfrm>
            <a:off x="574433" y="4695712"/>
            <a:ext cx="553031" cy="388429"/>
          </a:xfrm>
          <a:prstGeom prst="rightArrow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: вправо 21">
            <a:extLst>
              <a:ext uri="{FF2B5EF4-FFF2-40B4-BE49-F238E27FC236}">
                <a16:creationId xmlns:a16="http://schemas.microsoft.com/office/drawing/2014/main" id="{642A1A78-2029-4DB5-87C6-6A3039D883A9}"/>
              </a:ext>
            </a:extLst>
          </p:cNvPr>
          <p:cNvSpPr/>
          <p:nvPr/>
        </p:nvSpPr>
        <p:spPr>
          <a:xfrm>
            <a:off x="550587" y="5573964"/>
            <a:ext cx="553031" cy="388429"/>
          </a:xfrm>
          <a:prstGeom prst="rightArrow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300086AB-1E58-44F1-8E05-A502F7965F5B}"/>
              </a:ext>
            </a:extLst>
          </p:cNvPr>
          <p:cNvCxnSpPr>
            <a:cxnSpLocks/>
          </p:cNvCxnSpPr>
          <p:nvPr/>
        </p:nvCxnSpPr>
        <p:spPr>
          <a:xfrm flipV="1">
            <a:off x="4284154" y="3381300"/>
            <a:ext cx="355433" cy="482456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432AA2B2-9659-43A4-A05E-BF160C73A40F}"/>
              </a:ext>
            </a:extLst>
          </p:cNvPr>
          <p:cNvCxnSpPr>
            <a:cxnSpLocks/>
          </p:cNvCxnSpPr>
          <p:nvPr/>
        </p:nvCxnSpPr>
        <p:spPr>
          <a:xfrm>
            <a:off x="4232800" y="3958311"/>
            <a:ext cx="406787" cy="521876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трелка: вправо 34">
            <a:extLst>
              <a:ext uri="{FF2B5EF4-FFF2-40B4-BE49-F238E27FC236}">
                <a16:creationId xmlns:a16="http://schemas.microsoft.com/office/drawing/2014/main" id="{B2103385-EF81-4F60-B598-39DB89C71160}"/>
              </a:ext>
            </a:extLst>
          </p:cNvPr>
          <p:cNvSpPr/>
          <p:nvPr/>
        </p:nvSpPr>
        <p:spPr>
          <a:xfrm rot="5400000">
            <a:off x="4137147" y="987091"/>
            <a:ext cx="649445" cy="522507"/>
          </a:xfrm>
          <a:prstGeom prst="rightArrow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Заголовок 1">
            <a:extLst>
              <a:ext uri="{FF2B5EF4-FFF2-40B4-BE49-F238E27FC236}">
                <a16:creationId xmlns:a16="http://schemas.microsoft.com/office/drawing/2014/main" id="{B8A7EEC1-FD43-4FDC-A63D-A1CA3C71F22F}"/>
              </a:ext>
            </a:extLst>
          </p:cNvPr>
          <p:cNvSpPr txBox="1">
            <a:spLocks/>
          </p:cNvSpPr>
          <p:nvPr/>
        </p:nvSpPr>
        <p:spPr bwMode="blackWhite">
          <a:xfrm>
            <a:off x="8397990" y="150275"/>
            <a:ext cx="3580306" cy="702326"/>
          </a:xfrm>
          <a:prstGeom prst="rect">
            <a:avLst/>
          </a:prstGeom>
          <a:solidFill>
            <a:schemeClr val="tx1">
              <a:lumMod val="95000"/>
            </a:schemeClr>
          </a:solidFill>
          <a:ln w="381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274320" tIns="182880" rIns="274320" bIns="182880" rtlCol="0" anchor="ctr" anchorCtr="1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ЛЬГОТЫ</a:t>
            </a:r>
          </a:p>
        </p:txBody>
      </p:sp>
      <p:sp>
        <p:nvSpPr>
          <p:cNvPr id="37" name="Не равно 36">
            <a:extLst>
              <a:ext uri="{FF2B5EF4-FFF2-40B4-BE49-F238E27FC236}">
                <a16:creationId xmlns:a16="http://schemas.microsoft.com/office/drawing/2014/main" id="{D8D4A843-A4EC-42DF-8C13-2C4727750067}"/>
              </a:ext>
            </a:extLst>
          </p:cNvPr>
          <p:cNvSpPr/>
          <p:nvPr/>
        </p:nvSpPr>
        <p:spPr>
          <a:xfrm>
            <a:off x="7533702" y="231129"/>
            <a:ext cx="825624" cy="545822"/>
          </a:xfrm>
          <a:prstGeom prst="mathNotEqual">
            <a:avLst/>
          </a:prstGeom>
          <a:solidFill>
            <a:schemeClr val="tx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AB4D9AD5-4ABB-4AB9-A20E-EFCEEAE7BB7D}"/>
              </a:ext>
            </a:extLst>
          </p:cNvPr>
          <p:cNvSpPr txBox="1">
            <a:spLocks/>
          </p:cNvSpPr>
          <p:nvPr/>
        </p:nvSpPr>
        <p:spPr bwMode="blackWhite">
          <a:xfrm>
            <a:off x="7946514" y="1499037"/>
            <a:ext cx="4083723" cy="1560292"/>
          </a:xfrm>
          <a:prstGeom prst="rect">
            <a:avLst/>
          </a:prstGeom>
          <a:solidFill>
            <a:schemeClr val="tx1">
              <a:lumMod val="95000"/>
            </a:schemeClr>
          </a:solidFill>
          <a:ln w="381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274320" tIns="182880" rIns="274320" bIns="182880" rtlCol="0" anchor="ctr" anchorCtr="1">
            <a:normAutofit fontScale="8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связанные </a:t>
            </a:r>
          </a:p>
          <a:p>
            <a:pPr>
              <a:lnSpc>
                <a:spcPct val="120000"/>
              </a:lnSpc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осуществлением трудовой деятельности</a:t>
            </a:r>
          </a:p>
        </p:txBody>
      </p:sp>
      <p:sp>
        <p:nvSpPr>
          <p:cNvPr id="39" name="Стрелка: вправо 38">
            <a:extLst>
              <a:ext uri="{FF2B5EF4-FFF2-40B4-BE49-F238E27FC236}">
                <a16:creationId xmlns:a16="http://schemas.microsoft.com/office/drawing/2014/main" id="{E4E8470D-27EC-4F70-8806-1E23DAEFA853}"/>
              </a:ext>
            </a:extLst>
          </p:cNvPr>
          <p:cNvSpPr/>
          <p:nvPr/>
        </p:nvSpPr>
        <p:spPr>
          <a:xfrm rot="5400000">
            <a:off x="10125669" y="1017183"/>
            <a:ext cx="415873" cy="301839"/>
          </a:xfrm>
          <a:prstGeom prst="rightArrow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18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70C5787-3767-44ED-BC1A-6B106CB740C5}"/>
              </a:ext>
            </a:extLst>
          </p:cNvPr>
          <p:cNvSpPr/>
          <p:nvPr/>
        </p:nvSpPr>
        <p:spPr>
          <a:xfrm>
            <a:off x="2757873" y="245723"/>
            <a:ext cx="6441781" cy="154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МЕДИЦИНСКИЕ РАБОТНИКИ </a:t>
            </a:r>
            <a:endParaRPr lang="ru-RU" sz="2400" b="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id="{43C48B60-5BCD-4462-96DF-05AE2CEC9ED7}"/>
              </a:ext>
            </a:extLst>
          </p:cNvPr>
          <p:cNvSpPr txBox="1">
            <a:spLocks/>
          </p:cNvSpPr>
          <p:nvPr/>
        </p:nvSpPr>
        <p:spPr>
          <a:xfrm>
            <a:off x="2002052" y="2678690"/>
            <a:ext cx="8336265" cy="1546000"/>
          </a:xfrm>
          <a:prstGeom prst="rect">
            <a:avLst/>
          </a:prstGeom>
          <a:solidFill>
            <a:schemeClr val="tx1">
              <a:lumMod val="85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  <a:p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СУБЪЕКТЫ ТРУДОВЫХ ОТНОШЕНИЙ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88A90787-1E55-40B8-A33D-9BC7EE170582}"/>
              </a:ext>
            </a:extLst>
          </p:cNvPr>
          <p:cNvSpPr txBox="1">
            <a:spLocks/>
          </p:cNvSpPr>
          <p:nvPr/>
        </p:nvSpPr>
        <p:spPr bwMode="blackWhite">
          <a:xfrm>
            <a:off x="2757873" y="4765108"/>
            <a:ext cx="6260355" cy="1645920"/>
          </a:xfrm>
          <a:prstGeom prst="rect">
            <a:avLst/>
          </a:prstGeom>
          <a:solidFill>
            <a:schemeClr val="tx1">
              <a:lumMod val="95000"/>
            </a:schemeClr>
          </a:solidFill>
          <a:ln w="381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 prst="convex"/>
          </a:sp3d>
        </p:spPr>
        <p:txBody>
          <a:bodyPr vert="horz" lIns="274320" tIns="182880" rIns="27432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ПРАВОВОЙ СТАТУС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74F766E7-53D0-48AF-9CEB-8142FC564E4C}"/>
              </a:ext>
            </a:extLst>
          </p:cNvPr>
          <p:cNvCxnSpPr>
            <a:cxnSpLocks/>
          </p:cNvCxnSpPr>
          <p:nvPr/>
        </p:nvCxnSpPr>
        <p:spPr>
          <a:xfrm flipV="1">
            <a:off x="5720100" y="1985086"/>
            <a:ext cx="0" cy="696502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441577FD-1D5D-477C-966F-2C3816C31DBA}"/>
              </a:ext>
            </a:extLst>
          </p:cNvPr>
          <p:cNvCxnSpPr>
            <a:cxnSpLocks/>
          </p:cNvCxnSpPr>
          <p:nvPr/>
        </p:nvCxnSpPr>
        <p:spPr>
          <a:xfrm flipV="1">
            <a:off x="5819544" y="4320073"/>
            <a:ext cx="0" cy="532464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87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70C5787-3767-44ED-BC1A-6B106CB740C5}"/>
              </a:ext>
            </a:extLst>
          </p:cNvPr>
          <p:cNvSpPr/>
          <p:nvPr/>
        </p:nvSpPr>
        <p:spPr>
          <a:xfrm>
            <a:off x="2667161" y="385683"/>
            <a:ext cx="6441781" cy="154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РАЗНОВИДНОСТИ РАБОТНИКОВ </a:t>
            </a:r>
            <a:endParaRPr lang="ru-RU" sz="2400" b="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id="{43C48B60-5BCD-4462-96DF-05AE2CEC9ED7}"/>
              </a:ext>
            </a:extLst>
          </p:cNvPr>
          <p:cNvSpPr txBox="1">
            <a:spLocks/>
          </p:cNvSpPr>
          <p:nvPr/>
        </p:nvSpPr>
        <p:spPr>
          <a:xfrm>
            <a:off x="348560" y="3066840"/>
            <a:ext cx="4818626" cy="1546000"/>
          </a:xfrm>
          <a:prstGeom prst="rect">
            <a:avLst/>
          </a:prstGeom>
          <a:solidFill>
            <a:schemeClr val="tx1">
              <a:lumMod val="85000"/>
            </a:schemeClr>
          </a:solidFill>
          <a:scene3d>
            <a:camera prst="perspectiveLef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  <a:p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КАТЕГОРИЯ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88A90787-1E55-40B8-A33D-9BC7EE170582}"/>
              </a:ext>
            </a:extLst>
          </p:cNvPr>
          <p:cNvSpPr txBox="1">
            <a:spLocks/>
          </p:cNvSpPr>
          <p:nvPr/>
        </p:nvSpPr>
        <p:spPr bwMode="blackWhite">
          <a:xfrm>
            <a:off x="2757873" y="4964072"/>
            <a:ext cx="6260355" cy="1446955"/>
          </a:xfrm>
          <a:prstGeom prst="rect">
            <a:avLst/>
          </a:prstGeom>
          <a:solidFill>
            <a:schemeClr val="tx1">
              <a:lumMod val="95000"/>
            </a:schemeClr>
          </a:solidFill>
          <a:ln w="381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 prst="convex"/>
          </a:sp3d>
        </p:spPr>
        <p:txBody>
          <a:bodyPr vert="horz" lIns="274320" tIns="182880" rIns="27432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ПРАВОВОЙ СТАТУС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1B4175CE-DCFD-4143-BBC6-E369A5454C03}"/>
              </a:ext>
            </a:extLst>
          </p:cNvPr>
          <p:cNvSpPr txBox="1">
            <a:spLocks/>
          </p:cNvSpPr>
          <p:nvPr/>
        </p:nvSpPr>
        <p:spPr>
          <a:xfrm>
            <a:off x="6783355" y="3066840"/>
            <a:ext cx="4734900" cy="1546000"/>
          </a:xfrm>
          <a:prstGeom prst="rect">
            <a:avLst/>
          </a:prstGeom>
          <a:solidFill>
            <a:schemeClr val="tx1">
              <a:lumMod val="85000"/>
            </a:schemeClr>
          </a:solidFill>
          <a:scene3d>
            <a:camera prst="perspectiveRigh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  <a:p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ОТДЕЛЬНАЯ КАТЕГОРИЯ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C790D3B0-960D-45BE-BAF2-99B960C98F07}"/>
              </a:ext>
            </a:extLst>
          </p:cNvPr>
          <p:cNvCxnSpPr>
            <a:cxnSpLocks/>
          </p:cNvCxnSpPr>
          <p:nvPr/>
        </p:nvCxnSpPr>
        <p:spPr>
          <a:xfrm>
            <a:off x="6892300" y="2024744"/>
            <a:ext cx="669904" cy="690864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6298B2A8-975B-4883-B24A-AC3189B78D80}"/>
              </a:ext>
            </a:extLst>
          </p:cNvPr>
          <p:cNvCxnSpPr>
            <a:cxnSpLocks/>
          </p:cNvCxnSpPr>
          <p:nvPr/>
        </p:nvCxnSpPr>
        <p:spPr>
          <a:xfrm flipH="1">
            <a:off x="3853543" y="2107299"/>
            <a:ext cx="560700" cy="783924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51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B5B10-421D-411E-A61A-416970995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9175" y="233332"/>
            <a:ext cx="4360366" cy="1249716"/>
          </a:xfrm>
          <a:solidFill>
            <a:schemeClr val="tx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ПРАВОВОЙ СТАТУС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AB7714A-B320-4F4F-800D-2219D666F390}"/>
              </a:ext>
            </a:extLst>
          </p:cNvPr>
          <p:cNvSpPr/>
          <p:nvPr/>
        </p:nvSpPr>
        <p:spPr>
          <a:xfrm>
            <a:off x="3320346" y="1705289"/>
            <a:ext cx="3508163" cy="13309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/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совокупность     </a:t>
            </a:r>
          </a:p>
          <a:p>
            <a:pPr indent="342900" algn="ctr"/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 признаков, </a:t>
            </a:r>
          </a:p>
          <a:p>
            <a:pPr indent="342900" algn="ctr"/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определяющих</a:t>
            </a:r>
            <a:endParaRPr lang="ru-RU" sz="2400" b="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Verdana" panose="020B0604030504040204" pitchFamily="34" charset="0"/>
            </a:endParaRP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B873CB3C-7E1D-4872-AC85-EFBDDCE689D3}"/>
              </a:ext>
            </a:extLst>
          </p:cNvPr>
          <p:cNvCxnSpPr>
            <a:cxnSpLocks/>
          </p:cNvCxnSpPr>
          <p:nvPr/>
        </p:nvCxnSpPr>
        <p:spPr>
          <a:xfrm>
            <a:off x="4556973" y="3119987"/>
            <a:ext cx="0" cy="1885023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C807E062-1896-4476-9BFC-EFD57FC5D854}"/>
              </a:ext>
            </a:extLst>
          </p:cNvPr>
          <p:cNvSpPr/>
          <p:nvPr/>
        </p:nvSpPr>
        <p:spPr>
          <a:xfrm>
            <a:off x="7782817" y="1755474"/>
            <a:ext cx="3687636" cy="10984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/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совокупность элементов</a:t>
            </a:r>
            <a:endParaRPr lang="ru-RU" sz="2400" b="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504475B1-9124-4646-8D66-B7B56BB52F25}"/>
              </a:ext>
            </a:extLst>
          </p:cNvPr>
          <p:cNvSpPr/>
          <p:nvPr/>
        </p:nvSpPr>
        <p:spPr>
          <a:xfrm>
            <a:off x="3183439" y="5185215"/>
            <a:ext cx="2807131" cy="769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деликтоспособность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7F6C6F66-B325-4577-BE20-88D7131775B5}"/>
              </a:ext>
            </a:extLst>
          </p:cNvPr>
          <p:cNvSpPr/>
          <p:nvPr/>
        </p:nvSpPr>
        <p:spPr>
          <a:xfrm>
            <a:off x="7424168" y="3577236"/>
            <a:ext cx="2202467" cy="769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bg1"/>
                </a:solidFill>
              </a:rPr>
              <a:t>СУБЪЕКТИВНЫЕ ПРАВА  </a:t>
            </a:r>
          </a:p>
        </p:txBody>
      </p: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4BC4E035-DD4F-43E2-8796-57ADC2D99234}"/>
              </a:ext>
            </a:extLst>
          </p:cNvPr>
          <p:cNvCxnSpPr>
            <a:cxnSpLocks/>
          </p:cNvCxnSpPr>
          <p:nvPr/>
        </p:nvCxnSpPr>
        <p:spPr>
          <a:xfrm>
            <a:off x="10378301" y="2991121"/>
            <a:ext cx="510247" cy="512723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43ECF5C2-E17E-4452-B662-84C5959C6875}"/>
              </a:ext>
            </a:extLst>
          </p:cNvPr>
          <p:cNvCxnSpPr>
            <a:cxnSpLocks/>
          </p:cNvCxnSpPr>
          <p:nvPr/>
        </p:nvCxnSpPr>
        <p:spPr>
          <a:xfrm flipH="1">
            <a:off x="8841128" y="2964509"/>
            <a:ext cx="499457" cy="512401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597FE58A-143C-42EE-A80C-A0A91AC431FD}"/>
              </a:ext>
            </a:extLst>
          </p:cNvPr>
          <p:cNvSpPr txBox="1">
            <a:spLocks/>
          </p:cNvSpPr>
          <p:nvPr/>
        </p:nvSpPr>
        <p:spPr bwMode="blackWhite">
          <a:xfrm>
            <a:off x="7129674" y="264522"/>
            <a:ext cx="4739379" cy="1249716"/>
          </a:xfrm>
          <a:prstGeom prst="rect">
            <a:avLst/>
          </a:prstGeom>
          <a:solidFill>
            <a:schemeClr val="tx1">
              <a:lumMod val="95000"/>
            </a:schemeClr>
          </a:solidFill>
          <a:ln w="381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274320" tIns="182880" rIns="27432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СОДЕРЖАНИЕ ПРАВООТНОШЕНИЯ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9BDAB36-A514-4A4C-B2AD-DD0C6BCEB527}"/>
              </a:ext>
            </a:extLst>
          </p:cNvPr>
          <p:cNvSpPr/>
          <p:nvPr/>
        </p:nvSpPr>
        <p:spPr>
          <a:xfrm>
            <a:off x="9861960" y="3610608"/>
            <a:ext cx="2202467" cy="769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bg1"/>
                </a:solidFill>
              </a:rPr>
              <a:t>ЮРИДИЧЕСКИЕ ОБЯЗАННОСТИ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CC37514-1D11-466C-832E-3EDCC17B9524}"/>
              </a:ext>
            </a:extLst>
          </p:cNvPr>
          <p:cNvSpPr/>
          <p:nvPr/>
        </p:nvSpPr>
        <p:spPr>
          <a:xfrm>
            <a:off x="4942034" y="3995160"/>
            <a:ext cx="2042637" cy="769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дееспособность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57FBC2C-95C0-487C-8FB4-069F746CC204}"/>
              </a:ext>
            </a:extLst>
          </p:cNvPr>
          <p:cNvSpPr/>
          <p:nvPr/>
        </p:nvSpPr>
        <p:spPr>
          <a:xfrm>
            <a:off x="1984273" y="3961788"/>
            <a:ext cx="2366861" cy="769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правоспособность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E0CFDA37-FF79-4D09-88A6-C9DD61744BA0}"/>
              </a:ext>
            </a:extLst>
          </p:cNvPr>
          <p:cNvCxnSpPr>
            <a:cxnSpLocks/>
          </p:cNvCxnSpPr>
          <p:nvPr/>
        </p:nvCxnSpPr>
        <p:spPr>
          <a:xfrm>
            <a:off x="5545837" y="3114289"/>
            <a:ext cx="444733" cy="629421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A2C5AAD3-3186-4B73-9810-CC33CD48AA46}"/>
              </a:ext>
            </a:extLst>
          </p:cNvPr>
          <p:cNvCxnSpPr>
            <a:cxnSpLocks/>
          </p:cNvCxnSpPr>
          <p:nvPr/>
        </p:nvCxnSpPr>
        <p:spPr>
          <a:xfrm flipH="1">
            <a:off x="3548205" y="3141766"/>
            <a:ext cx="532875" cy="598536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844E45B-402C-4D96-B762-959AC0FB7444}"/>
              </a:ext>
            </a:extLst>
          </p:cNvPr>
          <p:cNvSpPr/>
          <p:nvPr/>
        </p:nvSpPr>
        <p:spPr>
          <a:xfrm>
            <a:off x="1307727" y="1821765"/>
            <a:ext cx="1536941" cy="769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права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75EAA0F7-2578-438B-AB5D-21FF024F13A1}"/>
              </a:ext>
            </a:extLst>
          </p:cNvPr>
          <p:cNvSpPr/>
          <p:nvPr/>
        </p:nvSpPr>
        <p:spPr>
          <a:xfrm>
            <a:off x="1290696" y="2808132"/>
            <a:ext cx="1654058" cy="769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обязанность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01536E88-AB1E-4FF4-BABE-A70339ADE19F}"/>
              </a:ext>
            </a:extLst>
          </p:cNvPr>
          <p:cNvSpPr/>
          <p:nvPr/>
        </p:nvSpPr>
        <p:spPr>
          <a:xfrm>
            <a:off x="230800" y="1049906"/>
            <a:ext cx="453328" cy="31395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000" b="1" i="1" dirty="0">
                <a:solidFill>
                  <a:schemeClr val="bg1"/>
                </a:solidFill>
              </a:rPr>
              <a:t>статутные</a:t>
            </a:r>
          </a:p>
        </p:txBody>
      </p: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E1394E92-3A9F-464B-A0F9-987F0BE7B236}"/>
              </a:ext>
            </a:extLst>
          </p:cNvPr>
          <p:cNvCxnSpPr>
            <a:cxnSpLocks/>
          </p:cNvCxnSpPr>
          <p:nvPr/>
        </p:nvCxnSpPr>
        <p:spPr>
          <a:xfrm flipH="1">
            <a:off x="3053005" y="2535149"/>
            <a:ext cx="252644" cy="339049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EA2FB222-8282-4773-B0C8-0236DE39B798}"/>
              </a:ext>
            </a:extLst>
          </p:cNvPr>
          <p:cNvCxnSpPr>
            <a:cxnSpLocks/>
          </p:cNvCxnSpPr>
          <p:nvPr/>
        </p:nvCxnSpPr>
        <p:spPr>
          <a:xfrm flipH="1" flipV="1">
            <a:off x="2951416" y="2030894"/>
            <a:ext cx="274880" cy="295458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Левая фигурная скобка 37">
            <a:extLst>
              <a:ext uri="{FF2B5EF4-FFF2-40B4-BE49-F238E27FC236}">
                <a16:creationId xmlns:a16="http://schemas.microsoft.com/office/drawing/2014/main" id="{674A8696-D54D-4DA1-AF67-16186A09EAAE}"/>
              </a:ext>
            </a:extLst>
          </p:cNvPr>
          <p:cNvSpPr/>
          <p:nvPr/>
        </p:nvSpPr>
        <p:spPr>
          <a:xfrm>
            <a:off x="925648" y="1909002"/>
            <a:ext cx="288238" cy="1567908"/>
          </a:xfrm>
          <a:prstGeom prst="leftBrace">
            <a:avLst>
              <a:gd name="adj1" fmla="val 8333"/>
              <a:gd name="adj2" fmla="val 48215"/>
            </a:avLst>
          </a:prstGeom>
          <a:ln w="38100"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10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B5B10-421D-411E-A61A-416970995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0014" y="212604"/>
            <a:ext cx="7171981" cy="1098494"/>
          </a:xfrm>
          <a:solidFill>
            <a:schemeClr val="tx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ПРАВОВОЙ СТАТУС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медицинских работников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AB7714A-B320-4F4F-800D-2219D666F390}"/>
              </a:ext>
            </a:extLst>
          </p:cNvPr>
          <p:cNvSpPr/>
          <p:nvPr/>
        </p:nvSpPr>
        <p:spPr>
          <a:xfrm>
            <a:off x="8373346" y="4240817"/>
            <a:ext cx="3508163" cy="13309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/>
            <a:r>
              <a:rPr lang="ru-RU" sz="2800" b="1" i="1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дискриминация</a:t>
            </a:r>
            <a:endParaRPr lang="ru-RU" sz="2800" b="1" i="1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C807E062-1896-4476-9BFC-EFD57FC5D854}"/>
              </a:ext>
            </a:extLst>
          </p:cNvPr>
          <p:cNvSpPr/>
          <p:nvPr/>
        </p:nvSpPr>
        <p:spPr>
          <a:xfrm>
            <a:off x="6930451" y="1848555"/>
            <a:ext cx="3687636" cy="10984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/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дифференциация</a:t>
            </a:r>
            <a:endParaRPr lang="ru-RU" sz="2400" b="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7F6C6F66-B325-4577-BE20-88D7131775B5}"/>
              </a:ext>
            </a:extLst>
          </p:cNvPr>
          <p:cNvSpPr/>
          <p:nvPr/>
        </p:nvSpPr>
        <p:spPr>
          <a:xfrm>
            <a:off x="5070874" y="5927640"/>
            <a:ext cx="2690002" cy="769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НЕДОПУСТИМОСТЬ</a:t>
            </a:r>
          </a:p>
        </p:txBody>
      </p: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4BC4E035-DD4F-43E2-8796-57ADC2D99234}"/>
              </a:ext>
            </a:extLst>
          </p:cNvPr>
          <p:cNvCxnSpPr>
            <a:cxnSpLocks/>
          </p:cNvCxnSpPr>
          <p:nvPr/>
        </p:nvCxnSpPr>
        <p:spPr>
          <a:xfrm flipH="1">
            <a:off x="7916683" y="3026364"/>
            <a:ext cx="929864" cy="529861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43ECF5C2-E17E-4452-B662-84C5959C6875}"/>
              </a:ext>
            </a:extLst>
          </p:cNvPr>
          <p:cNvCxnSpPr>
            <a:cxnSpLocks/>
          </p:cNvCxnSpPr>
          <p:nvPr/>
        </p:nvCxnSpPr>
        <p:spPr>
          <a:xfrm>
            <a:off x="3293688" y="2949007"/>
            <a:ext cx="744128" cy="595475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01536E88-AB1E-4FF4-BABE-A70339ADE19F}"/>
              </a:ext>
            </a:extLst>
          </p:cNvPr>
          <p:cNvSpPr/>
          <p:nvPr/>
        </p:nvSpPr>
        <p:spPr>
          <a:xfrm>
            <a:off x="4238706" y="3174082"/>
            <a:ext cx="3561686" cy="13402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правового регулирования</a:t>
            </a:r>
            <a:endParaRPr lang="ru-RU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D3A9D88-809A-4F41-9B73-0E598C714621}"/>
              </a:ext>
            </a:extLst>
          </p:cNvPr>
          <p:cNvSpPr/>
          <p:nvPr/>
        </p:nvSpPr>
        <p:spPr>
          <a:xfrm>
            <a:off x="1966569" y="1794459"/>
            <a:ext cx="3687636" cy="10984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/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единство</a:t>
            </a:r>
            <a:endParaRPr lang="ru-RU" sz="2400" b="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F11B5983-B5F5-4687-B46A-44712CDDC265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5654205" y="2343706"/>
            <a:ext cx="1197029" cy="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C647FFAD-FE54-4979-9151-A9448BA7B51F}"/>
              </a:ext>
            </a:extLst>
          </p:cNvPr>
          <p:cNvCxnSpPr>
            <a:cxnSpLocks/>
          </p:cNvCxnSpPr>
          <p:nvPr/>
        </p:nvCxnSpPr>
        <p:spPr>
          <a:xfrm flipH="1">
            <a:off x="7813509" y="5720729"/>
            <a:ext cx="832201" cy="566320"/>
          </a:xfrm>
          <a:prstGeom prst="straightConnector1">
            <a:avLst/>
          </a:prstGeom>
          <a:ln w="57150">
            <a:solidFill>
              <a:schemeClr val="bg2">
                <a:lumMod val="75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40F9DE58-A812-438C-97A7-284DBC4CCC9D}"/>
              </a:ext>
            </a:extLst>
          </p:cNvPr>
          <p:cNvCxnSpPr>
            <a:cxnSpLocks/>
          </p:cNvCxnSpPr>
          <p:nvPr/>
        </p:nvCxnSpPr>
        <p:spPr>
          <a:xfrm flipV="1">
            <a:off x="10359944" y="3026364"/>
            <a:ext cx="0" cy="1144420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86268D85-E7C6-437C-83B3-78321BE3DA93}"/>
              </a:ext>
            </a:extLst>
          </p:cNvPr>
          <p:cNvCxnSpPr>
            <a:cxnSpLocks/>
          </p:cNvCxnSpPr>
          <p:nvPr/>
        </p:nvCxnSpPr>
        <p:spPr>
          <a:xfrm flipH="1">
            <a:off x="5733420" y="1379429"/>
            <a:ext cx="432584" cy="515206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4A4FA984-4C04-4F51-A6A1-025FE20335E5}"/>
              </a:ext>
            </a:extLst>
          </p:cNvPr>
          <p:cNvCxnSpPr>
            <a:cxnSpLocks/>
          </p:cNvCxnSpPr>
          <p:nvPr/>
        </p:nvCxnSpPr>
        <p:spPr>
          <a:xfrm>
            <a:off x="6296440" y="1414614"/>
            <a:ext cx="446649" cy="482894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730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B5B10-421D-411E-A61A-416970995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280" y="1675458"/>
            <a:ext cx="3861762" cy="996561"/>
          </a:xfrm>
          <a:solidFill>
            <a:schemeClr val="tx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ГАРАНТИИ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AB7714A-B320-4F4F-800D-2219D666F390}"/>
              </a:ext>
            </a:extLst>
          </p:cNvPr>
          <p:cNvSpPr/>
          <p:nvPr/>
        </p:nvSpPr>
        <p:spPr>
          <a:xfrm>
            <a:off x="2273618" y="3629608"/>
            <a:ext cx="3722247" cy="2831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/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 с п</a:t>
            </a:r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</a:rPr>
              <a:t>омощью которых обеспечивается осуществление предоставленных работникам прав в области социально-трудовых отношений.</a:t>
            </a:r>
            <a:endParaRPr lang="ru-RU" sz="2400" b="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Verdana" panose="020B0604030504040204" pitchFamily="34" charset="0"/>
            </a:endParaRP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B873CB3C-7E1D-4872-AC85-EFBDDCE689D3}"/>
              </a:ext>
            </a:extLst>
          </p:cNvPr>
          <p:cNvCxnSpPr>
            <a:cxnSpLocks/>
          </p:cNvCxnSpPr>
          <p:nvPr/>
        </p:nvCxnSpPr>
        <p:spPr>
          <a:xfrm>
            <a:off x="8774095" y="2577430"/>
            <a:ext cx="0" cy="851570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C807E062-1896-4476-9BFC-EFD57FC5D854}"/>
              </a:ext>
            </a:extLst>
          </p:cNvPr>
          <p:cNvSpPr/>
          <p:nvPr/>
        </p:nvSpPr>
        <p:spPr>
          <a:xfrm>
            <a:off x="6316824" y="3498604"/>
            <a:ext cx="3060441" cy="3059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/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у</a:t>
            </a:r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</a:rPr>
              <a:t>становленные в целях </a:t>
            </a:r>
            <a:r>
              <a:rPr lang="ru-RU" sz="2400" b="0" i="1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возмещения </a:t>
            </a:r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</a:rPr>
              <a:t>работникам </a:t>
            </a:r>
            <a:r>
              <a:rPr lang="ru-RU" sz="2400" b="0" i="1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</a:rPr>
              <a:t>затрат, </a:t>
            </a:r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</a:rPr>
              <a:t>связанных с исполнением ими трудовых или иных обязанностей </a:t>
            </a:r>
            <a:endParaRPr lang="ru-RU" sz="2400" b="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504475B1-9124-4646-8D66-B7B56BB52F25}"/>
              </a:ext>
            </a:extLst>
          </p:cNvPr>
          <p:cNvSpPr/>
          <p:nvPr/>
        </p:nvSpPr>
        <p:spPr>
          <a:xfrm>
            <a:off x="10093829" y="5304637"/>
            <a:ext cx="2021632" cy="769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УЖЕ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ПОНЕСЕННЫХ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7F6C6F66-B325-4577-BE20-88D7131775B5}"/>
              </a:ext>
            </a:extLst>
          </p:cNvPr>
          <p:cNvSpPr/>
          <p:nvPr/>
        </p:nvSpPr>
        <p:spPr>
          <a:xfrm>
            <a:off x="10019183" y="3895065"/>
            <a:ext cx="2021632" cy="769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ПРЕДСТОЯЩИХ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В БУДУЩЕМ 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597FE58A-143C-42EE-A80C-A0A91AC431FD}"/>
              </a:ext>
            </a:extLst>
          </p:cNvPr>
          <p:cNvSpPr txBox="1">
            <a:spLocks/>
          </p:cNvSpPr>
          <p:nvPr/>
        </p:nvSpPr>
        <p:spPr bwMode="blackWhite">
          <a:xfrm>
            <a:off x="7147249" y="1679509"/>
            <a:ext cx="4163177" cy="996561"/>
          </a:xfrm>
          <a:prstGeom prst="rect">
            <a:avLst/>
          </a:prstGeom>
          <a:solidFill>
            <a:schemeClr val="tx1">
              <a:lumMod val="95000"/>
            </a:schemeClr>
          </a:solidFill>
          <a:ln w="381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274320" tIns="182880" rIns="27432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КОМПЕНСАЦИИ</a:t>
            </a: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5B9799E2-E364-470D-A75D-704ABC3D3E6F}"/>
              </a:ext>
            </a:extLst>
          </p:cNvPr>
          <p:cNvSpPr txBox="1">
            <a:spLocks/>
          </p:cNvSpPr>
          <p:nvPr/>
        </p:nvSpPr>
        <p:spPr bwMode="blackWhite">
          <a:xfrm>
            <a:off x="1890314" y="383846"/>
            <a:ext cx="4205686" cy="865827"/>
          </a:xfrm>
          <a:prstGeom prst="rect">
            <a:avLst/>
          </a:prstGeom>
          <a:solidFill>
            <a:schemeClr val="tx1">
              <a:lumMod val="95000"/>
            </a:schemeClr>
          </a:solidFill>
          <a:ln w="381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274320" tIns="182880" rIns="274320" bIns="182880" rtlCol="0" anchor="ctr" anchorCtr="1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дифференциация</a:t>
            </a:r>
          </a:p>
        </p:txBody>
      </p:sp>
      <p:sp>
        <p:nvSpPr>
          <p:cNvPr id="14" name="Левая фигурная скобка 13">
            <a:extLst>
              <a:ext uri="{FF2B5EF4-FFF2-40B4-BE49-F238E27FC236}">
                <a16:creationId xmlns:a16="http://schemas.microsoft.com/office/drawing/2014/main" id="{10ADAB50-64FC-4248-94F9-617F7C8FE62B}"/>
              </a:ext>
            </a:extLst>
          </p:cNvPr>
          <p:cNvSpPr/>
          <p:nvPr/>
        </p:nvSpPr>
        <p:spPr>
          <a:xfrm>
            <a:off x="9677862" y="4185981"/>
            <a:ext cx="288238" cy="1567908"/>
          </a:xfrm>
          <a:prstGeom prst="leftBrace">
            <a:avLst>
              <a:gd name="adj1" fmla="val 8333"/>
              <a:gd name="adj2" fmla="val 48215"/>
            </a:avLst>
          </a:prstGeom>
          <a:ln w="38100"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749F39B6-B098-4EF2-A53C-C028BB830F91}"/>
              </a:ext>
            </a:extLst>
          </p:cNvPr>
          <p:cNvCxnSpPr>
            <a:cxnSpLocks/>
          </p:cNvCxnSpPr>
          <p:nvPr/>
        </p:nvCxnSpPr>
        <p:spPr>
          <a:xfrm>
            <a:off x="4867679" y="2778038"/>
            <a:ext cx="0" cy="720566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315E50A7-68CD-42AB-9873-78D46114808D}"/>
              </a:ext>
            </a:extLst>
          </p:cNvPr>
          <p:cNvSpPr txBox="1">
            <a:spLocks/>
          </p:cNvSpPr>
          <p:nvPr/>
        </p:nvSpPr>
        <p:spPr bwMode="blackWhite">
          <a:xfrm>
            <a:off x="125979" y="1675458"/>
            <a:ext cx="2319132" cy="996562"/>
          </a:xfrm>
          <a:prstGeom prst="rect">
            <a:avLst/>
          </a:prstGeom>
          <a:solidFill>
            <a:schemeClr val="tx1">
              <a:lumMod val="95000"/>
            </a:schemeClr>
          </a:solidFill>
          <a:ln w="381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274320" tIns="182880" rIns="27432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льготы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59A14EFB-A8C9-46F6-A5D5-2EDA2AEF5A68}"/>
              </a:ext>
            </a:extLst>
          </p:cNvPr>
          <p:cNvSpPr txBox="1">
            <a:spLocks/>
          </p:cNvSpPr>
          <p:nvPr/>
        </p:nvSpPr>
        <p:spPr bwMode="blackWhite">
          <a:xfrm>
            <a:off x="7057930" y="383845"/>
            <a:ext cx="4163177" cy="865827"/>
          </a:xfrm>
          <a:prstGeom prst="rect">
            <a:avLst/>
          </a:prstGeom>
          <a:solidFill>
            <a:schemeClr val="tx1">
              <a:lumMod val="95000"/>
            </a:schemeClr>
          </a:solidFill>
          <a:ln w="381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274320" tIns="182880" rIns="27432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дискриминация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7887A9E3-7431-4908-AF8E-4386CBF77157}"/>
              </a:ext>
            </a:extLst>
          </p:cNvPr>
          <p:cNvCxnSpPr>
            <a:cxnSpLocks/>
            <a:stCxn id="13" idx="3"/>
            <a:endCxn id="17" idx="1"/>
          </p:cNvCxnSpPr>
          <p:nvPr/>
        </p:nvCxnSpPr>
        <p:spPr>
          <a:xfrm flipV="1">
            <a:off x="6096000" y="816759"/>
            <a:ext cx="961930" cy="1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Крест 10">
            <a:extLst>
              <a:ext uri="{FF2B5EF4-FFF2-40B4-BE49-F238E27FC236}">
                <a16:creationId xmlns:a16="http://schemas.microsoft.com/office/drawing/2014/main" id="{A2635478-CF2F-4D77-B697-3B232D787179}"/>
              </a:ext>
            </a:extLst>
          </p:cNvPr>
          <p:cNvSpPr/>
          <p:nvPr/>
        </p:nvSpPr>
        <p:spPr>
          <a:xfrm>
            <a:off x="987220" y="471618"/>
            <a:ext cx="596650" cy="625282"/>
          </a:xfrm>
          <a:prstGeom prst="plus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Знак ''минус'' 29">
            <a:extLst>
              <a:ext uri="{FF2B5EF4-FFF2-40B4-BE49-F238E27FC236}">
                <a16:creationId xmlns:a16="http://schemas.microsoft.com/office/drawing/2014/main" id="{61AE647A-B4F8-40A8-B206-27774837E44C}"/>
              </a:ext>
            </a:extLst>
          </p:cNvPr>
          <p:cNvSpPr/>
          <p:nvPr/>
        </p:nvSpPr>
        <p:spPr>
          <a:xfrm>
            <a:off x="11263616" y="327059"/>
            <a:ext cx="914400" cy="914400"/>
          </a:xfrm>
          <a:prstGeom prst="mathMinus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62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B5B10-421D-411E-A61A-416970995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9205" y="74625"/>
            <a:ext cx="8991600" cy="969868"/>
          </a:xfrm>
          <a:solidFill>
            <a:schemeClr val="tx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Критерии различия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627BB6E-B72D-46F3-BFBE-9B68A52CEB14}"/>
              </a:ext>
            </a:extLst>
          </p:cNvPr>
          <p:cNvSpPr/>
          <p:nvPr/>
        </p:nvSpPr>
        <p:spPr>
          <a:xfrm>
            <a:off x="237012" y="3169986"/>
            <a:ext cx="2002336" cy="969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выравнивать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04F4FDAE-7B1E-49CC-A0EC-DF53D6269A5A}"/>
              </a:ext>
            </a:extLst>
          </p:cNvPr>
          <p:cNvSpPr/>
          <p:nvPr/>
        </p:nvSpPr>
        <p:spPr>
          <a:xfrm>
            <a:off x="4851092" y="1513112"/>
            <a:ext cx="3613554" cy="81027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существу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358272B-F2E6-411E-8204-5BA93A6E0503}"/>
              </a:ext>
            </a:extLst>
          </p:cNvPr>
          <p:cNvSpPr/>
          <p:nvPr/>
        </p:nvSpPr>
        <p:spPr>
          <a:xfrm>
            <a:off x="8877380" y="2849522"/>
            <a:ext cx="2045017" cy="6875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применимы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E373F49-DBDA-428C-8B1A-662C29D867E0}"/>
              </a:ext>
            </a:extLst>
          </p:cNvPr>
          <p:cNvSpPr/>
          <p:nvPr/>
        </p:nvSpPr>
        <p:spPr>
          <a:xfrm>
            <a:off x="2551430" y="3193283"/>
            <a:ext cx="2366861" cy="9698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bg1"/>
                </a:solidFill>
              </a:rPr>
              <a:t>выделить</a:t>
            </a:r>
            <a:r>
              <a:rPr lang="ru-RU" sz="2000" b="1" dirty="0">
                <a:solidFill>
                  <a:schemeClr val="bg1"/>
                </a:solidFill>
              </a:rPr>
              <a:t> (</a:t>
            </a:r>
            <a:r>
              <a:rPr lang="ru-RU" b="1" dirty="0">
                <a:solidFill>
                  <a:schemeClr val="bg1"/>
                </a:solidFill>
              </a:rPr>
              <a:t>установить неравенство</a:t>
            </a:r>
            <a:r>
              <a:rPr lang="ru-RU" sz="2000" b="1" dirty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A383CF6-74D9-42D9-9B7C-39539CFDB17A}"/>
              </a:ext>
            </a:extLst>
          </p:cNvPr>
          <p:cNvSpPr/>
          <p:nvPr/>
        </p:nvSpPr>
        <p:spPr>
          <a:xfrm>
            <a:off x="805972" y="1448004"/>
            <a:ext cx="3490915" cy="88811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целевое назначение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C2F330AE-6A17-4ADC-882C-F3C56792427D}"/>
              </a:ext>
            </a:extLst>
          </p:cNvPr>
          <p:cNvCxnSpPr>
            <a:cxnSpLocks/>
          </p:cNvCxnSpPr>
          <p:nvPr/>
        </p:nvCxnSpPr>
        <p:spPr>
          <a:xfrm>
            <a:off x="2825356" y="2414418"/>
            <a:ext cx="555876" cy="553903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6766E7B8-E30C-4164-BAD4-D2E581730C76}"/>
              </a:ext>
            </a:extLst>
          </p:cNvPr>
          <p:cNvSpPr/>
          <p:nvPr/>
        </p:nvSpPr>
        <p:spPr>
          <a:xfrm>
            <a:off x="944053" y="4521878"/>
            <a:ext cx="3806850" cy="81027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и возможности</a:t>
            </a:r>
          </a:p>
          <a:p>
            <a:pPr algn="ctr"/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работников</a:t>
            </a:r>
            <a:endParaRPr lang="ru-RU" sz="2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4B564E3-E34B-4749-9555-A692F7D6143E}"/>
              </a:ext>
            </a:extLst>
          </p:cNvPr>
          <p:cNvSpPr/>
          <p:nvPr/>
        </p:nvSpPr>
        <p:spPr>
          <a:xfrm>
            <a:off x="184569" y="5777692"/>
            <a:ext cx="2366861" cy="7225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общей категории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E202750-DA37-4CD8-AFD5-9C093C91AAD0}"/>
              </a:ext>
            </a:extLst>
          </p:cNvPr>
          <p:cNvSpPr/>
          <p:nvPr/>
        </p:nvSpPr>
        <p:spPr>
          <a:xfrm>
            <a:off x="2727071" y="5807180"/>
            <a:ext cx="2660711" cy="7225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отдельной категории</a:t>
            </a: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C3A4A5DC-7E99-4992-8E49-B4872C61EC14}"/>
              </a:ext>
            </a:extLst>
          </p:cNvPr>
          <p:cNvCxnSpPr>
            <a:cxnSpLocks/>
          </p:cNvCxnSpPr>
          <p:nvPr/>
        </p:nvCxnSpPr>
        <p:spPr>
          <a:xfrm flipH="1">
            <a:off x="1740242" y="2402223"/>
            <a:ext cx="424469" cy="560220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92F21136-4821-4F54-AD39-D622A1718ADB}"/>
              </a:ext>
            </a:extLst>
          </p:cNvPr>
          <p:cNvCxnSpPr>
            <a:cxnSpLocks/>
          </p:cNvCxnSpPr>
          <p:nvPr/>
        </p:nvCxnSpPr>
        <p:spPr>
          <a:xfrm>
            <a:off x="3268824" y="5356443"/>
            <a:ext cx="407437" cy="33655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27F538E3-C166-4118-A860-4B9C239712AE}"/>
              </a:ext>
            </a:extLst>
          </p:cNvPr>
          <p:cNvCxnSpPr>
            <a:cxnSpLocks/>
          </p:cNvCxnSpPr>
          <p:nvPr/>
        </p:nvCxnSpPr>
        <p:spPr>
          <a:xfrm flipH="1">
            <a:off x="2047996" y="5370326"/>
            <a:ext cx="397612" cy="30635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BEDF2582-FDC1-46E6-A927-B1AB383A0A57}"/>
              </a:ext>
            </a:extLst>
          </p:cNvPr>
          <p:cNvSpPr/>
          <p:nvPr/>
        </p:nvSpPr>
        <p:spPr>
          <a:xfrm>
            <a:off x="5330438" y="3027634"/>
            <a:ext cx="2366861" cy="969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правомерное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поведение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6C2C3B08-ADC9-436B-8A55-CA1863158A3A}"/>
              </a:ext>
            </a:extLst>
          </p:cNvPr>
          <p:cNvSpPr/>
          <p:nvPr/>
        </p:nvSpPr>
        <p:spPr>
          <a:xfrm>
            <a:off x="5387782" y="4209642"/>
            <a:ext cx="2237013" cy="969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правонарушение</a:t>
            </a:r>
          </a:p>
        </p:txBody>
      </p:sp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id="{DCA76C48-5982-44BF-81B2-988DA633864F}"/>
              </a:ext>
            </a:extLst>
          </p:cNvPr>
          <p:cNvSpPr/>
          <p:nvPr/>
        </p:nvSpPr>
        <p:spPr>
          <a:xfrm>
            <a:off x="8825672" y="1439028"/>
            <a:ext cx="2825184" cy="81027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EF245AF7-A72A-43DF-B0E0-53F875FCC59A}"/>
              </a:ext>
            </a:extLst>
          </p:cNvPr>
          <p:cNvCxnSpPr>
            <a:cxnSpLocks/>
          </p:cNvCxnSpPr>
          <p:nvPr/>
        </p:nvCxnSpPr>
        <p:spPr>
          <a:xfrm>
            <a:off x="8428684" y="2346562"/>
            <a:ext cx="0" cy="2425970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трелка: влево 41">
            <a:extLst>
              <a:ext uri="{FF2B5EF4-FFF2-40B4-BE49-F238E27FC236}">
                <a16:creationId xmlns:a16="http://schemas.microsoft.com/office/drawing/2014/main" id="{18B37A7F-1097-4115-8057-AA1B1F55C57A}"/>
              </a:ext>
            </a:extLst>
          </p:cNvPr>
          <p:cNvSpPr/>
          <p:nvPr/>
        </p:nvSpPr>
        <p:spPr>
          <a:xfrm>
            <a:off x="7827147" y="3330805"/>
            <a:ext cx="593177" cy="326795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: влево 42">
            <a:extLst>
              <a:ext uri="{FF2B5EF4-FFF2-40B4-BE49-F238E27FC236}">
                <a16:creationId xmlns:a16="http://schemas.microsoft.com/office/drawing/2014/main" id="{A019BFB4-0382-4F34-8B97-38C11BA7F265}"/>
              </a:ext>
            </a:extLst>
          </p:cNvPr>
          <p:cNvSpPr/>
          <p:nvPr/>
        </p:nvSpPr>
        <p:spPr>
          <a:xfrm>
            <a:off x="7766403" y="4531177"/>
            <a:ext cx="593177" cy="326795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BE2E9448-ACDF-423D-A298-66F4D6D85531}"/>
              </a:ext>
            </a:extLst>
          </p:cNvPr>
          <p:cNvSpPr/>
          <p:nvPr/>
        </p:nvSpPr>
        <p:spPr>
          <a:xfrm>
            <a:off x="8825671" y="4085010"/>
            <a:ext cx="2045017" cy="6875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не подлежит применению </a:t>
            </a:r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B0A6386E-EB31-441D-A502-C81C6AAC9EED}"/>
              </a:ext>
            </a:extLst>
          </p:cNvPr>
          <p:cNvCxnSpPr>
            <a:cxnSpLocks/>
          </p:cNvCxnSpPr>
          <p:nvPr/>
        </p:nvCxnSpPr>
        <p:spPr>
          <a:xfrm>
            <a:off x="11675560" y="2199863"/>
            <a:ext cx="28589" cy="2331314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Стрелка: влево 46">
            <a:extLst>
              <a:ext uri="{FF2B5EF4-FFF2-40B4-BE49-F238E27FC236}">
                <a16:creationId xmlns:a16="http://schemas.microsoft.com/office/drawing/2014/main" id="{31540674-E8A3-43A7-8FCD-A2C59B747D7E}"/>
              </a:ext>
            </a:extLst>
          </p:cNvPr>
          <p:cNvSpPr/>
          <p:nvPr/>
        </p:nvSpPr>
        <p:spPr>
          <a:xfrm>
            <a:off x="11030034" y="4335040"/>
            <a:ext cx="593177" cy="326795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: влево 47">
            <a:extLst>
              <a:ext uri="{FF2B5EF4-FFF2-40B4-BE49-F238E27FC236}">
                <a16:creationId xmlns:a16="http://schemas.microsoft.com/office/drawing/2014/main" id="{2D45095E-C76A-4723-92B6-B2ED0BFE3B45}"/>
              </a:ext>
            </a:extLst>
          </p:cNvPr>
          <p:cNvSpPr/>
          <p:nvPr/>
        </p:nvSpPr>
        <p:spPr>
          <a:xfrm>
            <a:off x="11002390" y="3003757"/>
            <a:ext cx="593177" cy="326795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954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B5B10-421D-411E-A61A-416970995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9205" y="74625"/>
            <a:ext cx="8991600" cy="969868"/>
          </a:xfrm>
          <a:solidFill>
            <a:schemeClr val="tx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ДИСКРИМИНАЦИЯ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627BB6E-B72D-46F3-BFBE-9B68A52CEB14}"/>
              </a:ext>
            </a:extLst>
          </p:cNvPr>
          <p:cNvSpPr/>
          <p:nvPr/>
        </p:nvSpPr>
        <p:spPr>
          <a:xfrm>
            <a:off x="805972" y="3082175"/>
            <a:ext cx="3451950" cy="969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УСТАНОВЛЕНИЕ РАЗЛИЧИЙ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04F4FDAE-7B1E-49CC-A0EC-DF53D6269A5A}"/>
              </a:ext>
            </a:extLst>
          </p:cNvPr>
          <p:cNvSpPr/>
          <p:nvPr/>
        </p:nvSpPr>
        <p:spPr>
          <a:xfrm>
            <a:off x="5253957" y="1417059"/>
            <a:ext cx="3166364" cy="81027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КОСВЕННАЯ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A383CF6-74D9-42D9-9B7C-39539CFDB17A}"/>
              </a:ext>
            </a:extLst>
          </p:cNvPr>
          <p:cNvSpPr/>
          <p:nvPr/>
        </p:nvSpPr>
        <p:spPr>
          <a:xfrm>
            <a:off x="805972" y="1448004"/>
            <a:ext cx="3490915" cy="88811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ПРЯМАЯ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4B564E3-E34B-4749-9555-A692F7D6143E}"/>
              </a:ext>
            </a:extLst>
          </p:cNvPr>
          <p:cNvSpPr/>
          <p:nvPr/>
        </p:nvSpPr>
        <p:spPr>
          <a:xfrm>
            <a:off x="1787329" y="5874781"/>
            <a:ext cx="2366861" cy="7225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одинаковых условиях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E202750-DA37-4CD8-AFD5-9C093C91AAD0}"/>
              </a:ext>
            </a:extLst>
          </p:cNvPr>
          <p:cNvSpPr/>
          <p:nvPr/>
        </p:nvSpPr>
        <p:spPr>
          <a:xfrm>
            <a:off x="5253957" y="5864548"/>
            <a:ext cx="2660711" cy="7225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Неодинаковых условиях</a:t>
            </a:r>
          </a:p>
        </p:txBody>
      </p: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27F538E3-C166-4118-A860-4B9C239712AE}"/>
              </a:ext>
            </a:extLst>
          </p:cNvPr>
          <p:cNvCxnSpPr>
            <a:cxnSpLocks/>
          </p:cNvCxnSpPr>
          <p:nvPr/>
        </p:nvCxnSpPr>
        <p:spPr>
          <a:xfrm flipH="1">
            <a:off x="607166" y="5256818"/>
            <a:ext cx="397612" cy="30635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BEDF2582-FDC1-46E6-A927-B1AB383A0A57}"/>
              </a:ext>
            </a:extLst>
          </p:cNvPr>
          <p:cNvSpPr/>
          <p:nvPr/>
        </p:nvSpPr>
        <p:spPr>
          <a:xfrm>
            <a:off x="4814596" y="3038325"/>
            <a:ext cx="2800764" cy="969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ОТСУТСТВИЕ РАЗЛИЧИЙ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6C2C3B08-ADC9-436B-8A55-CA1863158A3A}"/>
              </a:ext>
            </a:extLst>
          </p:cNvPr>
          <p:cNvSpPr/>
          <p:nvPr/>
        </p:nvSpPr>
        <p:spPr>
          <a:xfrm>
            <a:off x="2970759" y="4300571"/>
            <a:ext cx="3613554" cy="7225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ДЛЯ ЛИЦ, РАБОТАЮЩИХ  В</a:t>
            </a:r>
          </a:p>
        </p:txBody>
      </p:sp>
      <p:sp>
        <p:nvSpPr>
          <p:cNvPr id="43" name="Стрелка: влево 42">
            <a:extLst>
              <a:ext uri="{FF2B5EF4-FFF2-40B4-BE49-F238E27FC236}">
                <a16:creationId xmlns:a16="http://schemas.microsoft.com/office/drawing/2014/main" id="{A019BFB4-0382-4F34-8B97-38C11BA7F265}"/>
              </a:ext>
            </a:extLst>
          </p:cNvPr>
          <p:cNvSpPr/>
          <p:nvPr/>
        </p:nvSpPr>
        <p:spPr>
          <a:xfrm rot="16200000">
            <a:off x="5846429" y="5278667"/>
            <a:ext cx="593177" cy="326795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B0A6386E-EB31-441D-A502-C81C6AAC9EED}"/>
              </a:ext>
            </a:extLst>
          </p:cNvPr>
          <p:cNvCxnSpPr>
            <a:cxnSpLocks/>
          </p:cNvCxnSpPr>
          <p:nvPr/>
        </p:nvCxnSpPr>
        <p:spPr>
          <a:xfrm>
            <a:off x="4356646" y="1838463"/>
            <a:ext cx="719207" cy="0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трелка: влево 33">
            <a:extLst>
              <a:ext uri="{FF2B5EF4-FFF2-40B4-BE49-F238E27FC236}">
                <a16:creationId xmlns:a16="http://schemas.microsoft.com/office/drawing/2014/main" id="{DB43EFDD-0D80-4C41-AD5D-3625792FBCD6}"/>
              </a:ext>
            </a:extLst>
          </p:cNvPr>
          <p:cNvSpPr/>
          <p:nvPr/>
        </p:nvSpPr>
        <p:spPr>
          <a:xfrm rot="16200000">
            <a:off x="3348935" y="5246598"/>
            <a:ext cx="593177" cy="326795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: влево 35">
            <a:extLst>
              <a:ext uri="{FF2B5EF4-FFF2-40B4-BE49-F238E27FC236}">
                <a16:creationId xmlns:a16="http://schemas.microsoft.com/office/drawing/2014/main" id="{EB74E262-DE12-4631-B918-50A703773457}"/>
              </a:ext>
            </a:extLst>
          </p:cNvPr>
          <p:cNvSpPr/>
          <p:nvPr/>
        </p:nvSpPr>
        <p:spPr>
          <a:xfrm rot="16200000">
            <a:off x="6614650" y="2430678"/>
            <a:ext cx="593177" cy="326795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: влево 36">
            <a:extLst>
              <a:ext uri="{FF2B5EF4-FFF2-40B4-BE49-F238E27FC236}">
                <a16:creationId xmlns:a16="http://schemas.microsoft.com/office/drawing/2014/main" id="{914324FB-B818-49C4-8142-B9D548EF28C0}"/>
              </a:ext>
            </a:extLst>
          </p:cNvPr>
          <p:cNvSpPr/>
          <p:nvPr/>
        </p:nvSpPr>
        <p:spPr>
          <a:xfrm rot="16200000">
            <a:off x="2389316" y="2531882"/>
            <a:ext cx="593177" cy="326795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1727DB36-C47B-4EDF-8BFE-ECF8CF667ED2}"/>
              </a:ext>
            </a:extLst>
          </p:cNvPr>
          <p:cNvSpPr/>
          <p:nvPr/>
        </p:nvSpPr>
        <p:spPr>
          <a:xfrm>
            <a:off x="8809040" y="1838463"/>
            <a:ext cx="1971766" cy="475884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НАРУШЕНИЕ ПРИНЦИПА РАВНЫХ ПРАВ И ВОЗМОЖНОСТЕЙ 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Стрелка: влево 38">
            <a:extLst>
              <a:ext uri="{FF2B5EF4-FFF2-40B4-BE49-F238E27FC236}">
                <a16:creationId xmlns:a16="http://schemas.microsoft.com/office/drawing/2014/main" id="{08D4341D-AB7C-48E7-A3D7-0254ED7A7217}"/>
              </a:ext>
            </a:extLst>
          </p:cNvPr>
          <p:cNvSpPr/>
          <p:nvPr/>
        </p:nvSpPr>
        <p:spPr>
          <a:xfrm rot="16200000">
            <a:off x="9317412" y="1193938"/>
            <a:ext cx="593177" cy="326795"/>
          </a:xfrm>
          <a:prstGeom prst="leftArrow">
            <a:avLst/>
          </a:prstGeom>
          <a:solidFill>
            <a:schemeClr val="tx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82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B5B10-421D-411E-A61A-416970995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8639" y="150920"/>
            <a:ext cx="7698469" cy="1271696"/>
          </a:xfrm>
          <a:solidFill>
            <a:schemeClr val="tx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ОСОБЕННОСТИ РЕГУЛИРОВАНИЯ ТРУДА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МЕДИЦИНСКИХ РАБОТНИКОВ 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ОТДЕЛЬНОЙ КАТЕГОРИИ РАБОТНИКОВ)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627BB6E-B72D-46F3-BFBE-9B68A52CEB14}"/>
              </a:ext>
            </a:extLst>
          </p:cNvPr>
          <p:cNvSpPr/>
          <p:nvPr/>
        </p:nvSpPr>
        <p:spPr>
          <a:xfrm>
            <a:off x="2875280" y="5395409"/>
            <a:ext cx="2103714" cy="11014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запреты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04F4FDAE-7B1E-49CC-A0EC-DF53D6269A5A}"/>
              </a:ext>
            </a:extLst>
          </p:cNvPr>
          <p:cNvSpPr/>
          <p:nvPr/>
        </p:nvSpPr>
        <p:spPr>
          <a:xfrm>
            <a:off x="6884942" y="2875279"/>
            <a:ext cx="5144498" cy="13860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</a:rPr>
              <a:t>предусматривающие дополнительные правила.</a:t>
            </a:r>
            <a:endParaRPr lang="ru-RU" sz="2400" b="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58701A0-4C03-474E-875D-97C1C670B670}"/>
              </a:ext>
            </a:extLst>
          </p:cNvPr>
          <p:cNvSpPr/>
          <p:nvPr/>
        </p:nvSpPr>
        <p:spPr>
          <a:xfrm>
            <a:off x="5222848" y="5305624"/>
            <a:ext cx="1977702" cy="12810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 компенсации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45A1CBE1-94FC-40D1-917E-0BC407F437EB}"/>
              </a:ext>
            </a:extLst>
          </p:cNvPr>
          <p:cNvCxnSpPr>
            <a:cxnSpLocks/>
          </p:cNvCxnSpPr>
          <p:nvPr/>
        </p:nvCxnSpPr>
        <p:spPr>
          <a:xfrm>
            <a:off x="2428240" y="4409717"/>
            <a:ext cx="747193" cy="787686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2D785415-308F-4D28-9718-E64521824CCA}"/>
              </a:ext>
            </a:extLst>
          </p:cNvPr>
          <p:cNvCxnSpPr>
            <a:cxnSpLocks/>
          </p:cNvCxnSpPr>
          <p:nvPr/>
        </p:nvCxnSpPr>
        <p:spPr>
          <a:xfrm flipH="1">
            <a:off x="6720392" y="4409717"/>
            <a:ext cx="568762" cy="895907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97A24D2-3EDD-4A32-BDC4-92F2C80C25A0}"/>
              </a:ext>
            </a:extLst>
          </p:cNvPr>
          <p:cNvSpPr/>
          <p:nvPr/>
        </p:nvSpPr>
        <p:spPr>
          <a:xfrm>
            <a:off x="4814642" y="1690199"/>
            <a:ext cx="2764718" cy="81142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НОРМЫ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E7E550B4-E2EA-4D00-A321-E8B59028C5BA}"/>
              </a:ext>
            </a:extLst>
          </p:cNvPr>
          <p:cNvSpPr/>
          <p:nvPr/>
        </p:nvSpPr>
        <p:spPr>
          <a:xfrm>
            <a:off x="162560" y="2875279"/>
            <a:ext cx="4931624" cy="13860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/>
            <a:r>
              <a:rPr lang="ru-RU" sz="2400" b="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</a:rPr>
              <a:t>частично ограничивающие применение общих правил по тем же вопросам</a:t>
            </a:r>
            <a:endParaRPr lang="ru-RU" sz="2400" b="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Verdana" panose="020B0604030504040204" pitchFamily="34" charset="0"/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0C2F1C41-7151-4C26-8B34-337F6DDB02B5}"/>
              </a:ext>
            </a:extLst>
          </p:cNvPr>
          <p:cNvCxnSpPr>
            <a:cxnSpLocks/>
          </p:cNvCxnSpPr>
          <p:nvPr/>
        </p:nvCxnSpPr>
        <p:spPr>
          <a:xfrm flipH="1">
            <a:off x="5098818" y="2703667"/>
            <a:ext cx="593830" cy="496657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9B30AFF9-5505-4D7C-AB6B-E78723EE02E2}"/>
              </a:ext>
            </a:extLst>
          </p:cNvPr>
          <p:cNvCxnSpPr>
            <a:cxnSpLocks/>
          </p:cNvCxnSpPr>
          <p:nvPr/>
        </p:nvCxnSpPr>
        <p:spPr>
          <a:xfrm>
            <a:off x="6200450" y="2712325"/>
            <a:ext cx="519942" cy="598999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DAB70C15-4667-45B0-A34E-B326D9885AFA}"/>
              </a:ext>
            </a:extLst>
          </p:cNvPr>
          <p:cNvSpPr/>
          <p:nvPr/>
        </p:nvSpPr>
        <p:spPr>
          <a:xfrm>
            <a:off x="9961353" y="5274774"/>
            <a:ext cx="2164080" cy="12810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льготы</a:t>
            </a:r>
          </a:p>
        </p:txBody>
      </p: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9EF8B9C6-E9DC-40A5-B07B-2CCF8AC0FF4A}"/>
              </a:ext>
            </a:extLst>
          </p:cNvPr>
          <p:cNvCxnSpPr>
            <a:cxnSpLocks/>
          </p:cNvCxnSpPr>
          <p:nvPr/>
        </p:nvCxnSpPr>
        <p:spPr>
          <a:xfrm>
            <a:off x="10667016" y="4333104"/>
            <a:ext cx="560767" cy="867769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CDA2F1A-EC8A-4DA7-AEEE-9A592D57FE46}"/>
              </a:ext>
            </a:extLst>
          </p:cNvPr>
          <p:cNvSpPr/>
          <p:nvPr/>
        </p:nvSpPr>
        <p:spPr>
          <a:xfrm>
            <a:off x="7362695" y="5274773"/>
            <a:ext cx="2347909" cy="12810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 гарантии</a:t>
            </a:r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ED5AEAC3-1D90-4C9D-A30F-C390252C21C6}"/>
              </a:ext>
            </a:extLst>
          </p:cNvPr>
          <p:cNvCxnSpPr>
            <a:cxnSpLocks/>
          </p:cNvCxnSpPr>
          <p:nvPr/>
        </p:nvCxnSpPr>
        <p:spPr>
          <a:xfrm flipH="1">
            <a:off x="8786698" y="4257837"/>
            <a:ext cx="136971" cy="939566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77D9E41E-1573-4621-A6C9-5B07ACCF7011}"/>
              </a:ext>
            </a:extLst>
          </p:cNvPr>
          <p:cNvSpPr/>
          <p:nvPr/>
        </p:nvSpPr>
        <p:spPr>
          <a:xfrm>
            <a:off x="155198" y="5395409"/>
            <a:ext cx="2473174" cy="11014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ограничения</a:t>
            </a:r>
          </a:p>
        </p:txBody>
      </p: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76531A00-3F69-42DF-B508-E47224584C73}"/>
              </a:ext>
            </a:extLst>
          </p:cNvPr>
          <p:cNvCxnSpPr>
            <a:cxnSpLocks/>
          </p:cNvCxnSpPr>
          <p:nvPr/>
        </p:nvCxnSpPr>
        <p:spPr>
          <a:xfrm flipH="1">
            <a:off x="1226747" y="4380404"/>
            <a:ext cx="568762" cy="895907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CAAAB2F-A8DA-4648-A0F8-2C2D0C2E6DBD}"/>
              </a:ext>
            </a:extLst>
          </p:cNvPr>
          <p:cNvSpPr/>
          <p:nvPr/>
        </p:nvSpPr>
        <p:spPr>
          <a:xfrm>
            <a:off x="210747" y="150920"/>
            <a:ext cx="3070933" cy="178964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perspectiveContrastingRightFacing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Статья 251 ТК</a:t>
            </a:r>
          </a:p>
        </p:txBody>
      </p:sp>
    </p:spTree>
    <p:extLst>
      <p:ext uri="{BB962C8B-B14F-4D97-AF65-F5344CB8AC3E}">
        <p14:creationId xmlns:p14="http://schemas.microsoft.com/office/powerpoint/2010/main" val="2823646610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14668</TotalTime>
  <Words>206</Words>
  <Application>Microsoft Office PowerPoint</Application>
  <PresentationFormat>Широкоэкранный</PresentationFormat>
  <Paragraphs>91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Corbel</vt:lpstr>
      <vt:lpstr>Gill Sans MT</vt:lpstr>
      <vt:lpstr>Times New Roman</vt:lpstr>
      <vt:lpstr>Verdana</vt:lpstr>
      <vt:lpstr>Посылка</vt:lpstr>
      <vt:lpstr>ПРАВОВОЙ СТАТУС МЕДИЦИНСКИХ РАБОТНИКОВ</vt:lpstr>
      <vt:lpstr>Презентация PowerPoint</vt:lpstr>
      <vt:lpstr>Презентация PowerPoint</vt:lpstr>
      <vt:lpstr>ПРАВОВОЙ СТАТУС</vt:lpstr>
      <vt:lpstr>ПРАВОВОЙ СТАТУС медицинских работников</vt:lpstr>
      <vt:lpstr>ГАРАНТИИ</vt:lpstr>
      <vt:lpstr>Критерии различия</vt:lpstr>
      <vt:lpstr>ДИСКРИМИНАЦИЯ</vt:lpstr>
      <vt:lpstr>ОСОБЕННОСТИ РЕГУЛИРОВАНИЯ ТРУДА МЕДИЦИНСКИХ РАБОТНИКОВ  (ОТДЕЛЬНОЙ КАТЕГОРИИ РАБОТНИКОВ)</vt:lpstr>
      <vt:lpstr>ГАРАНТИИ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Возможные основания  прекращения трудового договора</dc:title>
  <dc:creator>Ирина Костян</dc:creator>
  <cp:lastModifiedBy>Ирина Костян</cp:lastModifiedBy>
  <cp:revision>9</cp:revision>
  <dcterms:created xsi:type="dcterms:W3CDTF">2021-04-03T12:04:18Z</dcterms:created>
  <dcterms:modified xsi:type="dcterms:W3CDTF">2021-05-03T12:06:33Z</dcterms:modified>
</cp:coreProperties>
</file>