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72" r:id="rId6"/>
    <p:sldId id="258" r:id="rId7"/>
    <p:sldId id="261" r:id="rId8"/>
    <p:sldId id="262" r:id="rId9"/>
    <p:sldId id="273" r:id="rId10"/>
    <p:sldId id="270" r:id="rId11"/>
    <p:sldId id="274" r:id="rId12"/>
    <p:sldId id="275" r:id="rId13"/>
    <p:sldId id="263" r:id="rId14"/>
    <p:sldId id="276" r:id="rId15"/>
    <p:sldId id="264" r:id="rId16"/>
    <p:sldId id="265" r:id="rId17"/>
    <p:sldId id="277" r:id="rId18"/>
    <p:sldId id="267" r:id="rId19"/>
    <p:sldId id="266" r:id="rId20"/>
    <p:sldId id="268" r:id="rId21"/>
    <p:sldId id="278" r:id="rId22"/>
    <p:sldId id="269" r:id="rId23"/>
    <p:sldId id="279" r:id="rId24"/>
    <p:sldId id="280" r:id="rId25"/>
    <p:sldId id="271"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E28102-6606-4D34-B7F3-AE03624B61F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9BCE80D-5707-427C-94BC-4B0ED2818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40004CD-361A-4235-BA79-6B76E73F4DE7}"/>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5" name="Нижний колонтитул 4">
            <a:extLst>
              <a:ext uri="{FF2B5EF4-FFF2-40B4-BE49-F238E27FC236}">
                <a16:creationId xmlns:a16="http://schemas.microsoft.com/office/drawing/2014/main" id="{1FB2D01E-AAA9-4B3A-88FE-23B2C8DDC24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A02A6A3-40F6-4D80-B1B7-C417AEC25BE5}"/>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151756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DCF3BA-B5B6-469B-B772-B0AE2BCCFDC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F0955C3-4064-4398-8C37-819AB547AF8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FAEF829-6A2D-4680-80FA-C4D91DEB60B3}"/>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5" name="Нижний колонтитул 4">
            <a:extLst>
              <a:ext uri="{FF2B5EF4-FFF2-40B4-BE49-F238E27FC236}">
                <a16:creationId xmlns:a16="http://schemas.microsoft.com/office/drawing/2014/main" id="{E2C20E6D-FB4F-4FCE-B1A7-5A9D992EE8F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10C596E-9F44-4EC4-9446-1F6E72AC0CC1}"/>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3870335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6E8CA30-7FDF-454B-91FD-0D866126464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BBC667A-EB0A-43CC-8643-CA681267431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81AA77C-9B59-4678-9DCF-FA8BE37E1DDE}"/>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5" name="Нижний колонтитул 4">
            <a:extLst>
              <a:ext uri="{FF2B5EF4-FFF2-40B4-BE49-F238E27FC236}">
                <a16:creationId xmlns:a16="http://schemas.microsoft.com/office/drawing/2014/main" id="{6FB0530F-2960-4EB4-ABEC-B35EADE5277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0E7DAF6-5F15-4B5C-BB96-F939E7D31EF5}"/>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104030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F9BBFC-33C5-485D-B1D7-EBBF13EF354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6930206-E6A5-4AAB-BE2C-EF3DCE8D5F1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38EF2AF-FDE6-4007-8A6A-CA44C8DC139E}"/>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5" name="Нижний колонтитул 4">
            <a:extLst>
              <a:ext uri="{FF2B5EF4-FFF2-40B4-BE49-F238E27FC236}">
                <a16:creationId xmlns:a16="http://schemas.microsoft.com/office/drawing/2014/main" id="{69B47198-66DC-4F74-BDE2-B7856F5297A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331FDF7-A7AD-4E73-A70B-E9E6010E07DA}"/>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48905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C11B31-8FD0-4B0C-B744-8F99468D0F6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F0D312F-EE7E-445D-BF27-854D663823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F8B2B14-130A-41B8-ACF5-06AA301352FE}"/>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5" name="Нижний колонтитул 4">
            <a:extLst>
              <a:ext uri="{FF2B5EF4-FFF2-40B4-BE49-F238E27FC236}">
                <a16:creationId xmlns:a16="http://schemas.microsoft.com/office/drawing/2014/main" id="{E2190583-BF96-472F-AC5F-05691E70F5A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63B3BD-AA3B-42FF-9BB2-5B50A7E60102}"/>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12644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1C0900-15AD-4F63-A02F-66ABFBBD111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4C65702-80C4-406A-96BE-FF021461725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4EDC904-084A-42E9-B55B-5D93936D1A6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3FDCCBE-E6A4-4F4F-A623-65632F1D848B}"/>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6" name="Нижний колонтитул 5">
            <a:extLst>
              <a:ext uri="{FF2B5EF4-FFF2-40B4-BE49-F238E27FC236}">
                <a16:creationId xmlns:a16="http://schemas.microsoft.com/office/drawing/2014/main" id="{74E89C85-6CFE-4CF0-8393-203E4F0F030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885208D-B611-43D8-A8BA-EA8EC1E89ECC}"/>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10088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B220C3-B813-45BF-B25D-5CA61BB0452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BC9F275-EEBC-465C-ACD4-D104D8FBD9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6707BEF-000E-4C09-BD53-36A6F711814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36F0C0B-A3C8-444C-9A73-EBA486F5F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0A67268-D7A1-4B34-99AF-8EFA5606883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B1F8967-0E9C-4CA5-BDB1-0FE3E5497971}"/>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8" name="Нижний колонтитул 7">
            <a:extLst>
              <a:ext uri="{FF2B5EF4-FFF2-40B4-BE49-F238E27FC236}">
                <a16:creationId xmlns:a16="http://schemas.microsoft.com/office/drawing/2014/main" id="{52431526-8EE1-4875-B596-C2B64636D67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B5F8D98-4261-45FD-A6AC-AC206BAFD4DD}"/>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231244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205A1C-4A93-4F84-9749-2C266CF6942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8603147-7E89-4081-A55B-047847A2A041}"/>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4" name="Нижний колонтитул 3">
            <a:extLst>
              <a:ext uri="{FF2B5EF4-FFF2-40B4-BE49-F238E27FC236}">
                <a16:creationId xmlns:a16="http://schemas.microsoft.com/office/drawing/2014/main" id="{469E53D8-8666-460A-A249-BD1BC354E92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886853DD-EE7F-48C2-B99A-9E3FAC09DC04}"/>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262558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746B4F5-9A4A-4450-BE31-6E6B68DA8986}"/>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3" name="Нижний колонтитул 2">
            <a:extLst>
              <a:ext uri="{FF2B5EF4-FFF2-40B4-BE49-F238E27FC236}">
                <a16:creationId xmlns:a16="http://schemas.microsoft.com/office/drawing/2014/main" id="{B0AA28D1-A901-4E4E-9551-9808024906B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6ABA158-C28A-495F-B1D6-5C0A6A07B424}"/>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267680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DDD167-ED5D-4524-AB5C-97CD42D58F2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C7AC075-6406-4A80-98EE-8F61E4801A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3DE77AD2-5526-4F1F-89FD-AAF283818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4D867E1-4D2B-4E63-A59E-26172F0B6BE7}"/>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6" name="Нижний колонтитул 5">
            <a:extLst>
              <a:ext uri="{FF2B5EF4-FFF2-40B4-BE49-F238E27FC236}">
                <a16:creationId xmlns:a16="http://schemas.microsoft.com/office/drawing/2014/main" id="{E14AE664-DD24-4113-9510-CED9270E432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F57E434-E94B-4CFA-9EC4-BAE9B67413C2}"/>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375615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4DF1DF-CAC9-42F1-A2F6-7DDC7922186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C899F4F-4813-4F50-B358-4292F8F86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8AC01BD-9447-4F3E-B135-CB348E27E9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ACD3E2D-49A2-4AA9-86ED-D16C57025971}"/>
              </a:ext>
            </a:extLst>
          </p:cNvPr>
          <p:cNvSpPr>
            <a:spLocks noGrp="1"/>
          </p:cNvSpPr>
          <p:nvPr>
            <p:ph type="dt" sz="half" idx="10"/>
          </p:nvPr>
        </p:nvSpPr>
        <p:spPr/>
        <p:txBody>
          <a:bodyPr/>
          <a:lstStyle/>
          <a:p>
            <a:fld id="{F115AD83-EA6E-454B-9ECA-7D306310D709}" type="datetimeFigureOut">
              <a:rPr lang="ru-RU" smtClean="0"/>
              <a:t>17.11.2021</a:t>
            </a:fld>
            <a:endParaRPr lang="ru-RU"/>
          </a:p>
        </p:txBody>
      </p:sp>
      <p:sp>
        <p:nvSpPr>
          <p:cNvPr id="6" name="Нижний колонтитул 5">
            <a:extLst>
              <a:ext uri="{FF2B5EF4-FFF2-40B4-BE49-F238E27FC236}">
                <a16:creationId xmlns:a16="http://schemas.microsoft.com/office/drawing/2014/main" id="{54B6F6CB-4C77-428A-9DA6-D275B55B1B5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E80A57B-BA67-42DD-ABBB-EC5A36BC2751}"/>
              </a:ext>
            </a:extLst>
          </p:cNvPr>
          <p:cNvSpPr>
            <a:spLocks noGrp="1"/>
          </p:cNvSpPr>
          <p:nvPr>
            <p:ph type="sldNum" sz="quarter" idx="12"/>
          </p:nvPr>
        </p:nvSpPr>
        <p:spPr/>
        <p:txBody>
          <a:bodyPr/>
          <a:lstStyle/>
          <a:p>
            <a:fld id="{69553B40-85F2-4460-934B-474B2099C601}" type="slidenum">
              <a:rPr lang="ru-RU" smtClean="0"/>
              <a:t>‹#›</a:t>
            </a:fld>
            <a:endParaRPr lang="ru-RU"/>
          </a:p>
        </p:txBody>
      </p:sp>
    </p:spTree>
    <p:extLst>
      <p:ext uri="{BB962C8B-B14F-4D97-AF65-F5344CB8AC3E}">
        <p14:creationId xmlns:p14="http://schemas.microsoft.com/office/powerpoint/2010/main" val="2706461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CC8D32-BAEB-4679-8016-1D3003572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22B8694-3858-4C64-BDDE-A7644E146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DFCD5DD-BF82-4D0A-90A4-8F7467D720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5AD83-EA6E-454B-9ECA-7D306310D709}" type="datetimeFigureOut">
              <a:rPr lang="ru-RU" smtClean="0"/>
              <a:t>17.11.2021</a:t>
            </a:fld>
            <a:endParaRPr lang="ru-RU"/>
          </a:p>
        </p:txBody>
      </p:sp>
      <p:sp>
        <p:nvSpPr>
          <p:cNvPr id="5" name="Нижний колонтитул 4">
            <a:extLst>
              <a:ext uri="{FF2B5EF4-FFF2-40B4-BE49-F238E27FC236}">
                <a16:creationId xmlns:a16="http://schemas.microsoft.com/office/drawing/2014/main" id="{1D07AB07-4685-46CD-8B23-06C35377DC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8AC6A453-3A13-4104-9FFB-F607EA5373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3B40-85F2-4460-934B-474B2099C601}" type="slidenum">
              <a:rPr lang="ru-RU" smtClean="0"/>
              <a:t>‹#›</a:t>
            </a:fld>
            <a:endParaRPr lang="ru-RU"/>
          </a:p>
        </p:txBody>
      </p:sp>
    </p:spTree>
    <p:extLst>
      <p:ext uri="{BB962C8B-B14F-4D97-AF65-F5344CB8AC3E}">
        <p14:creationId xmlns:p14="http://schemas.microsoft.com/office/powerpoint/2010/main" val="3162366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4B989905-A132-4FB8-9A92-386B1B658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93500" cy="324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2E3B30-6393-442E-9D36-2A12FCF3CB37}"/>
              </a:ext>
            </a:extLst>
          </p:cNvPr>
          <p:cNvSpPr txBox="1"/>
          <p:nvPr/>
        </p:nvSpPr>
        <p:spPr>
          <a:xfrm>
            <a:off x="596765" y="2952093"/>
            <a:ext cx="11251933" cy="1200329"/>
          </a:xfrm>
          <a:prstGeom prst="rect">
            <a:avLst/>
          </a:prstGeom>
          <a:noFill/>
        </p:spPr>
        <p:txBody>
          <a:bodyPr wrap="square" rtlCol="0">
            <a:spAutoFit/>
          </a:bodyPr>
          <a:lstStyle/>
          <a:p>
            <a:pPr algn="ctr"/>
            <a:r>
              <a:rPr lang="ru-RU" sz="3600" b="1" dirty="0"/>
              <a:t>Машинное обоняние</a:t>
            </a:r>
            <a:r>
              <a:rPr lang="en-US" sz="3600" b="1" dirty="0"/>
              <a:t> – </a:t>
            </a:r>
            <a:r>
              <a:rPr lang="ru-RU" sz="3600" b="1" dirty="0"/>
              <a:t>безнадёжная концепция или дело техники?</a:t>
            </a:r>
          </a:p>
        </p:txBody>
      </p:sp>
      <p:sp>
        <p:nvSpPr>
          <p:cNvPr id="2" name="TextBox 1">
            <a:extLst>
              <a:ext uri="{FF2B5EF4-FFF2-40B4-BE49-F238E27FC236}">
                <a16:creationId xmlns:a16="http://schemas.microsoft.com/office/drawing/2014/main" id="{E1DF3F81-0D00-4B7D-954C-D8A1FD9505E3}"/>
              </a:ext>
            </a:extLst>
          </p:cNvPr>
          <p:cNvSpPr txBox="1"/>
          <p:nvPr/>
        </p:nvSpPr>
        <p:spPr>
          <a:xfrm>
            <a:off x="7050355" y="4180528"/>
            <a:ext cx="4206240" cy="2185214"/>
          </a:xfrm>
          <a:prstGeom prst="rect">
            <a:avLst/>
          </a:prstGeom>
          <a:noFill/>
        </p:spPr>
        <p:txBody>
          <a:bodyPr wrap="square" rtlCol="0">
            <a:spAutoFit/>
          </a:bodyPr>
          <a:lstStyle/>
          <a:p>
            <a:r>
              <a:rPr lang="ru-RU" sz="2800" b="1" dirty="0"/>
              <a:t>Валерий Кривецкий</a:t>
            </a:r>
          </a:p>
          <a:p>
            <a:pPr algn="r"/>
            <a:r>
              <a:rPr lang="ru-RU" dirty="0"/>
              <a:t>к.х.н., </a:t>
            </a:r>
            <a:r>
              <a:rPr lang="ru-RU" dirty="0" err="1"/>
              <a:t>ст.н.с</a:t>
            </a:r>
            <a:r>
              <a:rPr lang="ru-RU" dirty="0"/>
              <a:t>.</a:t>
            </a:r>
          </a:p>
          <a:p>
            <a:pPr algn="r"/>
            <a:r>
              <a:rPr lang="ru-RU" dirty="0"/>
              <a:t> Лаборатория химии и физики полупроводниковых и сенсорных материалов</a:t>
            </a:r>
          </a:p>
          <a:p>
            <a:pPr algn="r"/>
            <a:r>
              <a:rPr lang="ru-RU" dirty="0"/>
              <a:t>Химический факультет </a:t>
            </a:r>
          </a:p>
          <a:p>
            <a:pPr algn="r"/>
            <a:r>
              <a:rPr lang="ru-RU" dirty="0"/>
              <a:t>МГУ имени М.В. Ломоносова</a:t>
            </a:r>
          </a:p>
        </p:txBody>
      </p:sp>
      <p:pic>
        <p:nvPicPr>
          <p:cNvPr id="5" name="Рисунок 4">
            <a:extLst>
              <a:ext uri="{FF2B5EF4-FFF2-40B4-BE49-F238E27FC236}">
                <a16:creationId xmlns:a16="http://schemas.microsoft.com/office/drawing/2014/main" id="{A1A9F606-FE03-4658-962E-95EDC43A4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731" y="101600"/>
            <a:ext cx="3240000" cy="2871000"/>
          </a:xfrm>
          <a:prstGeom prst="rect">
            <a:avLst/>
          </a:prstGeom>
        </p:spPr>
      </p:pic>
      <p:pic>
        <p:nvPicPr>
          <p:cNvPr id="6" name="Рисунок 5">
            <a:extLst>
              <a:ext uri="{FF2B5EF4-FFF2-40B4-BE49-F238E27FC236}">
                <a16:creationId xmlns:a16="http://schemas.microsoft.com/office/drawing/2014/main" id="{85F5E7DC-C534-4E44-A57B-D740842F97AF}"/>
              </a:ext>
            </a:extLst>
          </p:cNvPr>
          <p:cNvPicPr>
            <a:picLocks noChangeAspect="1"/>
          </p:cNvPicPr>
          <p:nvPr/>
        </p:nvPicPr>
        <p:blipFill>
          <a:blip r:embed="rId4"/>
          <a:stretch>
            <a:fillRect/>
          </a:stretch>
        </p:blipFill>
        <p:spPr>
          <a:xfrm>
            <a:off x="8979109" y="180000"/>
            <a:ext cx="2880000" cy="2880000"/>
          </a:xfrm>
          <a:prstGeom prst="rect">
            <a:avLst/>
          </a:prstGeom>
        </p:spPr>
      </p:pic>
    </p:spTree>
    <p:extLst>
      <p:ext uri="{BB962C8B-B14F-4D97-AF65-F5344CB8AC3E}">
        <p14:creationId xmlns:p14="http://schemas.microsoft.com/office/powerpoint/2010/main" val="23570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43888C18-89B3-407B-ACC8-AD26D503C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059" y="3209847"/>
            <a:ext cx="6096000" cy="3140619"/>
          </a:xfrm>
          <a:prstGeom prst="rect">
            <a:avLst/>
          </a:prstGeom>
        </p:spPr>
      </p:pic>
      <p:pic>
        <p:nvPicPr>
          <p:cNvPr id="2050" name="Picture 2">
            <a:extLst>
              <a:ext uri="{FF2B5EF4-FFF2-40B4-BE49-F238E27FC236}">
                <a16:creationId xmlns:a16="http://schemas.microsoft.com/office/drawing/2014/main" id="{7883273F-68F6-471E-89CB-029D393E1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41" y="1914221"/>
            <a:ext cx="5942580" cy="24401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394F98-4C04-4329-93DF-180CB3591D03}"/>
              </a:ext>
            </a:extLst>
          </p:cNvPr>
          <p:cNvSpPr txBox="1"/>
          <p:nvPr/>
        </p:nvSpPr>
        <p:spPr>
          <a:xfrm>
            <a:off x="181232" y="295679"/>
            <a:ext cx="5914768" cy="369332"/>
          </a:xfrm>
          <a:prstGeom prst="rect">
            <a:avLst/>
          </a:prstGeom>
          <a:noFill/>
        </p:spPr>
        <p:txBody>
          <a:bodyPr wrap="square" rtlCol="0">
            <a:spAutoFit/>
          </a:bodyPr>
          <a:lstStyle/>
          <a:p>
            <a:r>
              <a:rPr lang="ru-RU" b="1" dirty="0"/>
              <a:t>2) Электрохимические сенсоры </a:t>
            </a:r>
          </a:p>
        </p:txBody>
      </p:sp>
      <p:sp>
        <p:nvSpPr>
          <p:cNvPr id="4" name="TextBox 3">
            <a:extLst>
              <a:ext uri="{FF2B5EF4-FFF2-40B4-BE49-F238E27FC236}">
                <a16:creationId xmlns:a16="http://schemas.microsoft.com/office/drawing/2014/main" id="{CA6FC9D7-DE4E-48FE-97DA-968E3CCF83A8}"/>
              </a:ext>
            </a:extLst>
          </p:cNvPr>
          <p:cNvSpPr txBox="1"/>
          <p:nvPr/>
        </p:nvSpPr>
        <p:spPr>
          <a:xfrm>
            <a:off x="6582435" y="2091568"/>
            <a:ext cx="5244624" cy="646331"/>
          </a:xfrm>
          <a:prstGeom prst="rect">
            <a:avLst/>
          </a:prstGeom>
          <a:noFill/>
        </p:spPr>
        <p:txBody>
          <a:bodyPr wrap="square" rtlCol="0">
            <a:spAutoFit/>
          </a:bodyPr>
          <a:lstStyle/>
          <a:p>
            <a:r>
              <a:rPr lang="ru-RU" dirty="0"/>
              <a:t>Рабочий электрод – ультрадисперсный сплав </a:t>
            </a:r>
            <a:r>
              <a:rPr lang="de-DE" dirty="0"/>
              <a:t>Pt</a:t>
            </a:r>
            <a:r>
              <a:rPr lang="ru-RU" dirty="0"/>
              <a:t>-</a:t>
            </a:r>
            <a:r>
              <a:rPr lang="de-DE" dirty="0"/>
              <a:t>Ni</a:t>
            </a:r>
          </a:p>
          <a:p>
            <a:r>
              <a:rPr lang="ru-RU" dirty="0"/>
              <a:t>Электролит – протон-проводящая мембрана </a:t>
            </a:r>
          </a:p>
        </p:txBody>
      </p:sp>
      <p:sp>
        <p:nvSpPr>
          <p:cNvPr id="6" name="TextBox 5">
            <a:extLst>
              <a:ext uri="{FF2B5EF4-FFF2-40B4-BE49-F238E27FC236}">
                <a16:creationId xmlns:a16="http://schemas.microsoft.com/office/drawing/2014/main" id="{D035C486-57C1-400E-9FEB-BC3E3CA476BE}"/>
              </a:ext>
            </a:extLst>
          </p:cNvPr>
          <p:cNvSpPr txBox="1"/>
          <p:nvPr/>
        </p:nvSpPr>
        <p:spPr>
          <a:xfrm>
            <a:off x="1856713" y="1515780"/>
            <a:ext cx="3487597" cy="369332"/>
          </a:xfrm>
          <a:prstGeom prst="rect">
            <a:avLst/>
          </a:prstGeom>
          <a:noFill/>
        </p:spPr>
        <p:txBody>
          <a:bodyPr wrap="square" rtlCol="0">
            <a:spAutoFit/>
          </a:bodyPr>
          <a:lstStyle/>
          <a:p>
            <a:r>
              <a:rPr lang="ru-RU" b="1" dirty="0"/>
              <a:t>Гальванометрические сенсоры </a:t>
            </a:r>
          </a:p>
        </p:txBody>
      </p:sp>
      <p:sp>
        <p:nvSpPr>
          <p:cNvPr id="7" name="TextBox 6">
            <a:extLst>
              <a:ext uri="{FF2B5EF4-FFF2-40B4-BE49-F238E27FC236}">
                <a16:creationId xmlns:a16="http://schemas.microsoft.com/office/drawing/2014/main" id="{AFB832F6-DE80-4F37-8ED4-5E0425903274}"/>
              </a:ext>
            </a:extLst>
          </p:cNvPr>
          <p:cNvSpPr txBox="1"/>
          <p:nvPr/>
        </p:nvSpPr>
        <p:spPr>
          <a:xfrm>
            <a:off x="11651261" y="6384919"/>
            <a:ext cx="651052" cy="523220"/>
          </a:xfrm>
          <a:prstGeom prst="rect">
            <a:avLst/>
          </a:prstGeom>
          <a:noFill/>
        </p:spPr>
        <p:txBody>
          <a:bodyPr wrap="square" rtlCol="0">
            <a:spAutoFit/>
          </a:bodyPr>
          <a:lstStyle/>
          <a:p>
            <a:r>
              <a:rPr lang="ru-RU" sz="2800" b="1" dirty="0"/>
              <a:t>10</a:t>
            </a:r>
          </a:p>
        </p:txBody>
      </p:sp>
      <p:sp>
        <p:nvSpPr>
          <p:cNvPr id="9" name="TextBox 8">
            <a:extLst>
              <a:ext uri="{FF2B5EF4-FFF2-40B4-BE49-F238E27FC236}">
                <a16:creationId xmlns:a16="http://schemas.microsoft.com/office/drawing/2014/main" id="{78FDF24B-9899-43CE-8237-B95E5A9E20C5}"/>
              </a:ext>
            </a:extLst>
          </p:cNvPr>
          <p:cNvSpPr txBox="1"/>
          <p:nvPr/>
        </p:nvSpPr>
        <p:spPr>
          <a:xfrm>
            <a:off x="1299410" y="4691692"/>
            <a:ext cx="4044900" cy="369332"/>
          </a:xfrm>
          <a:prstGeom prst="rect">
            <a:avLst/>
          </a:prstGeom>
          <a:noFill/>
        </p:spPr>
        <p:txBody>
          <a:bodyPr wrap="square">
            <a:spAutoFit/>
          </a:bodyPr>
          <a:lstStyle/>
          <a:p>
            <a:r>
              <a:rPr lang="pt-BR" b="0" i="0" dirty="0">
                <a:solidFill>
                  <a:srgbClr val="333333"/>
                </a:solidFill>
                <a:effectLst/>
                <a:latin typeface="Verdana" panose="020B0604030504040204" pitchFamily="34" charset="0"/>
              </a:rPr>
              <a:t>CO + H</a:t>
            </a:r>
            <a:r>
              <a:rPr lang="pt-BR" b="0" i="0" baseline="-25000" dirty="0">
                <a:solidFill>
                  <a:srgbClr val="333333"/>
                </a:solidFill>
                <a:effectLst/>
                <a:latin typeface="Verdana" panose="020B0604030504040204" pitchFamily="34" charset="0"/>
              </a:rPr>
              <a:t>2</a:t>
            </a:r>
            <a:r>
              <a:rPr lang="pt-BR" b="0" i="0" dirty="0">
                <a:solidFill>
                  <a:srgbClr val="333333"/>
                </a:solidFill>
                <a:effectLst/>
                <a:latin typeface="Verdana" panose="020B0604030504040204" pitchFamily="34" charset="0"/>
              </a:rPr>
              <a:t>O → CO</a:t>
            </a:r>
            <a:r>
              <a:rPr lang="pt-BR" b="0" i="0" baseline="-25000" dirty="0">
                <a:solidFill>
                  <a:srgbClr val="333333"/>
                </a:solidFill>
                <a:effectLst/>
                <a:latin typeface="Verdana" panose="020B0604030504040204" pitchFamily="34" charset="0"/>
              </a:rPr>
              <a:t>2</a:t>
            </a:r>
            <a:r>
              <a:rPr lang="pt-BR" b="0" i="0" dirty="0">
                <a:solidFill>
                  <a:srgbClr val="333333"/>
                </a:solidFill>
                <a:effectLst/>
                <a:latin typeface="Verdana" panose="020B0604030504040204" pitchFamily="34" charset="0"/>
              </a:rPr>
              <a:t>＋ 2H</a:t>
            </a:r>
            <a:r>
              <a:rPr lang="pt-BR" b="0" i="0" baseline="30000" dirty="0">
                <a:solidFill>
                  <a:srgbClr val="333333"/>
                </a:solidFill>
                <a:effectLst/>
                <a:latin typeface="Verdana" panose="020B0604030504040204" pitchFamily="34" charset="0"/>
              </a:rPr>
              <a:t>+</a:t>
            </a:r>
            <a:r>
              <a:rPr lang="pt-BR" b="0" i="0" dirty="0">
                <a:solidFill>
                  <a:srgbClr val="333333"/>
                </a:solidFill>
                <a:effectLst/>
                <a:latin typeface="Verdana" panose="020B0604030504040204" pitchFamily="34" charset="0"/>
              </a:rPr>
              <a:t> + 2e</a:t>
            </a:r>
            <a:r>
              <a:rPr lang="pt-BR" b="0" i="0" baseline="30000" dirty="0">
                <a:solidFill>
                  <a:srgbClr val="333333"/>
                </a:solidFill>
                <a:effectLst/>
                <a:latin typeface="Verdana" panose="020B0604030504040204" pitchFamily="34" charset="0"/>
              </a:rPr>
              <a:t>-</a:t>
            </a:r>
            <a:endParaRPr lang="ru-RU" dirty="0"/>
          </a:p>
        </p:txBody>
      </p:sp>
      <p:sp>
        <p:nvSpPr>
          <p:cNvPr id="11" name="TextBox 10">
            <a:extLst>
              <a:ext uri="{FF2B5EF4-FFF2-40B4-BE49-F238E27FC236}">
                <a16:creationId xmlns:a16="http://schemas.microsoft.com/office/drawing/2014/main" id="{E932E198-3D4B-40B3-BF87-191605BD3D90}"/>
              </a:ext>
            </a:extLst>
          </p:cNvPr>
          <p:cNvSpPr txBox="1"/>
          <p:nvPr/>
        </p:nvSpPr>
        <p:spPr>
          <a:xfrm>
            <a:off x="1506605" y="5180496"/>
            <a:ext cx="3799026" cy="646331"/>
          </a:xfrm>
          <a:prstGeom prst="rect">
            <a:avLst/>
          </a:prstGeom>
          <a:noFill/>
        </p:spPr>
        <p:txBody>
          <a:bodyPr wrap="square">
            <a:spAutoFit/>
          </a:bodyPr>
          <a:lstStyle/>
          <a:p>
            <a:pPr algn="l" fontAlgn="base"/>
            <a:r>
              <a:rPr lang="pt-BR" b="0" i="0" dirty="0">
                <a:solidFill>
                  <a:srgbClr val="333333"/>
                </a:solidFill>
                <a:effectLst/>
                <a:latin typeface="Verdana" panose="020B0604030504040204" pitchFamily="34" charset="0"/>
              </a:rPr>
              <a:t>1/2O</a:t>
            </a:r>
            <a:r>
              <a:rPr lang="pt-BR" b="0" i="0" baseline="-25000" dirty="0">
                <a:solidFill>
                  <a:srgbClr val="333333"/>
                </a:solidFill>
                <a:effectLst/>
                <a:latin typeface="Verdana" panose="020B0604030504040204" pitchFamily="34" charset="0"/>
              </a:rPr>
              <a:t>2</a:t>
            </a:r>
            <a:r>
              <a:rPr lang="pt-BR" b="0" i="0" dirty="0">
                <a:solidFill>
                  <a:srgbClr val="333333"/>
                </a:solidFill>
                <a:effectLst/>
                <a:latin typeface="Verdana" panose="020B0604030504040204" pitchFamily="34" charset="0"/>
              </a:rPr>
              <a:t> + 2H</a:t>
            </a:r>
            <a:r>
              <a:rPr lang="pt-BR" b="0" i="0" baseline="30000" dirty="0">
                <a:solidFill>
                  <a:srgbClr val="333333"/>
                </a:solidFill>
                <a:effectLst/>
                <a:latin typeface="Verdana" panose="020B0604030504040204" pitchFamily="34" charset="0"/>
              </a:rPr>
              <a:t>+</a:t>
            </a:r>
            <a:r>
              <a:rPr lang="pt-BR" b="0" i="0" dirty="0">
                <a:solidFill>
                  <a:srgbClr val="333333"/>
                </a:solidFill>
                <a:effectLst/>
                <a:latin typeface="Verdana" panose="020B0604030504040204" pitchFamily="34" charset="0"/>
              </a:rPr>
              <a:t> + 2e</a:t>
            </a:r>
            <a:r>
              <a:rPr lang="pt-BR" b="0" i="0" baseline="30000" dirty="0">
                <a:solidFill>
                  <a:srgbClr val="333333"/>
                </a:solidFill>
                <a:effectLst/>
                <a:latin typeface="Verdana" panose="020B0604030504040204" pitchFamily="34" charset="0"/>
              </a:rPr>
              <a:t>-</a:t>
            </a:r>
            <a:r>
              <a:rPr lang="pt-BR" b="0" i="0" dirty="0">
                <a:solidFill>
                  <a:srgbClr val="333333"/>
                </a:solidFill>
                <a:effectLst/>
                <a:latin typeface="Verdana" panose="020B0604030504040204" pitchFamily="34" charset="0"/>
              </a:rPr>
              <a:t> → H</a:t>
            </a:r>
            <a:r>
              <a:rPr lang="pt-BR" b="0" i="0" baseline="-25000" dirty="0">
                <a:solidFill>
                  <a:srgbClr val="333333"/>
                </a:solidFill>
                <a:effectLst/>
                <a:latin typeface="Verdana" panose="020B0604030504040204" pitchFamily="34" charset="0"/>
              </a:rPr>
              <a:t>2</a:t>
            </a:r>
            <a:r>
              <a:rPr lang="pt-BR" b="0" i="0" dirty="0">
                <a:solidFill>
                  <a:srgbClr val="333333"/>
                </a:solidFill>
                <a:effectLst/>
                <a:latin typeface="Verdana" panose="020B0604030504040204" pitchFamily="34" charset="0"/>
              </a:rPr>
              <a:t>O</a:t>
            </a:r>
            <a:br>
              <a:rPr lang="pt-BR" dirty="0"/>
            </a:br>
            <a:endParaRPr lang="ru-RU" dirty="0"/>
          </a:p>
        </p:txBody>
      </p:sp>
      <p:sp>
        <p:nvSpPr>
          <p:cNvPr id="14" name="TextBox 13">
            <a:extLst>
              <a:ext uri="{FF2B5EF4-FFF2-40B4-BE49-F238E27FC236}">
                <a16:creationId xmlns:a16="http://schemas.microsoft.com/office/drawing/2014/main" id="{CC41E17B-2E8A-48DB-AAF6-47C234AF9FC7}"/>
              </a:ext>
            </a:extLst>
          </p:cNvPr>
          <p:cNvSpPr txBox="1"/>
          <p:nvPr/>
        </p:nvSpPr>
        <p:spPr>
          <a:xfrm>
            <a:off x="7820196" y="2836995"/>
            <a:ext cx="2769102" cy="369332"/>
          </a:xfrm>
          <a:prstGeom prst="rect">
            <a:avLst/>
          </a:prstGeom>
          <a:noFill/>
        </p:spPr>
        <p:txBody>
          <a:bodyPr wrap="square">
            <a:spAutoFit/>
          </a:bodyPr>
          <a:lstStyle/>
          <a:p>
            <a:r>
              <a:rPr lang="pt-BR" b="0" i="0" dirty="0">
                <a:solidFill>
                  <a:srgbClr val="333333"/>
                </a:solidFill>
                <a:effectLst/>
                <a:latin typeface="Verdana" panose="020B0604030504040204" pitchFamily="34" charset="0"/>
              </a:rPr>
              <a:t>H</a:t>
            </a:r>
            <a:r>
              <a:rPr lang="pt-BR" b="0" i="0" baseline="-25000" dirty="0">
                <a:solidFill>
                  <a:srgbClr val="333333"/>
                </a:solidFill>
                <a:effectLst/>
                <a:latin typeface="Verdana" panose="020B0604030504040204" pitchFamily="34" charset="0"/>
              </a:rPr>
              <a:t>2</a:t>
            </a:r>
            <a:r>
              <a:rPr lang="de-DE" b="0" i="0" dirty="0">
                <a:solidFill>
                  <a:srgbClr val="333333"/>
                </a:solidFill>
                <a:effectLst/>
                <a:latin typeface="Verdana" panose="020B0604030504040204" pitchFamily="34" charset="0"/>
              </a:rPr>
              <a:t>S</a:t>
            </a:r>
            <a:r>
              <a:rPr lang="pt-BR" b="0" i="0" dirty="0">
                <a:solidFill>
                  <a:srgbClr val="333333"/>
                </a:solidFill>
                <a:effectLst/>
                <a:latin typeface="Verdana" panose="020B0604030504040204" pitchFamily="34" charset="0"/>
              </a:rPr>
              <a:t> → S ＋ 2H</a:t>
            </a:r>
            <a:r>
              <a:rPr lang="pt-BR" b="0" i="0" baseline="30000" dirty="0">
                <a:solidFill>
                  <a:srgbClr val="333333"/>
                </a:solidFill>
                <a:effectLst/>
                <a:latin typeface="Verdana" panose="020B0604030504040204" pitchFamily="34" charset="0"/>
              </a:rPr>
              <a:t>+</a:t>
            </a:r>
            <a:r>
              <a:rPr lang="pt-BR" b="0" i="0" dirty="0">
                <a:solidFill>
                  <a:srgbClr val="333333"/>
                </a:solidFill>
                <a:effectLst/>
                <a:latin typeface="Verdana" panose="020B0604030504040204" pitchFamily="34" charset="0"/>
              </a:rPr>
              <a:t> + 2e</a:t>
            </a:r>
            <a:r>
              <a:rPr lang="pt-BR" b="0" i="0" baseline="30000" dirty="0">
                <a:solidFill>
                  <a:srgbClr val="333333"/>
                </a:solidFill>
                <a:effectLst/>
                <a:latin typeface="Verdana" panose="020B0604030504040204" pitchFamily="34" charset="0"/>
              </a:rPr>
              <a:t>-</a:t>
            </a:r>
            <a:endParaRPr lang="ru-RU" dirty="0"/>
          </a:p>
        </p:txBody>
      </p:sp>
      <p:sp>
        <p:nvSpPr>
          <p:cNvPr id="16" name="TextBox 15">
            <a:extLst>
              <a:ext uri="{FF2B5EF4-FFF2-40B4-BE49-F238E27FC236}">
                <a16:creationId xmlns:a16="http://schemas.microsoft.com/office/drawing/2014/main" id="{863BAE0F-5997-4E38-A448-8B84ABFDE82A}"/>
              </a:ext>
            </a:extLst>
          </p:cNvPr>
          <p:cNvSpPr txBox="1"/>
          <p:nvPr/>
        </p:nvSpPr>
        <p:spPr>
          <a:xfrm>
            <a:off x="6107305" y="6261808"/>
            <a:ext cx="5343507" cy="646331"/>
          </a:xfrm>
          <a:prstGeom prst="rect">
            <a:avLst/>
          </a:prstGeom>
          <a:noFill/>
        </p:spPr>
        <p:txBody>
          <a:bodyPr wrap="square">
            <a:spAutoFit/>
          </a:bodyPr>
          <a:lstStyle/>
          <a:p>
            <a:r>
              <a:rPr lang="de-DE" b="0" i="0" u="none" strike="noStrike" baseline="0" dirty="0">
                <a:latin typeface="AdvOT7fb33346.I"/>
              </a:rPr>
              <a:t>W. Li, et al. </a:t>
            </a:r>
            <a:r>
              <a:rPr lang="en-US" b="1" i="0" u="none" strike="noStrike" baseline="0" dirty="0">
                <a:latin typeface="AdvOT7fb33346.I"/>
              </a:rPr>
              <a:t>Sensors &amp; Actuators: B. Chemical </a:t>
            </a:r>
            <a:r>
              <a:rPr lang="en-US" b="0" i="0" u="none" strike="noStrike" baseline="0" dirty="0">
                <a:latin typeface="AdvOT7fb33346.I"/>
              </a:rPr>
              <a:t>311 (2020) 127900</a:t>
            </a:r>
            <a:endParaRPr lang="ru-RU" dirty="0"/>
          </a:p>
        </p:txBody>
      </p:sp>
      <p:sp>
        <p:nvSpPr>
          <p:cNvPr id="15" name="Прямоугольник 14">
            <a:extLst>
              <a:ext uri="{FF2B5EF4-FFF2-40B4-BE49-F238E27FC236}">
                <a16:creationId xmlns:a16="http://schemas.microsoft.com/office/drawing/2014/main" id="{E2556C0C-AA5F-4266-BB54-7F418D9DCA43}"/>
              </a:ext>
            </a:extLst>
          </p:cNvPr>
          <p:cNvSpPr/>
          <p:nvPr/>
        </p:nvSpPr>
        <p:spPr>
          <a:xfrm>
            <a:off x="10501161" y="3505000"/>
            <a:ext cx="1325898" cy="377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9D4B05B2-2A74-4A9A-B621-58751DD1A4F7}"/>
              </a:ext>
            </a:extLst>
          </p:cNvPr>
          <p:cNvSpPr txBox="1"/>
          <p:nvPr/>
        </p:nvSpPr>
        <p:spPr>
          <a:xfrm>
            <a:off x="660423" y="803844"/>
            <a:ext cx="7636554" cy="646331"/>
          </a:xfrm>
          <a:prstGeom prst="rect">
            <a:avLst/>
          </a:prstGeom>
          <a:noFill/>
        </p:spPr>
        <p:txBody>
          <a:bodyPr wrap="square" rtlCol="0">
            <a:spAutoFit/>
          </a:bodyPr>
          <a:lstStyle/>
          <a:p>
            <a:r>
              <a:rPr lang="ru-RU" dirty="0"/>
              <a:t>Изменение электрического тока или разности потенциалов между электродами в результате протекания электрохимической реакции</a:t>
            </a:r>
          </a:p>
        </p:txBody>
      </p:sp>
      <p:sp>
        <p:nvSpPr>
          <p:cNvPr id="20" name="TextBox 19">
            <a:extLst>
              <a:ext uri="{FF2B5EF4-FFF2-40B4-BE49-F238E27FC236}">
                <a16:creationId xmlns:a16="http://schemas.microsoft.com/office/drawing/2014/main" id="{9FB5E042-BE03-453B-B8EF-33DAEE42AF99}"/>
              </a:ext>
            </a:extLst>
          </p:cNvPr>
          <p:cNvSpPr txBox="1"/>
          <p:nvPr/>
        </p:nvSpPr>
        <p:spPr>
          <a:xfrm>
            <a:off x="529640" y="5892476"/>
            <a:ext cx="1953929" cy="369332"/>
          </a:xfrm>
          <a:prstGeom prst="rect">
            <a:avLst/>
          </a:prstGeom>
          <a:noFill/>
        </p:spPr>
        <p:txBody>
          <a:bodyPr wrap="square">
            <a:spAutoFit/>
          </a:bodyPr>
          <a:lstStyle/>
          <a:p>
            <a:r>
              <a:rPr lang="ru-RU" dirty="0"/>
              <a:t>figarosensor.com</a:t>
            </a:r>
          </a:p>
        </p:txBody>
      </p:sp>
    </p:spTree>
    <p:extLst>
      <p:ext uri="{BB962C8B-B14F-4D97-AF65-F5344CB8AC3E}">
        <p14:creationId xmlns:p14="http://schemas.microsoft.com/office/powerpoint/2010/main" val="288958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331926-7B41-46A7-A43E-A1246970416C}"/>
              </a:ext>
            </a:extLst>
          </p:cNvPr>
          <p:cNvSpPr txBox="1"/>
          <p:nvPr/>
        </p:nvSpPr>
        <p:spPr>
          <a:xfrm>
            <a:off x="190098" y="6400080"/>
            <a:ext cx="6586086" cy="369332"/>
          </a:xfrm>
          <a:prstGeom prst="rect">
            <a:avLst/>
          </a:prstGeom>
          <a:noFill/>
        </p:spPr>
        <p:txBody>
          <a:bodyPr wrap="square">
            <a:spAutoFit/>
          </a:bodyPr>
          <a:lstStyle/>
          <a:p>
            <a:r>
              <a:rPr lang="fr-FR" dirty="0"/>
              <a:t>F. Liu, et al. </a:t>
            </a:r>
            <a:r>
              <a:rPr lang="fr-FR" b="1" dirty="0"/>
              <a:t>Sensors &amp; Actuators: B. Chemical </a:t>
            </a:r>
            <a:r>
              <a:rPr lang="fr-FR" dirty="0"/>
              <a:t>302 (2020) 127205</a:t>
            </a:r>
            <a:endParaRPr lang="ru-RU" dirty="0"/>
          </a:p>
        </p:txBody>
      </p:sp>
      <p:sp>
        <p:nvSpPr>
          <p:cNvPr id="8" name="TextBox 7">
            <a:extLst>
              <a:ext uri="{FF2B5EF4-FFF2-40B4-BE49-F238E27FC236}">
                <a16:creationId xmlns:a16="http://schemas.microsoft.com/office/drawing/2014/main" id="{2764B5CA-7351-4A56-9ACC-9C0953EBD345}"/>
              </a:ext>
            </a:extLst>
          </p:cNvPr>
          <p:cNvSpPr txBox="1"/>
          <p:nvPr/>
        </p:nvSpPr>
        <p:spPr>
          <a:xfrm>
            <a:off x="151028" y="182681"/>
            <a:ext cx="3487597" cy="369332"/>
          </a:xfrm>
          <a:prstGeom prst="rect">
            <a:avLst/>
          </a:prstGeom>
          <a:noFill/>
        </p:spPr>
        <p:txBody>
          <a:bodyPr wrap="square" rtlCol="0">
            <a:spAutoFit/>
          </a:bodyPr>
          <a:lstStyle/>
          <a:p>
            <a:r>
              <a:rPr lang="ru-RU" b="1" dirty="0"/>
              <a:t>Гальванометрические сенсоры </a:t>
            </a:r>
          </a:p>
        </p:txBody>
      </p:sp>
      <p:pic>
        <p:nvPicPr>
          <p:cNvPr id="10" name="Рисунок 9">
            <a:extLst>
              <a:ext uri="{FF2B5EF4-FFF2-40B4-BE49-F238E27FC236}">
                <a16:creationId xmlns:a16="http://schemas.microsoft.com/office/drawing/2014/main" id="{85D1A1FD-0C7B-4583-8B23-BF49AA92EA13}"/>
              </a:ext>
            </a:extLst>
          </p:cNvPr>
          <p:cNvPicPr>
            <a:picLocks noChangeAspect="1"/>
          </p:cNvPicPr>
          <p:nvPr/>
        </p:nvPicPr>
        <p:blipFill>
          <a:blip r:embed="rId2"/>
          <a:stretch>
            <a:fillRect/>
          </a:stretch>
        </p:blipFill>
        <p:spPr>
          <a:xfrm>
            <a:off x="385627" y="1425402"/>
            <a:ext cx="5657412" cy="3926243"/>
          </a:xfrm>
          <a:prstGeom prst="rect">
            <a:avLst/>
          </a:prstGeom>
        </p:spPr>
      </p:pic>
      <p:pic>
        <p:nvPicPr>
          <p:cNvPr id="12" name="Рисунок 11">
            <a:extLst>
              <a:ext uri="{FF2B5EF4-FFF2-40B4-BE49-F238E27FC236}">
                <a16:creationId xmlns:a16="http://schemas.microsoft.com/office/drawing/2014/main" id="{0D961D92-A458-40F0-9735-9E2624AA5F15}"/>
              </a:ext>
            </a:extLst>
          </p:cNvPr>
          <p:cNvPicPr>
            <a:picLocks noChangeAspect="1"/>
          </p:cNvPicPr>
          <p:nvPr/>
        </p:nvPicPr>
        <p:blipFill>
          <a:blip r:embed="rId3"/>
          <a:stretch>
            <a:fillRect/>
          </a:stretch>
        </p:blipFill>
        <p:spPr>
          <a:xfrm>
            <a:off x="6547664" y="1726438"/>
            <a:ext cx="5354005" cy="3706160"/>
          </a:xfrm>
          <a:prstGeom prst="rect">
            <a:avLst/>
          </a:prstGeom>
        </p:spPr>
      </p:pic>
      <p:sp>
        <p:nvSpPr>
          <p:cNvPr id="13" name="TextBox 12">
            <a:extLst>
              <a:ext uri="{FF2B5EF4-FFF2-40B4-BE49-F238E27FC236}">
                <a16:creationId xmlns:a16="http://schemas.microsoft.com/office/drawing/2014/main" id="{E77E628F-5B36-448C-B09B-D7625E3299E4}"/>
              </a:ext>
            </a:extLst>
          </p:cNvPr>
          <p:cNvSpPr txBox="1"/>
          <p:nvPr/>
        </p:nvSpPr>
        <p:spPr>
          <a:xfrm>
            <a:off x="151028" y="672761"/>
            <a:ext cx="5944971" cy="646331"/>
          </a:xfrm>
          <a:prstGeom prst="rect">
            <a:avLst/>
          </a:prstGeom>
          <a:noFill/>
        </p:spPr>
        <p:txBody>
          <a:bodyPr wrap="square" rtlCol="0">
            <a:spAutoFit/>
          </a:bodyPr>
          <a:lstStyle/>
          <a:p>
            <a:r>
              <a:rPr lang="ru-RU" dirty="0"/>
              <a:t>Рабочий электрод – </a:t>
            </a:r>
            <a:r>
              <a:rPr lang="ru-RU" dirty="0" err="1"/>
              <a:t>манганат</a:t>
            </a:r>
            <a:r>
              <a:rPr lang="ru-RU" dirty="0"/>
              <a:t> цинка (</a:t>
            </a:r>
            <a:r>
              <a:rPr lang="en-US" dirty="0"/>
              <a:t>ZnMnO</a:t>
            </a:r>
            <a:r>
              <a:rPr lang="en-US" baseline="-25000" dirty="0"/>
              <a:t>4</a:t>
            </a:r>
            <a:r>
              <a:rPr lang="ru-RU" dirty="0"/>
              <a:t>)</a:t>
            </a:r>
            <a:endParaRPr lang="de-DE" dirty="0"/>
          </a:p>
          <a:p>
            <a:r>
              <a:rPr lang="ru-RU" dirty="0"/>
              <a:t>Электролит – кислород-проводящая керамика (</a:t>
            </a:r>
            <a:r>
              <a:rPr lang="en-US" dirty="0"/>
              <a:t>ZrO</a:t>
            </a:r>
            <a:r>
              <a:rPr lang="en-US" baseline="-25000" dirty="0"/>
              <a:t>2</a:t>
            </a:r>
            <a:r>
              <a:rPr lang="en-US" dirty="0"/>
              <a:t>-Y</a:t>
            </a:r>
            <a:r>
              <a:rPr lang="en-US" baseline="-25000" dirty="0"/>
              <a:t>2</a:t>
            </a:r>
            <a:r>
              <a:rPr lang="en-US" dirty="0"/>
              <a:t>O</a:t>
            </a:r>
            <a:r>
              <a:rPr lang="en-US" baseline="-25000" dirty="0"/>
              <a:t>3</a:t>
            </a:r>
            <a:r>
              <a:rPr lang="ru-RU" dirty="0"/>
              <a:t>) </a:t>
            </a:r>
          </a:p>
        </p:txBody>
      </p:sp>
      <p:sp>
        <p:nvSpPr>
          <p:cNvPr id="15" name="TextBox 14">
            <a:extLst>
              <a:ext uri="{FF2B5EF4-FFF2-40B4-BE49-F238E27FC236}">
                <a16:creationId xmlns:a16="http://schemas.microsoft.com/office/drawing/2014/main" id="{4C3EB8AA-2E57-48DE-B6DF-0A6DE6FE3D8C}"/>
              </a:ext>
            </a:extLst>
          </p:cNvPr>
          <p:cNvSpPr txBox="1"/>
          <p:nvPr/>
        </p:nvSpPr>
        <p:spPr>
          <a:xfrm>
            <a:off x="11651261" y="6384919"/>
            <a:ext cx="651052" cy="523220"/>
          </a:xfrm>
          <a:prstGeom prst="rect">
            <a:avLst/>
          </a:prstGeom>
          <a:noFill/>
        </p:spPr>
        <p:txBody>
          <a:bodyPr wrap="square" rtlCol="0">
            <a:spAutoFit/>
          </a:bodyPr>
          <a:lstStyle/>
          <a:p>
            <a:r>
              <a:rPr lang="ru-RU" sz="2800" b="1" dirty="0"/>
              <a:t>11</a:t>
            </a:r>
          </a:p>
        </p:txBody>
      </p:sp>
      <p:pic>
        <p:nvPicPr>
          <p:cNvPr id="34" name="Рисунок 33">
            <a:extLst>
              <a:ext uri="{FF2B5EF4-FFF2-40B4-BE49-F238E27FC236}">
                <a16:creationId xmlns:a16="http://schemas.microsoft.com/office/drawing/2014/main" id="{9890F3DE-B3C7-4525-9646-07F2835200A7}"/>
              </a:ext>
            </a:extLst>
          </p:cNvPr>
          <p:cNvPicPr>
            <a:picLocks noChangeAspect="1"/>
          </p:cNvPicPr>
          <p:nvPr/>
        </p:nvPicPr>
        <p:blipFill>
          <a:blip r:embed="rId4"/>
          <a:stretch>
            <a:fillRect/>
          </a:stretch>
        </p:blipFill>
        <p:spPr>
          <a:xfrm>
            <a:off x="2425565" y="5432598"/>
            <a:ext cx="3468815" cy="834538"/>
          </a:xfrm>
          <a:prstGeom prst="rect">
            <a:avLst/>
          </a:prstGeom>
        </p:spPr>
      </p:pic>
      <p:sp>
        <p:nvSpPr>
          <p:cNvPr id="35" name="Прямоугольник 34">
            <a:extLst>
              <a:ext uri="{FF2B5EF4-FFF2-40B4-BE49-F238E27FC236}">
                <a16:creationId xmlns:a16="http://schemas.microsoft.com/office/drawing/2014/main" id="{3D4F74BE-A787-4713-8264-2853B05D1534}"/>
              </a:ext>
            </a:extLst>
          </p:cNvPr>
          <p:cNvSpPr/>
          <p:nvPr/>
        </p:nvSpPr>
        <p:spPr>
          <a:xfrm>
            <a:off x="1443789" y="5351645"/>
            <a:ext cx="1183908" cy="442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a:extLst>
              <a:ext uri="{FF2B5EF4-FFF2-40B4-BE49-F238E27FC236}">
                <a16:creationId xmlns:a16="http://schemas.microsoft.com/office/drawing/2014/main" id="{C3271ACF-05EE-4AEA-9C83-3F1D75C4757C}"/>
              </a:ext>
            </a:extLst>
          </p:cNvPr>
          <p:cNvSpPr txBox="1"/>
          <p:nvPr/>
        </p:nvSpPr>
        <p:spPr>
          <a:xfrm>
            <a:off x="1207493" y="5425076"/>
            <a:ext cx="910065" cy="369332"/>
          </a:xfrm>
          <a:prstGeom prst="rect">
            <a:avLst/>
          </a:prstGeom>
          <a:noFill/>
        </p:spPr>
        <p:txBody>
          <a:bodyPr wrap="square">
            <a:spAutoFit/>
          </a:bodyPr>
          <a:lstStyle/>
          <a:p>
            <a:r>
              <a:rPr lang="ru-RU" dirty="0">
                <a:solidFill>
                  <a:srgbClr val="202124"/>
                </a:solidFill>
              </a:rPr>
              <a:t>Катод</a:t>
            </a:r>
            <a:r>
              <a:rPr lang="de-DE" dirty="0">
                <a:solidFill>
                  <a:srgbClr val="202124"/>
                </a:solidFill>
              </a:rPr>
              <a:t>: </a:t>
            </a:r>
            <a:endParaRPr lang="ru-RU" dirty="0"/>
          </a:p>
        </p:txBody>
      </p:sp>
      <p:sp>
        <p:nvSpPr>
          <p:cNvPr id="38" name="TextBox 37">
            <a:extLst>
              <a:ext uri="{FF2B5EF4-FFF2-40B4-BE49-F238E27FC236}">
                <a16:creationId xmlns:a16="http://schemas.microsoft.com/office/drawing/2014/main" id="{6E2F57EC-F3B1-40B2-868E-4A7D46BD0211}"/>
              </a:ext>
            </a:extLst>
          </p:cNvPr>
          <p:cNvSpPr txBox="1"/>
          <p:nvPr/>
        </p:nvSpPr>
        <p:spPr>
          <a:xfrm>
            <a:off x="1207493" y="5867839"/>
            <a:ext cx="910065" cy="369332"/>
          </a:xfrm>
          <a:prstGeom prst="rect">
            <a:avLst/>
          </a:prstGeom>
          <a:noFill/>
        </p:spPr>
        <p:txBody>
          <a:bodyPr wrap="square">
            <a:spAutoFit/>
          </a:bodyPr>
          <a:lstStyle/>
          <a:p>
            <a:r>
              <a:rPr lang="ru-RU" dirty="0">
                <a:solidFill>
                  <a:srgbClr val="202124"/>
                </a:solidFill>
              </a:rPr>
              <a:t>Анод</a:t>
            </a:r>
            <a:r>
              <a:rPr lang="de-DE" dirty="0">
                <a:solidFill>
                  <a:srgbClr val="202124"/>
                </a:solidFill>
              </a:rPr>
              <a:t>: </a:t>
            </a:r>
            <a:endParaRPr lang="ru-RU" dirty="0"/>
          </a:p>
        </p:txBody>
      </p:sp>
    </p:spTree>
    <p:extLst>
      <p:ext uri="{BB962C8B-B14F-4D97-AF65-F5344CB8AC3E}">
        <p14:creationId xmlns:p14="http://schemas.microsoft.com/office/powerpoint/2010/main" val="1999548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FD5577-E58A-46A0-9802-02D13EECDEA4}"/>
              </a:ext>
            </a:extLst>
          </p:cNvPr>
          <p:cNvSpPr txBox="1"/>
          <p:nvPr/>
        </p:nvSpPr>
        <p:spPr>
          <a:xfrm>
            <a:off x="283923" y="158252"/>
            <a:ext cx="3487597" cy="369332"/>
          </a:xfrm>
          <a:prstGeom prst="rect">
            <a:avLst/>
          </a:prstGeom>
          <a:noFill/>
        </p:spPr>
        <p:txBody>
          <a:bodyPr wrap="square" rtlCol="0">
            <a:spAutoFit/>
          </a:bodyPr>
          <a:lstStyle/>
          <a:p>
            <a:r>
              <a:rPr lang="ru-RU" b="1" dirty="0" err="1"/>
              <a:t>Потенциометрическе</a:t>
            </a:r>
            <a:r>
              <a:rPr lang="ru-RU" b="1" dirty="0"/>
              <a:t> сенсоры </a:t>
            </a:r>
          </a:p>
        </p:txBody>
      </p:sp>
      <p:pic>
        <p:nvPicPr>
          <p:cNvPr id="7" name="Рисунок 6">
            <a:extLst>
              <a:ext uri="{FF2B5EF4-FFF2-40B4-BE49-F238E27FC236}">
                <a16:creationId xmlns:a16="http://schemas.microsoft.com/office/drawing/2014/main" id="{2BB3CA08-AB10-4772-83DC-A62CBC84D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98" y="910771"/>
            <a:ext cx="4919235" cy="3299698"/>
          </a:xfrm>
          <a:prstGeom prst="rect">
            <a:avLst/>
          </a:prstGeom>
        </p:spPr>
      </p:pic>
      <p:sp>
        <p:nvSpPr>
          <p:cNvPr id="8" name="TextBox 7">
            <a:extLst>
              <a:ext uri="{FF2B5EF4-FFF2-40B4-BE49-F238E27FC236}">
                <a16:creationId xmlns:a16="http://schemas.microsoft.com/office/drawing/2014/main" id="{5874A172-1FD5-4CDA-9680-7BC3506B7DCF}"/>
              </a:ext>
            </a:extLst>
          </p:cNvPr>
          <p:cNvSpPr txBox="1"/>
          <p:nvPr/>
        </p:nvSpPr>
        <p:spPr>
          <a:xfrm>
            <a:off x="283923" y="4273968"/>
            <a:ext cx="5944971" cy="923330"/>
          </a:xfrm>
          <a:prstGeom prst="rect">
            <a:avLst/>
          </a:prstGeom>
          <a:noFill/>
        </p:spPr>
        <p:txBody>
          <a:bodyPr wrap="square" rtlCol="0">
            <a:spAutoFit/>
          </a:bodyPr>
          <a:lstStyle/>
          <a:p>
            <a:r>
              <a:rPr lang="ru-RU" dirty="0"/>
              <a:t>Рабочий электрод –  </a:t>
            </a:r>
            <a:r>
              <a:rPr lang="de-DE" dirty="0"/>
              <a:t>TiO</a:t>
            </a:r>
            <a:r>
              <a:rPr lang="de-DE" baseline="-25000" dirty="0"/>
              <a:t>2</a:t>
            </a:r>
            <a:r>
              <a:rPr lang="de-DE" dirty="0"/>
              <a:t>, </a:t>
            </a:r>
            <a:r>
              <a:rPr lang="de-DE" dirty="0" err="1"/>
              <a:t>Ru</a:t>
            </a:r>
            <a:r>
              <a:rPr lang="de-DE" dirty="0"/>
              <a:t>, Pt, SWCN</a:t>
            </a:r>
          </a:p>
          <a:p>
            <a:r>
              <a:rPr lang="ru-RU" dirty="0"/>
              <a:t>Электролит – </a:t>
            </a:r>
            <a:r>
              <a:rPr lang="de-DE" b="0" i="0" dirty="0">
                <a:solidFill>
                  <a:srgbClr val="202124"/>
                </a:solidFill>
                <a:effectLst/>
              </a:rPr>
              <a:t>H</a:t>
            </a:r>
            <a:r>
              <a:rPr lang="de-DE" b="0" i="0" baseline="-25000" dirty="0">
                <a:solidFill>
                  <a:srgbClr val="202124"/>
                </a:solidFill>
                <a:effectLst/>
              </a:rPr>
              <a:t>3</a:t>
            </a:r>
            <a:r>
              <a:rPr lang="de-DE" b="0" i="0" dirty="0">
                <a:solidFill>
                  <a:srgbClr val="202124"/>
                </a:solidFill>
                <a:effectLst/>
              </a:rPr>
              <a:t>PW</a:t>
            </a:r>
            <a:r>
              <a:rPr lang="de-DE" b="0" i="0" baseline="-25000" dirty="0">
                <a:solidFill>
                  <a:srgbClr val="202124"/>
                </a:solidFill>
                <a:effectLst/>
              </a:rPr>
              <a:t>12</a:t>
            </a:r>
            <a:r>
              <a:rPr lang="de-DE" b="0" i="0" dirty="0">
                <a:solidFill>
                  <a:srgbClr val="202124"/>
                </a:solidFill>
                <a:effectLst/>
              </a:rPr>
              <a:t>O</a:t>
            </a:r>
            <a:r>
              <a:rPr lang="de-DE" b="0" i="0" baseline="-25000" dirty="0">
                <a:solidFill>
                  <a:srgbClr val="202124"/>
                </a:solidFill>
                <a:effectLst/>
              </a:rPr>
              <a:t>40</a:t>
            </a:r>
            <a:endParaRPr lang="en-US" b="0" i="0" baseline="-25000" dirty="0">
              <a:solidFill>
                <a:srgbClr val="202124"/>
              </a:solidFill>
              <a:effectLst/>
            </a:endParaRPr>
          </a:p>
          <a:p>
            <a:r>
              <a:rPr lang="ru-RU" dirty="0">
                <a:solidFill>
                  <a:srgbClr val="202124"/>
                </a:solidFill>
              </a:rPr>
              <a:t>Электрод сравнения – </a:t>
            </a:r>
            <a:r>
              <a:rPr lang="de-DE" dirty="0">
                <a:solidFill>
                  <a:srgbClr val="202124"/>
                </a:solidFill>
              </a:rPr>
              <a:t>PbO</a:t>
            </a:r>
            <a:r>
              <a:rPr lang="de-DE" baseline="-25000" dirty="0">
                <a:solidFill>
                  <a:srgbClr val="202124"/>
                </a:solidFill>
              </a:rPr>
              <a:t>2</a:t>
            </a:r>
            <a:endParaRPr lang="ru-RU" baseline="-25000" dirty="0"/>
          </a:p>
        </p:txBody>
      </p:sp>
      <p:sp>
        <p:nvSpPr>
          <p:cNvPr id="9" name="TextBox 8">
            <a:extLst>
              <a:ext uri="{FF2B5EF4-FFF2-40B4-BE49-F238E27FC236}">
                <a16:creationId xmlns:a16="http://schemas.microsoft.com/office/drawing/2014/main" id="{41FF98E6-E532-4937-8652-7E3DB527406B}"/>
              </a:ext>
            </a:extLst>
          </p:cNvPr>
          <p:cNvSpPr txBox="1"/>
          <p:nvPr/>
        </p:nvSpPr>
        <p:spPr>
          <a:xfrm>
            <a:off x="798897" y="545029"/>
            <a:ext cx="2127183" cy="369332"/>
          </a:xfrm>
          <a:prstGeom prst="rect">
            <a:avLst/>
          </a:prstGeom>
          <a:noFill/>
        </p:spPr>
        <p:txBody>
          <a:bodyPr wrap="square" rtlCol="0">
            <a:spAutoFit/>
          </a:bodyPr>
          <a:lstStyle/>
          <a:p>
            <a:r>
              <a:rPr lang="ru-RU" dirty="0"/>
              <a:t>Сенсор водорода</a:t>
            </a:r>
          </a:p>
        </p:txBody>
      </p:sp>
      <p:sp>
        <p:nvSpPr>
          <p:cNvPr id="10" name="TextBox 9">
            <a:extLst>
              <a:ext uri="{FF2B5EF4-FFF2-40B4-BE49-F238E27FC236}">
                <a16:creationId xmlns:a16="http://schemas.microsoft.com/office/drawing/2014/main" id="{28749C52-BCA6-4E43-9C97-B78B97715F21}"/>
              </a:ext>
            </a:extLst>
          </p:cNvPr>
          <p:cNvSpPr txBox="1"/>
          <p:nvPr/>
        </p:nvSpPr>
        <p:spPr>
          <a:xfrm>
            <a:off x="2637915" y="6312971"/>
            <a:ext cx="7348911" cy="369332"/>
          </a:xfrm>
          <a:prstGeom prst="rect">
            <a:avLst/>
          </a:prstGeom>
          <a:noFill/>
        </p:spPr>
        <p:txBody>
          <a:bodyPr wrap="square">
            <a:spAutoFit/>
          </a:bodyPr>
          <a:lstStyle/>
          <a:p>
            <a:r>
              <a:rPr lang="en-US" dirty="0"/>
              <a:t>L. </a:t>
            </a:r>
            <a:r>
              <a:rPr lang="en-US" dirty="0" err="1"/>
              <a:t>Leonova</a:t>
            </a:r>
            <a:r>
              <a:rPr lang="en-US" dirty="0"/>
              <a:t> et al., </a:t>
            </a:r>
            <a:r>
              <a:rPr lang="en-US" b="1" dirty="0"/>
              <a:t>Sensors and Actuators B</a:t>
            </a:r>
            <a:r>
              <a:rPr lang="en-US" dirty="0"/>
              <a:t> 230 (2016) 470–476</a:t>
            </a:r>
            <a:endParaRPr lang="ru-RU" dirty="0"/>
          </a:p>
        </p:txBody>
      </p:sp>
      <p:sp>
        <p:nvSpPr>
          <p:cNvPr id="11" name="TextBox 10">
            <a:extLst>
              <a:ext uri="{FF2B5EF4-FFF2-40B4-BE49-F238E27FC236}">
                <a16:creationId xmlns:a16="http://schemas.microsoft.com/office/drawing/2014/main" id="{513E61B4-AA57-4B5B-A942-83CC0C139B57}"/>
              </a:ext>
            </a:extLst>
          </p:cNvPr>
          <p:cNvSpPr txBox="1"/>
          <p:nvPr/>
        </p:nvSpPr>
        <p:spPr>
          <a:xfrm>
            <a:off x="283923" y="5300898"/>
            <a:ext cx="6160168" cy="646331"/>
          </a:xfrm>
          <a:prstGeom prst="rect">
            <a:avLst/>
          </a:prstGeom>
          <a:noFill/>
        </p:spPr>
        <p:txBody>
          <a:bodyPr wrap="square">
            <a:spAutoFit/>
          </a:bodyPr>
          <a:lstStyle/>
          <a:p>
            <a:r>
              <a:rPr lang="ru-RU" dirty="0"/>
              <a:t>Рабочий электрод</a:t>
            </a:r>
            <a:r>
              <a:rPr lang="en-US" dirty="0"/>
              <a:t>:</a:t>
            </a:r>
            <a:r>
              <a:rPr lang="ru-RU" dirty="0"/>
              <a:t> </a:t>
            </a:r>
            <a:r>
              <a:rPr lang="de-DE" dirty="0"/>
              <a:t>H</a:t>
            </a:r>
            <a:r>
              <a:rPr lang="de-DE" baseline="-25000" dirty="0"/>
              <a:t>2</a:t>
            </a:r>
            <a:r>
              <a:rPr lang="de-DE" dirty="0"/>
              <a:t> − 2e− → 2H</a:t>
            </a:r>
            <a:r>
              <a:rPr lang="de-DE" baseline="30000" dirty="0"/>
              <a:t>+</a:t>
            </a:r>
          </a:p>
          <a:p>
            <a:r>
              <a:rPr lang="ru-RU" dirty="0">
                <a:solidFill>
                  <a:srgbClr val="202124"/>
                </a:solidFill>
              </a:rPr>
              <a:t>Электрод сравнения</a:t>
            </a:r>
            <a:r>
              <a:rPr lang="de-DE" dirty="0">
                <a:solidFill>
                  <a:srgbClr val="202124"/>
                </a:solidFill>
              </a:rPr>
              <a:t>: </a:t>
            </a:r>
            <a:r>
              <a:rPr lang="pt-BR" sz="1800" b="0" i="0" u="none" strike="noStrike" baseline="0" dirty="0">
                <a:latin typeface="Times New Roman" panose="02020603050405020304" pitchFamily="18" charset="0"/>
              </a:rPr>
              <a:t>PbO</a:t>
            </a:r>
            <a:r>
              <a:rPr lang="pt-BR" sz="1800" b="0" i="0" u="none" strike="noStrike" baseline="-25000" dirty="0">
                <a:latin typeface="Times New Roman" panose="02020603050405020304" pitchFamily="18" charset="0"/>
              </a:rPr>
              <a:t>2</a:t>
            </a:r>
            <a:r>
              <a:rPr lang="pt-BR" sz="1800" b="0" i="0" u="none" strike="noStrike" baseline="0" dirty="0">
                <a:latin typeface="Times New Roman" panose="02020603050405020304" pitchFamily="18" charset="0"/>
              </a:rPr>
              <a:t> </a:t>
            </a:r>
            <a:r>
              <a:rPr lang="pt-BR" sz="1800" b="0" i="0" u="none" strike="noStrike" baseline="0" dirty="0">
                <a:latin typeface="MTSY"/>
              </a:rPr>
              <a:t>+ </a:t>
            </a:r>
            <a:r>
              <a:rPr lang="pt-BR" sz="1800" b="0" i="0" u="none" strike="noStrike" baseline="0" dirty="0">
                <a:latin typeface="Times New Roman" panose="02020603050405020304" pitchFamily="18" charset="0"/>
              </a:rPr>
              <a:t>4H</a:t>
            </a:r>
            <a:r>
              <a:rPr lang="de-DE" baseline="30000" dirty="0"/>
              <a:t> +</a:t>
            </a:r>
            <a:r>
              <a:rPr lang="pt-BR" sz="1800" b="0" i="0" u="none" strike="noStrike" baseline="0" dirty="0">
                <a:latin typeface="MTSY"/>
              </a:rPr>
              <a:t> + </a:t>
            </a:r>
            <a:r>
              <a:rPr lang="pt-BR" sz="1800" b="0" i="0" u="none" strike="noStrike" baseline="0" dirty="0">
                <a:latin typeface="Times New Roman" panose="02020603050405020304" pitchFamily="18" charset="0"/>
              </a:rPr>
              <a:t>2e</a:t>
            </a:r>
            <a:r>
              <a:rPr lang="pt-BR" sz="1800" b="0" i="0" u="none" strike="noStrike" baseline="30000" dirty="0">
                <a:latin typeface="MTSY"/>
              </a:rPr>
              <a:t>−</a:t>
            </a:r>
            <a:r>
              <a:rPr lang="pt-BR" sz="1800" b="0" i="0" u="none" strike="noStrike" baseline="0" dirty="0">
                <a:latin typeface="MTSY"/>
              </a:rPr>
              <a:t> → </a:t>
            </a:r>
            <a:r>
              <a:rPr lang="pt-BR" sz="1800" b="0" i="0" u="none" strike="noStrike" baseline="0" dirty="0">
                <a:latin typeface="Times New Roman" panose="02020603050405020304" pitchFamily="18" charset="0"/>
              </a:rPr>
              <a:t>Pb</a:t>
            </a:r>
            <a:r>
              <a:rPr lang="pt-BR" sz="1800" b="0" i="0" u="none" strike="noStrike" baseline="30000" dirty="0">
                <a:latin typeface="Times New Roman" panose="02020603050405020304" pitchFamily="18" charset="0"/>
              </a:rPr>
              <a:t>2</a:t>
            </a:r>
            <a:r>
              <a:rPr lang="pt-BR" sz="1800" b="0" i="0" u="none" strike="noStrike" baseline="30000" dirty="0">
                <a:latin typeface="MTSY"/>
              </a:rPr>
              <a:t>+</a:t>
            </a:r>
            <a:r>
              <a:rPr lang="pt-BR" sz="1800" b="0" i="0" u="none" strike="noStrike" baseline="0" dirty="0">
                <a:latin typeface="MTSY"/>
              </a:rPr>
              <a:t> + </a:t>
            </a:r>
            <a:r>
              <a:rPr lang="pt-BR" sz="1800" b="0" i="0" u="none" strike="noStrike" baseline="0" dirty="0">
                <a:latin typeface="Times New Roman" panose="02020603050405020304" pitchFamily="18" charset="0"/>
              </a:rPr>
              <a:t>2H</a:t>
            </a:r>
            <a:r>
              <a:rPr lang="pt-BR" sz="1800" b="0" i="0" u="none" strike="noStrike" baseline="-25000" dirty="0">
                <a:latin typeface="Times New Roman" panose="02020603050405020304" pitchFamily="18" charset="0"/>
              </a:rPr>
              <a:t>2</a:t>
            </a:r>
            <a:r>
              <a:rPr lang="pt-BR" sz="1800" b="0" i="0" u="none" strike="noStrike" baseline="0" dirty="0">
                <a:latin typeface="Times New Roman" panose="02020603050405020304" pitchFamily="18" charset="0"/>
              </a:rPr>
              <a:t>O</a:t>
            </a:r>
            <a:endParaRPr lang="ru-RU" dirty="0"/>
          </a:p>
        </p:txBody>
      </p:sp>
      <p:sp>
        <p:nvSpPr>
          <p:cNvPr id="12" name="TextBox 11">
            <a:extLst>
              <a:ext uri="{FF2B5EF4-FFF2-40B4-BE49-F238E27FC236}">
                <a16:creationId xmlns:a16="http://schemas.microsoft.com/office/drawing/2014/main" id="{BFBE2CA6-397F-4A1C-A8D2-468FBD6E4B67}"/>
              </a:ext>
            </a:extLst>
          </p:cNvPr>
          <p:cNvSpPr txBox="1"/>
          <p:nvPr/>
        </p:nvSpPr>
        <p:spPr>
          <a:xfrm>
            <a:off x="6096000" y="1626662"/>
            <a:ext cx="5944971" cy="2308324"/>
          </a:xfrm>
          <a:prstGeom prst="rect">
            <a:avLst/>
          </a:prstGeom>
          <a:noFill/>
        </p:spPr>
        <p:txBody>
          <a:bodyPr wrap="square" rtlCol="0">
            <a:spAutoFit/>
          </a:bodyPr>
          <a:lstStyle/>
          <a:p>
            <a:pPr marL="342900" indent="-342900">
              <a:buAutoNum type="arabicParenR"/>
            </a:pPr>
            <a:r>
              <a:rPr lang="ru-RU" sz="2400" b="1" dirty="0">
                <a:solidFill>
                  <a:srgbClr val="C00000"/>
                </a:solidFill>
              </a:rPr>
              <a:t>Слишком высокая селективность</a:t>
            </a:r>
          </a:p>
          <a:p>
            <a:pPr marL="342900" indent="-342900">
              <a:buAutoNum type="arabicParenR"/>
            </a:pPr>
            <a:r>
              <a:rPr lang="ru-RU" sz="2400" b="1" dirty="0">
                <a:solidFill>
                  <a:srgbClr val="C00000"/>
                </a:solidFill>
              </a:rPr>
              <a:t>Большие габариты (гальванометрические сенсоры)</a:t>
            </a:r>
          </a:p>
          <a:p>
            <a:pPr marL="342900" indent="-342900">
              <a:buAutoNum type="arabicParenR"/>
            </a:pPr>
            <a:r>
              <a:rPr lang="ru-RU" sz="2400" b="1" dirty="0">
                <a:solidFill>
                  <a:srgbClr val="C00000"/>
                </a:solidFill>
              </a:rPr>
              <a:t>Короткий срок службы (гальванометрические сенсоры)</a:t>
            </a:r>
          </a:p>
          <a:p>
            <a:pPr marL="342900" indent="-342900">
              <a:buAutoNum type="arabicParenR"/>
            </a:pPr>
            <a:r>
              <a:rPr lang="ru-RU" sz="2400" b="1" dirty="0">
                <a:solidFill>
                  <a:srgbClr val="C00000"/>
                </a:solidFill>
              </a:rPr>
              <a:t>Высокая стоимость</a:t>
            </a:r>
          </a:p>
        </p:txBody>
      </p:sp>
      <p:sp>
        <p:nvSpPr>
          <p:cNvPr id="13" name="TextBox 12">
            <a:extLst>
              <a:ext uri="{FF2B5EF4-FFF2-40B4-BE49-F238E27FC236}">
                <a16:creationId xmlns:a16="http://schemas.microsoft.com/office/drawing/2014/main" id="{8B09303F-D952-44E0-B10B-6B982D2D0E88}"/>
              </a:ext>
            </a:extLst>
          </p:cNvPr>
          <p:cNvSpPr txBox="1"/>
          <p:nvPr/>
        </p:nvSpPr>
        <p:spPr>
          <a:xfrm>
            <a:off x="11651261" y="6384919"/>
            <a:ext cx="651052" cy="523220"/>
          </a:xfrm>
          <a:prstGeom prst="rect">
            <a:avLst/>
          </a:prstGeom>
          <a:noFill/>
        </p:spPr>
        <p:txBody>
          <a:bodyPr wrap="square" rtlCol="0">
            <a:spAutoFit/>
          </a:bodyPr>
          <a:lstStyle/>
          <a:p>
            <a:r>
              <a:rPr lang="ru-RU" sz="2800" b="1" dirty="0"/>
              <a:t>12</a:t>
            </a:r>
          </a:p>
        </p:txBody>
      </p:sp>
    </p:spTree>
    <p:extLst>
      <p:ext uri="{BB962C8B-B14F-4D97-AF65-F5344CB8AC3E}">
        <p14:creationId xmlns:p14="http://schemas.microsoft.com/office/powerpoint/2010/main" val="123541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5F49A2-373E-45F6-B69A-3C97260FAA57}"/>
              </a:ext>
            </a:extLst>
          </p:cNvPr>
          <p:cNvSpPr txBox="1"/>
          <p:nvPr/>
        </p:nvSpPr>
        <p:spPr>
          <a:xfrm>
            <a:off x="154005" y="158669"/>
            <a:ext cx="6622180" cy="369332"/>
          </a:xfrm>
          <a:prstGeom prst="rect">
            <a:avLst/>
          </a:prstGeom>
          <a:noFill/>
        </p:spPr>
        <p:txBody>
          <a:bodyPr wrap="square" rtlCol="0">
            <a:spAutoFit/>
          </a:bodyPr>
          <a:lstStyle/>
          <a:p>
            <a:r>
              <a:rPr lang="ru-RU" b="1" dirty="0"/>
              <a:t>3) Газовые сенсоры на основе проводящих полимеров</a:t>
            </a:r>
          </a:p>
        </p:txBody>
      </p:sp>
      <p:pic>
        <p:nvPicPr>
          <p:cNvPr id="3074" name="Picture 2">
            <a:extLst>
              <a:ext uri="{FF2B5EF4-FFF2-40B4-BE49-F238E27FC236}">
                <a16:creationId xmlns:a16="http://schemas.microsoft.com/office/drawing/2014/main" id="{0590CDAC-A825-4688-A3CA-531F4C9A1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815" y="2975044"/>
            <a:ext cx="6278863" cy="301385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1C380FE9-32C7-4656-A709-2960FB3D7DBF}"/>
              </a:ext>
            </a:extLst>
          </p:cNvPr>
          <p:cNvSpPr/>
          <p:nvPr/>
        </p:nvSpPr>
        <p:spPr>
          <a:xfrm>
            <a:off x="154005" y="6109142"/>
            <a:ext cx="10260530" cy="369332"/>
          </a:xfrm>
          <a:prstGeom prst="rect">
            <a:avLst/>
          </a:prstGeom>
        </p:spPr>
        <p:txBody>
          <a:bodyPr wrap="square">
            <a:spAutoFit/>
          </a:bodyPr>
          <a:lstStyle/>
          <a:p>
            <a:r>
              <a:rPr lang="en-US" dirty="0"/>
              <a:t>J. Dai et al., </a:t>
            </a:r>
            <a:r>
              <a:rPr lang="en-US" b="1" dirty="0"/>
              <a:t>Chem Soc Rev </a:t>
            </a:r>
            <a:r>
              <a:rPr lang="en-US" dirty="0"/>
              <a:t>2020, 49, 1756-1789.</a:t>
            </a:r>
            <a:endParaRPr lang="ru-RU" dirty="0"/>
          </a:p>
        </p:txBody>
      </p:sp>
      <p:pic>
        <p:nvPicPr>
          <p:cNvPr id="3076" name="Picture 4" descr="CROW logo">
            <a:extLst>
              <a:ext uri="{FF2B5EF4-FFF2-40B4-BE49-F238E27FC236}">
                <a16:creationId xmlns:a16="http://schemas.microsoft.com/office/drawing/2014/main" id="{4C232E14-B17F-4D29-BFF4-926F09A57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0"/>
            <a:ext cx="6000750" cy="30138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C8ECBD-0F26-4C46-89CA-7318B9E252FD}"/>
              </a:ext>
            </a:extLst>
          </p:cNvPr>
          <p:cNvSpPr txBox="1"/>
          <p:nvPr/>
        </p:nvSpPr>
        <p:spPr>
          <a:xfrm>
            <a:off x="274569" y="748858"/>
            <a:ext cx="7636554" cy="1477328"/>
          </a:xfrm>
          <a:prstGeom prst="rect">
            <a:avLst/>
          </a:prstGeom>
          <a:noFill/>
        </p:spPr>
        <p:txBody>
          <a:bodyPr wrap="square" rtlCol="0">
            <a:spAutoFit/>
          </a:bodyPr>
          <a:lstStyle/>
          <a:p>
            <a:r>
              <a:rPr lang="ru-RU" dirty="0"/>
              <a:t>Изменение электрического сопротивления из-за:</a:t>
            </a:r>
          </a:p>
          <a:p>
            <a:endParaRPr lang="ru-RU" dirty="0"/>
          </a:p>
          <a:p>
            <a:pPr marL="342900" indent="-342900">
              <a:buAutoNum type="arabicParenR"/>
            </a:pPr>
            <a:r>
              <a:rPr lang="ru-RU" dirty="0"/>
              <a:t>Хемосорбции анализируемых газов</a:t>
            </a:r>
          </a:p>
          <a:p>
            <a:pPr marL="342900" indent="-342900">
              <a:buAutoNum type="arabicParenR"/>
            </a:pPr>
            <a:r>
              <a:rPr lang="ru-RU" dirty="0"/>
              <a:t>Химического взаимодействия (отрыв протона)</a:t>
            </a:r>
          </a:p>
          <a:p>
            <a:pPr marL="342900" indent="-342900">
              <a:buAutoNum type="arabicParenR"/>
            </a:pPr>
            <a:r>
              <a:rPr lang="ru-RU" dirty="0"/>
              <a:t>Изменения структуры полимера </a:t>
            </a:r>
          </a:p>
        </p:txBody>
      </p:sp>
      <p:sp>
        <p:nvSpPr>
          <p:cNvPr id="9" name="TextBox 8">
            <a:extLst>
              <a:ext uri="{FF2B5EF4-FFF2-40B4-BE49-F238E27FC236}">
                <a16:creationId xmlns:a16="http://schemas.microsoft.com/office/drawing/2014/main" id="{E3BDDC09-7E33-4CBE-BC01-CA46586D8DFA}"/>
              </a:ext>
            </a:extLst>
          </p:cNvPr>
          <p:cNvSpPr txBox="1"/>
          <p:nvPr/>
        </p:nvSpPr>
        <p:spPr>
          <a:xfrm>
            <a:off x="11651261" y="6384919"/>
            <a:ext cx="651052" cy="523220"/>
          </a:xfrm>
          <a:prstGeom prst="rect">
            <a:avLst/>
          </a:prstGeom>
          <a:noFill/>
        </p:spPr>
        <p:txBody>
          <a:bodyPr wrap="square" rtlCol="0">
            <a:spAutoFit/>
          </a:bodyPr>
          <a:lstStyle/>
          <a:p>
            <a:r>
              <a:rPr lang="ru-RU" sz="2800" b="1" dirty="0"/>
              <a:t>13</a:t>
            </a:r>
          </a:p>
        </p:txBody>
      </p:sp>
    </p:spTree>
    <p:extLst>
      <p:ext uri="{BB962C8B-B14F-4D97-AF65-F5344CB8AC3E}">
        <p14:creationId xmlns:p14="http://schemas.microsoft.com/office/powerpoint/2010/main" val="2366032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820EFE-0DE6-4971-9850-511913C1FFD4}"/>
              </a:ext>
            </a:extLst>
          </p:cNvPr>
          <p:cNvSpPr txBox="1"/>
          <p:nvPr/>
        </p:nvSpPr>
        <p:spPr>
          <a:xfrm>
            <a:off x="11651261" y="6384919"/>
            <a:ext cx="651052" cy="523220"/>
          </a:xfrm>
          <a:prstGeom prst="rect">
            <a:avLst/>
          </a:prstGeom>
          <a:noFill/>
        </p:spPr>
        <p:txBody>
          <a:bodyPr wrap="square" rtlCol="0">
            <a:spAutoFit/>
          </a:bodyPr>
          <a:lstStyle/>
          <a:p>
            <a:r>
              <a:rPr lang="ru-RU" sz="2800" b="1" dirty="0"/>
              <a:t>14</a:t>
            </a:r>
          </a:p>
        </p:txBody>
      </p:sp>
      <p:pic>
        <p:nvPicPr>
          <p:cNvPr id="8" name="Рисунок 7">
            <a:extLst>
              <a:ext uri="{FF2B5EF4-FFF2-40B4-BE49-F238E27FC236}">
                <a16:creationId xmlns:a16="http://schemas.microsoft.com/office/drawing/2014/main" id="{46C3A176-8D93-42D2-9E49-FF36890CEDD6}"/>
              </a:ext>
            </a:extLst>
          </p:cNvPr>
          <p:cNvPicPr>
            <a:picLocks noChangeAspect="1"/>
          </p:cNvPicPr>
          <p:nvPr/>
        </p:nvPicPr>
        <p:blipFill>
          <a:blip r:embed="rId2"/>
          <a:stretch>
            <a:fillRect/>
          </a:stretch>
        </p:blipFill>
        <p:spPr>
          <a:xfrm>
            <a:off x="5829815" y="211471"/>
            <a:ext cx="5248927" cy="5122142"/>
          </a:xfrm>
          <a:prstGeom prst="rect">
            <a:avLst/>
          </a:prstGeom>
        </p:spPr>
      </p:pic>
      <p:pic>
        <p:nvPicPr>
          <p:cNvPr id="12" name="Рисунок 11">
            <a:extLst>
              <a:ext uri="{FF2B5EF4-FFF2-40B4-BE49-F238E27FC236}">
                <a16:creationId xmlns:a16="http://schemas.microsoft.com/office/drawing/2014/main" id="{259D5073-78E4-4334-AC83-995E796007F5}"/>
              </a:ext>
            </a:extLst>
          </p:cNvPr>
          <p:cNvPicPr>
            <a:picLocks noChangeAspect="1"/>
          </p:cNvPicPr>
          <p:nvPr/>
        </p:nvPicPr>
        <p:blipFill>
          <a:blip r:embed="rId3"/>
          <a:stretch>
            <a:fillRect/>
          </a:stretch>
        </p:blipFill>
        <p:spPr>
          <a:xfrm>
            <a:off x="982264" y="649086"/>
            <a:ext cx="3445170" cy="5017819"/>
          </a:xfrm>
          <a:prstGeom prst="rect">
            <a:avLst/>
          </a:prstGeom>
        </p:spPr>
      </p:pic>
      <p:sp>
        <p:nvSpPr>
          <p:cNvPr id="13" name="TextBox 12">
            <a:extLst>
              <a:ext uri="{FF2B5EF4-FFF2-40B4-BE49-F238E27FC236}">
                <a16:creationId xmlns:a16="http://schemas.microsoft.com/office/drawing/2014/main" id="{62249733-66A1-42B8-8EF1-7CB7399BCF17}"/>
              </a:ext>
            </a:extLst>
          </p:cNvPr>
          <p:cNvSpPr txBox="1"/>
          <p:nvPr/>
        </p:nvSpPr>
        <p:spPr>
          <a:xfrm>
            <a:off x="154005" y="158669"/>
            <a:ext cx="6622180" cy="369332"/>
          </a:xfrm>
          <a:prstGeom prst="rect">
            <a:avLst/>
          </a:prstGeom>
          <a:noFill/>
        </p:spPr>
        <p:txBody>
          <a:bodyPr wrap="square" rtlCol="0">
            <a:spAutoFit/>
          </a:bodyPr>
          <a:lstStyle/>
          <a:p>
            <a:r>
              <a:rPr lang="ru-RU" b="1" dirty="0"/>
              <a:t>3) Газовые сенсоры на основе проводящих полимеров</a:t>
            </a:r>
          </a:p>
        </p:txBody>
      </p:sp>
      <p:sp>
        <p:nvSpPr>
          <p:cNvPr id="14" name="TextBox 13">
            <a:extLst>
              <a:ext uri="{FF2B5EF4-FFF2-40B4-BE49-F238E27FC236}">
                <a16:creationId xmlns:a16="http://schemas.microsoft.com/office/drawing/2014/main" id="{22FC147B-6F31-43A7-9A89-CC0694BBD2AA}"/>
              </a:ext>
            </a:extLst>
          </p:cNvPr>
          <p:cNvSpPr txBox="1"/>
          <p:nvPr/>
        </p:nvSpPr>
        <p:spPr>
          <a:xfrm>
            <a:off x="5829815" y="5307701"/>
            <a:ext cx="6210814" cy="646331"/>
          </a:xfrm>
          <a:prstGeom prst="rect">
            <a:avLst/>
          </a:prstGeom>
          <a:noFill/>
        </p:spPr>
        <p:txBody>
          <a:bodyPr wrap="square" rtlCol="0">
            <a:spAutoFit/>
          </a:bodyPr>
          <a:lstStyle/>
          <a:p>
            <a:r>
              <a:rPr lang="ru-RU" dirty="0"/>
              <a:t>Оболочка – </a:t>
            </a:r>
            <a:r>
              <a:rPr lang="ru-RU" dirty="0" err="1"/>
              <a:t>полианалин</a:t>
            </a:r>
            <a:endParaRPr lang="ru-RU" dirty="0"/>
          </a:p>
          <a:p>
            <a:r>
              <a:rPr lang="ru-RU" dirty="0"/>
              <a:t>Стержень – полиакрилонитрил/</a:t>
            </a:r>
            <a:r>
              <a:rPr lang="ru-RU" dirty="0" err="1"/>
              <a:t>полианилин</a:t>
            </a:r>
            <a:endParaRPr lang="ru-RU" dirty="0"/>
          </a:p>
        </p:txBody>
      </p:sp>
      <p:sp>
        <p:nvSpPr>
          <p:cNvPr id="18" name="TextBox 17">
            <a:extLst>
              <a:ext uri="{FF2B5EF4-FFF2-40B4-BE49-F238E27FC236}">
                <a16:creationId xmlns:a16="http://schemas.microsoft.com/office/drawing/2014/main" id="{F02DC3B1-3BE0-4C8D-BE78-A5A83959B1C9}"/>
              </a:ext>
            </a:extLst>
          </p:cNvPr>
          <p:cNvSpPr txBox="1"/>
          <p:nvPr/>
        </p:nvSpPr>
        <p:spPr>
          <a:xfrm>
            <a:off x="279133" y="6000198"/>
            <a:ext cx="6160168" cy="646331"/>
          </a:xfrm>
          <a:prstGeom prst="rect">
            <a:avLst/>
          </a:prstGeom>
          <a:noFill/>
        </p:spPr>
        <p:txBody>
          <a:bodyPr wrap="square">
            <a:spAutoFit/>
          </a:bodyPr>
          <a:lstStyle/>
          <a:p>
            <a:r>
              <a:rPr lang="de-DE" dirty="0"/>
              <a:t>C. Qu et al.</a:t>
            </a:r>
            <a:r>
              <a:rPr lang="ru-RU" dirty="0"/>
              <a:t> </a:t>
            </a:r>
            <a:r>
              <a:rPr lang="en-US" b="1" dirty="0"/>
              <a:t>Sensors and Actuators: B. Chemical </a:t>
            </a:r>
            <a:r>
              <a:rPr lang="en-US" dirty="0"/>
              <a:t>338 (2021) 129822</a:t>
            </a:r>
            <a:endParaRPr lang="ru-RU" dirty="0"/>
          </a:p>
        </p:txBody>
      </p:sp>
      <p:sp>
        <p:nvSpPr>
          <p:cNvPr id="19" name="TextBox 18">
            <a:extLst>
              <a:ext uri="{FF2B5EF4-FFF2-40B4-BE49-F238E27FC236}">
                <a16:creationId xmlns:a16="http://schemas.microsoft.com/office/drawing/2014/main" id="{22B97886-7343-4D3F-A076-BD36E81CCF0E}"/>
              </a:ext>
            </a:extLst>
          </p:cNvPr>
          <p:cNvSpPr txBox="1"/>
          <p:nvPr/>
        </p:nvSpPr>
        <p:spPr>
          <a:xfrm>
            <a:off x="6247029" y="6092530"/>
            <a:ext cx="5944971" cy="461665"/>
          </a:xfrm>
          <a:prstGeom prst="rect">
            <a:avLst/>
          </a:prstGeom>
          <a:noFill/>
        </p:spPr>
        <p:txBody>
          <a:bodyPr wrap="square" rtlCol="0">
            <a:spAutoFit/>
          </a:bodyPr>
          <a:lstStyle/>
          <a:p>
            <a:r>
              <a:rPr lang="ru-RU" sz="2400" b="1" dirty="0">
                <a:solidFill>
                  <a:srgbClr val="C00000"/>
                </a:solidFill>
              </a:rPr>
              <a:t>Долговременная стабильность (?)</a:t>
            </a:r>
          </a:p>
        </p:txBody>
      </p:sp>
    </p:spTree>
    <p:extLst>
      <p:ext uri="{BB962C8B-B14F-4D97-AF65-F5344CB8AC3E}">
        <p14:creationId xmlns:p14="http://schemas.microsoft.com/office/powerpoint/2010/main" val="2744202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3732719-8534-4C04-B6FB-FE0500A46A9C}"/>
              </a:ext>
            </a:extLst>
          </p:cNvPr>
          <p:cNvPicPr>
            <a:picLocks noChangeAspect="1"/>
          </p:cNvPicPr>
          <p:nvPr/>
        </p:nvPicPr>
        <p:blipFill>
          <a:blip r:embed="rId2"/>
          <a:stretch>
            <a:fillRect/>
          </a:stretch>
        </p:blipFill>
        <p:spPr>
          <a:xfrm>
            <a:off x="7180445" y="1414372"/>
            <a:ext cx="3437915" cy="2537502"/>
          </a:xfrm>
          <a:prstGeom prst="rect">
            <a:avLst/>
          </a:prstGeom>
        </p:spPr>
      </p:pic>
      <p:pic>
        <p:nvPicPr>
          <p:cNvPr id="6" name="Рисунок 5">
            <a:extLst>
              <a:ext uri="{FF2B5EF4-FFF2-40B4-BE49-F238E27FC236}">
                <a16:creationId xmlns:a16="http://schemas.microsoft.com/office/drawing/2014/main" id="{29BDBCFB-698A-4E9D-A3F7-6F4884DD12F2}"/>
              </a:ext>
            </a:extLst>
          </p:cNvPr>
          <p:cNvPicPr>
            <a:picLocks noChangeAspect="1"/>
          </p:cNvPicPr>
          <p:nvPr/>
        </p:nvPicPr>
        <p:blipFill>
          <a:blip r:embed="rId3"/>
          <a:stretch>
            <a:fillRect/>
          </a:stretch>
        </p:blipFill>
        <p:spPr>
          <a:xfrm>
            <a:off x="6413614" y="4174877"/>
            <a:ext cx="5033513" cy="2471652"/>
          </a:xfrm>
          <a:prstGeom prst="rect">
            <a:avLst/>
          </a:prstGeom>
        </p:spPr>
      </p:pic>
      <p:pic>
        <p:nvPicPr>
          <p:cNvPr id="7" name="Рисунок 6">
            <a:extLst>
              <a:ext uri="{FF2B5EF4-FFF2-40B4-BE49-F238E27FC236}">
                <a16:creationId xmlns:a16="http://schemas.microsoft.com/office/drawing/2014/main" id="{409B0DF1-72F1-4B17-A064-5ED2BA0FAB28}"/>
              </a:ext>
            </a:extLst>
          </p:cNvPr>
          <p:cNvPicPr>
            <a:picLocks noChangeAspect="1"/>
          </p:cNvPicPr>
          <p:nvPr/>
        </p:nvPicPr>
        <p:blipFill>
          <a:blip r:embed="rId4"/>
          <a:stretch>
            <a:fillRect/>
          </a:stretch>
        </p:blipFill>
        <p:spPr>
          <a:xfrm>
            <a:off x="976272" y="1994332"/>
            <a:ext cx="3759507" cy="2647950"/>
          </a:xfrm>
          <a:prstGeom prst="rect">
            <a:avLst/>
          </a:prstGeom>
        </p:spPr>
      </p:pic>
      <p:sp>
        <p:nvSpPr>
          <p:cNvPr id="8" name="Прямоугольник 7">
            <a:extLst>
              <a:ext uri="{FF2B5EF4-FFF2-40B4-BE49-F238E27FC236}">
                <a16:creationId xmlns:a16="http://schemas.microsoft.com/office/drawing/2014/main" id="{F9175C15-C0C3-4758-BFFE-1EDD5A6F15C2}"/>
              </a:ext>
            </a:extLst>
          </p:cNvPr>
          <p:cNvSpPr/>
          <p:nvPr/>
        </p:nvSpPr>
        <p:spPr>
          <a:xfrm>
            <a:off x="179913" y="4964427"/>
            <a:ext cx="4628639" cy="369332"/>
          </a:xfrm>
          <a:prstGeom prst="rect">
            <a:avLst/>
          </a:prstGeom>
        </p:spPr>
        <p:txBody>
          <a:bodyPr wrap="none">
            <a:spAutoFit/>
          </a:bodyPr>
          <a:lstStyle/>
          <a:p>
            <a:pPr marL="457200" indent="-457200">
              <a:spcAft>
                <a:spcPts val="800"/>
              </a:spcAft>
            </a:pPr>
            <a:r>
              <a:rPr lang="en-US" dirty="0"/>
              <a:t>E. </a:t>
            </a:r>
            <a:r>
              <a:rPr lang="en-US" dirty="0" err="1"/>
              <a:t>Doygolevsky</a:t>
            </a:r>
            <a:r>
              <a:rPr lang="en-US" dirty="0"/>
              <a:t> et al., </a:t>
            </a:r>
            <a:r>
              <a:rPr lang="en-US" b="1" dirty="0"/>
              <a:t>Small</a:t>
            </a:r>
            <a:r>
              <a:rPr lang="en-US" dirty="0"/>
              <a:t> 2009, 5, 1158-1161.</a:t>
            </a:r>
            <a:endParaRPr lang="ru-RU" dirty="0"/>
          </a:p>
        </p:txBody>
      </p:sp>
      <p:sp>
        <p:nvSpPr>
          <p:cNvPr id="9" name="TextBox 8">
            <a:extLst>
              <a:ext uri="{FF2B5EF4-FFF2-40B4-BE49-F238E27FC236}">
                <a16:creationId xmlns:a16="http://schemas.microsoft.com/office/drawing/2014/main" id="{1EA768AB-FB02-4137-8D44-7ECE355E644B}"/>
              </a:ext>
            </a:extLst>
          </p:cNvPr>
          <p:cNvSpPr txBox="1"/>
          <p:nvPr/>
        </p:nvSpPr>
        <p:spPr>
          <a:xfrm>
            <a:off x="11651261" y="6384919"/>
            <a:ext cx="651052" cy="523220"/>
          </a:xfrm>
          <a:prstGeom prst="rect">
            <a:avLst/>
          </a:prstGeom>
          <a:noFill/>
        </p:spPr>
        <p:txBody>
          <a:bodyPr wrap="square" rtlCol="0">
            <a:spAutoFit/>
          </a:bodyPr>
          <a:lstStyle/>
          <a:p>
            <a:r>
              <a:rPr lang="ru-RU" sz="2800" b="1" dirty="0"/>
              <a:t>15</a:t>
            </a:r>
          </a:p>
        </p:txBody>
      </p:sp>
      <p:sp>
        <p:nvSpPr>
          <p:cNvPr id="10" name="TextBox 9">
            <a:extLst>
              <a:ext uri="{FF2B5EF4-FFF2-40B4-BE49-F238E27FC236}">
                <a16:creationId xmlns:a16="http://schemas.microsoft.com/office/drawing/2014/main" id="{70A857F6-BCBF-4DB9-B183-ED6DB98100FC}"/>
              </a:ext>
            </a:extLst>
          </p:cNvPr>
          <p:cNvSpPr txBox="1"/>
          <p:nvPr/>
        </p:nvSpPr>
        <p:spPr>
          <a:xfrm>
            <a:off x="77003" y="208518"/>
            <a:ext cx="6622180" cy="369332"/>
          </a:xfrm>
          <a:prstGeom prst="rect">
            <a:avLst/>
          </a:prstGeom>
          <a:noFill/>
        </p:spPr>
        <p:txBody>
          <a:bodyPr wrap="square" rtlCol="0">
            <a:spAutoFit/>
          </a:bodyPr>
          <a:lstStyle/>
          <a:p>
            <a:r>
              <a:rPr lang="ru-RU" b="1" dirty="0"/>
              <a:t>4) Газовые сенсоры на основе металлических наночастиц</a:t>
            </a:r>
          </a:p>
        </p:txBody>
      </p:sp>
      <p:sp>
        <p:nvSpPr>
          <p:cNvPr id="11" name="TextBox 10">
            <a:extLst>
              <a:ext uri="{FF2B5EF4-FFF2-40B4-BE49-F238E27FC236}">
                <a16:creationId xmlns:a16="http://schemas.microsoft.com/office/drawing/2014/main" id="{61D9A880-EEA1-4F90-B5C7-325CFA6ECDBF}"/>
              </a:ext>
            </a:extLst>
          </p:cNvPr>
          <p:cNvSpPr txBox="1"/>
          <p:nvPr/>
        </p:nvSpPr>
        <p:spPr>
          <a:xfrm>
            <a:off x="274569" y="748858"/>
            <a:ext cx="5623882" cy="923330"/>
          </a:xfrm>
          <a:prstGeom prst="rect">
            <a:avLst/>
          </a:prstGeom>
          <a:noFill/>
        </p:spPr>
        <p:txBody>
          <a:bodyPr wrap="square" rtlCol="0">
            <a:spAutoFit/>
          </a:bodyPr>
          <a:lstStyle/>
          <a:p>
            <a:r>
              <a:rPr lang="ru-RU" dirty="0"/>
              <a:t>Изменение электрического сопротивления из-за изменения расстояния между частицами и блокирования туннельного эффекта электронов</a:t>
            </a:r>
          </a:p>
        </p:txBody>
      </p:sp>
      <p:sp>
        <p:nvSpPr>
          <p:cNvPr id="12" name="TextBox 11">
            <a:extLst>
              <a:ext uri="{FF2B5EF4-FFF2-40B4-BE49-F238E27FC236}">
                <a16:creationId xmlns:a16="http://schemas.microsoft.com/office/drawing/2014/main" id="{673BD094-6E1A-4D95-B00E-674A65C15E6C}"/>
              </a:ext>
            </a:extLst>
          </p:cNvPr>
          <p:cNvSpPr txBox="1"/>
          <p:nvPr/>
        </p:nvSpPr>
        <p:spPr>
          <a:xfrm>
            <a:off x="264510" y="5585873"/>
            <a:ext cx="5944971" cy="830997"/>
          </a:xfrm>
          <a:prstGeom prst="rect">
            <a:avLst/>
          </a:prstGeom>
          <a:noFill/>
        </p:spPr>
        <p:txBody>
          <a:bodyPr wrap="square" rtlCol="0">
            <a:spAutoFit/>
          </a:bodyPr>
          <a:lstStyle/>
          <a:p>
            <a:pPr marL="342900" indent="-342900">
              <a:buAutoNum type="arabicParenR"/>
            </a:pPr>
            <a:r>
              <a:rPr lang="ru-RU" sz="2400" b="1" dirty="0">
                <a:solidFill>
                  <a:srgbClr val="C00000"/>
                </a:solidFill>
              </a:rPr>
              <a:t>Долговременная стабильность</a:t>
            </a:r>
          </a:p>
          <a:p>
            <a:pPr marL="342900" indent="-342900">
              <a:buAutoNum type="arabicParenR"/>
            </a:pPr>
            <a:r>
              <a:rPr lang="ru-RU" sz="2400" b="1" dirty="0">
                <a:solidFill>
                  <a:srgbClr val="C00000"/>
                </a:solidFill>
              </a:rPr>
              <a:t>Преимущественно детектируются ЛОС</a:t>
            </a:r>
          </a:p>
        </p:txBody>
      </p:sp>
      <p:sp>
        <p:nvSpPr>
          <p:cNvPr id="2" name="TextBox 1">
            <a:extLst>
              <a:ext uri="{FF2B5EF4-FFF2-40B4-BE49-F238E27FC236}">
                <a16:creationId xmlns:a16="http://schemas.microsoft.com/office/drawing/2014/main" id="{9BCFF56F-F349-4484-9FF1-E14F362023AA}"/>
              </a:ext>
            </a:extLst>
          </p:cNvPr>
          <p:cNvSpPr txBox="1"/>
          <p:nvPr/>
        </p:nvSpPr>
        <p:spPr>
          <a:xfrm>
            <a:off x="6473062" y="849461"/>
            <a:ext cx="4613190" cy="369332"/>
          </a:xfrm>
          <a:prstGeom prst="rect">
            <a:avLst/>
          </a:prstGeom>
          <a:noFill/>
        </p:spPr>
        <p:txBody>
          <a:bodyPr wrap="square" rtlCol="0">
            <a:spAutoFit/>
          </a:bodyPr>
          <a:lstStyle/>
          <a:p>
            <a:r>
              <a:rPr lang="ru-RU" dirty="0"/>
              <a:t>Частицы платины в оболочке </a:t>
            </a:r>
            <a:r>
              <a:rPr lang="ru-RU" dirty="0" err="1"/>
              <a:t>додекантиола</a:t>
            </a:r>
            <a:endParaRPr lang="ru-RU" dirty="0"/>
          </a:p>
        </p:txBody>
      </p:sp>
    </p:spTree>
    <p:extLst>
      <p:ext uri="{BB962C8B-B14F-4D97-AF65-F5344CB8AC3E}">
        <p14:creationId xmlns:p14="http://schemas.microsoft.com/office/powerpoint/2010/main" val="3994320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40F1E4D-91B7-41CE-8EE1-12476B251DB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67660" y="207893"/>
            <a:ext cx="2857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FDE0329E-61A2-43FA-8E77-44E7D24C25FD}"/>
              </a:ext>
            </a:extLst>
          </p:cNvPr>
          <p:cNvPicPr>
            <a:picLocks noChangeAspect="1"/>
          </p:cNvPicPr>
          <p:nvPr/>
        </p:nvPicPr>
        <p:blipFill>
          <a:blip r:embed="rId3"/>
          <a:stretch>
            <a:fillRect/>
          </a:stretch>
        </p:blipFill>
        <p:spPr>
          <a:xfrm>
            <a:off x="743737" y="1755357"/>
            <a:ext cx="6754343" cy="3808546"/>
          </a:xfrm>
          <a:prstGeom prst="rect">
            <a:avLst/>
          </a:prstGeom>
        </p:spPr>
      </p:pic>
      <p:sp>
        <p:nvSpPr>
          <p:cNvPr id="8" name="TextBox 7">
            <a:extLst>
              <a:ext uri="{FF2B5EF4-FFF2-40B4-BE49-F238E27FC236}">
                <a16:creationId xmlns:a16="http://schemas.microsoft.com/office/drawing/2014/main" id="{88F62A1F-579E-4528-AA0F-A1538B8EB0BA}"/>
              </a:ext>
            </a:extLst>
          </p:cNvPr>
          <p:cNvSpPr txBox="1"/>
          <p:nvPr/>
        </p:nvSpPr>
        <p:spPr>
          <a:xfrm>
            <a:off x="0" y="112297"/>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sp>
        <p:nvSpPr>
          <p:cNvPr id="9" name="TextBox 8">
            <a:extLst>
              <a:ext uri="{FF2B5EF4-FFF2-40B4-BE49-F238E27FC236}">
                <a16:creationId xmlns:a16="http://schemas.microsoft.com/office/drawing/2014/main" id="{AA91DCD6-A3CB-44B8-9323-F66293B093F4}"/>
              </a:ext>
            </a:extLst>
          </p:cNvPr>
          <p:cNvSpPr txBox="1"/>
          <p:nvPr/>
        </p:nvSpPr>
        <p:spPr>
          <a:xfrm>
            <a:off x="274569" y="748858"/>
            <a:ext cx="5623882" cy="923330"/>
          </a:xfrm>
          <a:prstGeom prst="rect">
            <a:avLst/>
          </a:prstGeom>
          <a:noFill/>
        </p:spPr>
        <p:txBody>
          <a:bodyPr wrap="square" rtlCol="0">
            <a:spAutoFit/>
          </a:bodyPr>
          <a:lstStyle/>
          <a:p>
            <a:r>
              <a:rPr lang="ru-RU" dirty="0"/>
              <a:t>Изменение электрического сопротивления из-за изменения химического состояния поверхности наночастиц</a:t>
            </a:r>
          </a:p>
        </p:txBody>
      </p:sp>
      <p:sp>
        <p:nvSpPr>
          <p:cNvPr id="10" name="TextBox 9">
            <a:extLst>
              <a:ext uri="{FF2B5EF4-FFF2-40B4-BE49-F238E27FC236}">
                <a16:creationId xmlns:a16="http://schemas.microsoft.com/office/drawing/2014/main" id="{5A582649-FB4D-457C-B9E7-E1C619E59A3B}"/>
              </a:ext>
            </a:extLst>
          </p:cNvPr>
          <p:cNvSpPr txBox="1"/>
          <p:nvPr/>
        </p:nvSpPr>
        <p:spPr>
          <a:xfrm>
            <a:off x="8957947" y="2874893"/>
            <a:ext cx="1876926" cy="369332"/>
          </a:xfrm>
          <a:prstGeom prst="rect">
            <a:avLst/>
          </a:prstGeom>
          <a:noFill/>
        </p:spPr>
        <p:txBody>
          <a:bodyPr wrap="square">
            <a:spAutoFit/>
          </a:bodyPr>
          <a:lstStyle/>
          <a:p>
            <a:r>
              <a:rPr lang="ru-RU" dirty="0"/>
              <a:t>figarosensor.com</a:t>
            </a:r>
          </a:p>
        </p:txBody>
      </p:sp>
      <p:sp>
        <p:nvSpPr>
          <p:cNvPr id="11" name="TextBox 10">
            <a:extLst>
              <a:ext uri="{FF2B5EF4-FFF2-40B4-BE49-F238E27FC236}">
                <a16:creationId xmlns:a16="http://schemas.microsoft.com/office/drawing/2014/main" id="{0B0749CB-1CF8-483F-983B-0DAC3F311E45}"/>
              </a:ext>
            </a:extLst>
          </p:cNvPr>
          <p:cNvSpPr txBox="1"/>
          <p:nvPr/>
        </p:nvSpPr>
        <p:spPr>
          <a:xfrm>
            <a:off x="11651261" y="6384919"/>
            <a:ext cx="651052" cy="523220"/>
          </a:xfrm>
          <a:prstGeom prst="rect">
            <a:avLst/>
          </a:prstGeom>
          <a:noFill/>
        </p:spPr>
        <p:txBody>
          <a:bodyPr wrap="square" rtlCol="0">
            <a:spAutoFit/>
          </a:bodyPr>
          <a:lstStyle/>
          <a:p>
            <a:r>
              <a:rPr lang="de-DE" sz="2800" b="1" dirty="0"/>
              <a:t>16</a:t>
            </a:r>
            <a:endParaRPr lang="ru-RU" sz="2800" b="1" dirty="0"/>
          </a:p>
        </p:txBody>
      </p:sp>
      <p:pic>
        <p:nvPicPr>
          <p:cNvPr id="13" name="Рисунок 12">
            <a:extLst>
              <a:ext uri="{FF2B5EF4-FFF2-40B4-BE49-F238E27FC236}">
                <a16:creationId xmlns:a16="http://schemas.microsoft.com/office/drawing/2014/main" id="{D0216152-84AF-46DF-8125-D01C8A0F2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401" y="3429000"/>
            <a:ext cx="2969759" cy="2229639"/>
          </a:xfrm>
          <a:prstGeom prst="rect">
            <a:avLst/>
          </a:prstGeom>
        </p:spPr>
      </p:pic>
    </p:spTree>
    <p:extLst>
      <p:ext uri="{BB962C8B-B14F-4D97-AF65-F5344CB8AC3E}">
        <p14:creationId xmlns:p14="http://schemas.microsoft.com/office/powerpoint/2010/main" val="3874785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A50E2F9-F0FD-4270-8CAA-CDB496662421}"/>
              </a:ext>
            </a:extLst>
          </p:cNvPr>
          <p:cNvPicPr>
            <a:picLocks noChangeAspect="1"/>
          </p:cNvPicPr>
          <p:nvPr/>
        </p:nvPicPr>
        <p:blipFill>
          <a:blip r:embed="rId2"/>
          <a:stretch>
            <a:fillRect/>
          </a:stretch>
        </p:blipFill>
        <p:spPr>
          <a:xfrm>
            <a:off x="235319" y="1835943"/>
            <a:ext cx="4636824" cy="3186113"/>
          </a:xfrm>
          <a:prstGeom prst="rect">
            <a:avLst/>
          </a:prstGeom>
        </p:spPr>
      </p:pic>
      <p:sp>
        <p:nvSpPr>
          <p:cNvPr id="6" name="TextBox 5">
            <a:extLst>
              <a:ext uri="{FF2B5EF4-FFF2-40B4-BE49-F238E27FC236}">
                <a16:creationId xmlns:a16="http://schemas.microsoft.com/office/drawing/2014/main" id="{FB606DA0-F399-45E8-A89C-1FC9E86DF51E}"/>
              </a:ext>
            </a:extLst>
          </p:cNvPr>
          <p:cNvSpPr txBox="1"/>
          <p:nvPr/>
        </p:nvSpPr>
        <p:spPr>
          <a:xfrm>
            <a:off x="0" y="112297"/>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sp>
        <p:nvSpPr>
          <p:cNvPr id="7" name="TextBox 6">
            <a:extLst>
              <a:ext uri="{FF2B5EF4-FFF2-40B4-BE49-F238E27FC236}">
                <a16:creationId xmlns:a16="http://schemas.microsoft.com/office/drawing/2014/main" id="{8E3FE6F2-D8AA-4686-BB2D-397B6333EDE3}"/>
              </a:ext>
            </a:extLst>
          </p:cNvPr>
          <p:cNvSpPr txBox="1"/>
          <p:nvPr/>
        </p:nvSpPr>
        <p:spPr>
          <a:xfrm>
            <a:off x="2731457" y="6290194"/>
            <a:ext cx="6121666" cy="369332"/>
          </a:xfrm>
          <a:prstGeom prst="rect">
            <a:avLst/>
          </a:prstGeom>
          <a:noFill/>
        </p:spPr>
        <p:txBody>
          <a:bodyPr wrap="square">
            <a:spAutoFit/>
          </a:bodyPr>
          <a:lstStyle/>
          <a:p>
            <a:r>
              <a:rPr lang="ru-RU" dirty="0"/>
              <a:t>A. V. Garshev</a:t>
            </a:r>
            <a:r>
              <a:rPr lang="en-US" dirty="0"/>
              <a:t> et al., </a:t>
            </a:r>
            <a:r>
              <a:rPr lang="ru-RU" b="1" dirty="0" err="1"/>
              <a:t>Chemphyschem</a:t>
            </a:r>
            <a:r>
              <a:rPr lang="ru-RU" dirty="0"/>
              <a:t> 2019, 20, 1985-1996.</a:t>
            </a:r>
          </a:p>
        </p:txBody>
      </p:sp>
      <p:pic>
        <p:nvPicPr>
          <p:cNvPr id="9" name="Рисунок 8">
            <a:extLst>
              <a:ext uri="{FF2B5EF4-FFF2-40B4-BE49-F238E27FC236}">
                <a16:creationId xmlns:a16="http://schemas.microsoft.com/office/drawing/2014/main" id="{756C4B1F-7580-4E9A-97E5-9E41EF3E4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595" y="1181099"/>
            <a:ext cx="6683086" cy="4752975"/>
          </a:xfrm>
          <a:prstGeom prst="rect">
            <a:avLst/>
          </a:prstGeom>
        </p:spPr>
      </p:pic>
      <p:sp>
        <p:nvSpPr>
          <p:cNvPr id="10" name="TextBox 9">
            <a:extLst>
              <a:ext uri="{FF2B5EF4-FFF2-40B4-BE49-F238E27FC236}">
                <a16:creationId xmlns:a16="http://schemas.microsoft.com/office/drawing/2014/main" id="{F2FDB0D9-DFC8-4A64-BCBA-5A95BE94B399}"/>
              </a:ext>
            </a:extLst>
          </p:cNvPr>
          <p:cNvSpPr txBox="1"/>
          <p:nvPr/>
        </p:nvSpPr>
        <p:spPr>
          <a:xfrm>
            <a:off x="1645607" y="1103885"/>
            <a:ext cx="2171700" cy="369332"/>
          </a:xfrm>
          <a:prstGeom prst="rect">
            <a:avLst/>
          </a:prstGeom>
          <a:noFill/>
        </p:spPr>
        <p:txBody>
          <a:bodyPr wrap="square" rtlCol="0">
            <a:spAutoFit/>
          </a:bodyPr>
          <a:lstStyle/>
          <a:p>
            <a:pPr algn="ctr"/>
            <a:r>
              <a:rPr lang="ru-RU" dirty="0"/>
              <a:t>Сенсорный отклик</a:t>
            </a:r>
          </a:p>
        </p:txBody>
      </p:sp>
      <p:sp>
        <p:nvSpPr>
          <p:cNvPr id="11" name="TextBox 10">
            <a:extLst>
              <a:ext uri="{FF2B5EF4-FFF2-40B4-BE49-F238E27FC236}">
                <a16:creationId xmlns:a16="http://schemas.microsoft.com/office/drawing/2014/main" id="{9A29C93F-0308-4BA3-90A4-E79E0F7EC3FD}"/>
              </a:ext>
            </a:extLst>
          </p:cNvPr>
          <p:cNvSpPr txBox="1"/>
          <p:nvPr/>
        </p:nvSpPr>
        <p:spPr>
          <a:xfrm>
            <a:off x="7767273" y="554594"/>
            <a:ext cx="2171700" cy="369332"/>
          </a:xfrm>
          <a:prstGeom prst="rect">
            <a:avLst/>
          </a:prstGeom>
          <a:noFill/>
        </p:spPr>
        <p:txBody>
          <a:bodyPr wrap="square" rtlCol="0">
            <a:spAutoFit/>
          </a:bodyPr>
          <a:lstStyle/>
          <a:p>
            <a:pPr algn="ctr"/>
            <a:r>
              <a:rPr lang="ru-RU" dirty="0"/>
              <a:t>ТПД-МС </a:t>
            </a:r>
            <a:r>
              <a:rPr lang="de-DE" dirty="0"/>
              <a:t>NH</a:t>
            </a:r>
            <a:r>
              <a:rPr lang="de-DE" baseline="-25000" dirty="0"/>
              <a:t>3</a:t>
            </a:r>
            <a:endParaRPr lang="ru-RU" baseline="-25000" dirty="0"/>
          </a:p>
        </p:txBody>
      </p:sp>
      <p:sp>
        <p:nvSpPr>
          <p:cNvPr id="8" name="TextBox 7">
            <a:extLst>
              <a:ext uri="{FF2B5EF4-FFF2-40B4-BE49-F238E27FC236}">
                <a16:creationId xmlns:a16="http://schemas.microsoft.com/office/drawing/2014/main" id="{DE2B65C9-9098-4BD8-B9B5-C0C8FBDB5DD1}"/>
              </a:ext>
            </a:extLst>
          </p:cNvPr>
          <p:cNvSpPr txBox="1"/>
          <p:nvPr/>
        </p:nvSpPr>
        <p:spPr>
          <a:xfrm>
            <a:off x="11651261" y="6384919"/>
            <a:ext cx="651052" cy="523220"/>
          </a:xfrm>
          <a:prstGeom prst="rect">
            <a:avLst/>
          </a:prstGeom>
          <a:noFill/>
        </p:spPr>
        <p:txBody>
          <a:bodyPr wrap="square" rtlCol="0">
            <a:spAutoFit/>
          </a:bodyPr>
          <a:lstStyle/>
          <a:p>
            <a:r>
              <a:rPr lang="de-DE" sz="2800" b="1" dirty="0"/>
              <a:t>17</a:t>
            </a:r>
            <a:endParaRPr lang="ru-RU" sz="2800" b="1" dirty="0"/>
          </a:p>
        </p:txBody>
      </p:sp>
    </p:spTree>
    <p:extLst>
      <p:ext uri="{BB962C8B-B14F-4D97-AF65-F5344CB8AC3E}">
        <p14:creationId xmlns:p14="http://schemas.microsoft.com/office/powerpoint/2010/main" val="3834089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F456516-A711-42C6-8D78-990A829549C7}"/>
              </a:ext>
            </a:extLst>
          </p:cNvPr>
          <p:cNvPicPr>
            <a:picLocks noChangeAspect="1"/>
          </p:cNvPicPr>
          <p:nvPr/>
        </p:nvPicPr>
        <p:blipFill>
          <a:blip r:embed="rId2"/>
          <a:stretch>
            <a:fillRect/>
          </a:stretch>
        </p:blipFill>
        <p:spPr>
          <a:xfrm>
            <a:off x="5049806" y="938019"/>
            <a:ext cx="6978316" cy="4832402"/>
          </a:xfrm>
          <a:prstGeom prst="rect">
            <a:avLst/>
          </a:prstGeom>
        </p:spPr>
      </p:pic>
      <p:sp>
        <p:nvSpPr>
          <p:cNvPr id="4" name="TextBox 3">
            <a:extLst>
              <a:ext uri="{FF2B5EF4-FFF2-40B4-BE49-F238E27FC236}">
                <a16:creationId xmlns:a16="http://schemas.microsoft.com/office/drawing/2014/main" id="{0F5F9A77-3917-4BAB-9CBD-18AC421B4A97}"/>
              </a:ext>
            </a:extLst>
          </p:cNvPr>
          <p:cNvSpPr txBox="1"/>
          <p:nvPr/>
        </p:nvSpPr>
        <p:spPr>
          <a:xfrm>
            <a:off x="397043" y="6110040"/>
            <a:ext cx="6184230" cy="369332"/>
          </a:xfrm>
          <a:prstGeom prst="rect">
            <a:avLst/>
          </a:prstGeom>
          <a:noFill/>
        </p:spPr>
        <p:txBody>
          <a:bodyPr wrap="square">
            <a:spAutoFit/>
          </a:bodyPr>
          <a:lstStyle/>
          <a:p>
            <a:r>
              <a:rPr lang="ru-RU" dirty="0"/>
              <a:t>V. Krivetskiy</a:t>
            </a:r>
            <a:r>
              <a:rPr lang="de-DE" dirty="0"/>
              <a:t> et al.</a:t>
            </a:r>
            <a:r>
              <a:rPr lang="ru-RU" dirty="0"/>
              <a:t>, </a:t>
            </a:r>
            <a:r>
              <a:rPr lang="ru-RU" b="1" dirty="0" err="1"/>
              <a:t>Nanomaterials</a:t>
            </a:r>
            <a:r>
              <a:rPr lang="ru-RU" b="1" dirty="0"/>
              <a:t>-Basel</a:t>
            </a:r>
            <a:r>
              <a:rPr lang="ru-RU" dirty="0"/>
              <a:t> 2019, 9.</a:t>
            </a:r>
          </a:p>
        </p:txBody>
      </p:sp>
      <p:sp>
        <p:nvSpPr>
          <p:cNvPr id="7" name="TextBox 6">
            <a:extLst>
              <a:ext uri="{FF2B5EF4-FFF2-40B4-BE49-F238E27FC236}">
                <a16:creationId xmlns:a16="http://schemas.microsoft.com/office/drawing/2014/main" id="{225BF7DC-2D52-48CC-8AFA-C06D6AD86627}"/>
              </a:ext>
            </a:extLst>
          </p:cNvPr>
          <p:cNvSpPr txBox="1"/>
          <p:nvPr/>
        </p:nvSpPr>
        <p:spPr>
          <a:xfrm>
            <a:off x="0" y="112297"/>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sp>
        <p:nvSpPr>
          <p:cNvPr id="9" name="TextBox 8">
            <a:extLst>
              <a:ext uri="{FF2B5EF4-FFF2-40B4-BE49-F238E27FC236}">
                <a16:creationId xmlns:a16="http://schemas.microsoft.com/office/drawing/2014/main" id="{A9772425-0FB2-4EE7-8FB5-48DEE9F9F359}"/>
              </a:ext>
            </a:extLst>
          </p:cNvPr>
          <p:cNvSpPr txBox="1"/>
          <p:nvPr/>
        </p:nvSpPr>
        <p:spPr>
          <a:xfrm>
            <a:off x="11651261" y="6384919"/>
            <a:ext cx="651052" cy="523220"/>
          </a:xfrm>
          <a:prstGeom prst="rect">
            <a:avLst/>
          </a:prstGeom>
          <a:noFill/>
        </p:spPr>
        <p:txBody>
          <a:bodyPr wrap="square" rtlCol="0">
            <a:spAutoFit/>
          </a:bodyPr>
          <a:lstStyle/>
          <a:p>
            <a:r>
              <a:rPr lang="de-DE" sz="2800" b="1" dirty="0"/>
              <a:t>18</a:t>
            </a:r>
            <a:endParaRPr lang="ru-RU" sz="2800" b="1" dirty="0"/>
          </a:p>
        </p:txBody>
      </p:sp>
      <p:pic>
        <p:nvPicPr>
          <p:cNvPr id="10" name="Рисунок 9">
            <a:extLst>
              <a:ext uri="{FF2B5EF4-FFF2-40B4-BE49-F238E27FC236}">
                <a16:creationId xmlns:a16="http://schemas.microsoft.com/office/drawing/2014/main" id="{E1D0ABA9-E01F-484C-BF90-CED724F2FB6D}"/>
              </a:ext>
            </a:extLst>
          </p:cNvPr>
          <p:cNvPicPr>
            <a:picLocks noChangeAspect="1"/>
          </p:cNvPicPr>
          <p:nvPr/>
        </p:nvPicPr>
        <p:blipFill>
          <a:blip r:embed="rId3"/>
          <a:stretch>
            <a:fillRect/>
          </a:stretch>
        </p:blipFill>
        <p:spPr>
          <a:xfrm>
            <a:off x="0" y="1427198"/>
            <a:ext cx="5227347" cy="4003604"/>
          </a:xfrm>
          <a:prstGeom prst="rect">
            <a:avLst/>
          </a:prstGeom>
        </p:spPr>
      </p:pic>
    </p:spTree>
    <p:extLst>
      <p:ext uri="{BB962C8B-B14F-4D97-AF65-F5344CB8AC3E}">
        <p14:creationId xmlns:p14="http://schemas.microsoft.com/office/powerpoint/2010/main" val="3581368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D224612-F48B-4F3D-85A8-2842351357CF}"/>
              </a:ext>
            </a:extLst>
          </p:cNvPr>
          <p:cNvPicPr>
            <a:picLocks noChangeAspect="1"/>
          </p:cNvPicPr>
          <p:nvPr/>
        </p:nvPicPr>
        <p:blipFill>
          <a:blip r:embed="rId2"/>
          <a:stretch>
            <a:fillRect/>
          </a:stretch>
        </p:blipFill>
        <p:spPr>
          <a:xfrm>
            <a:off x="777247" y="1322061"/>
            <a:ext cx="5777557" cy="4940316"/>
          </a:xfrm>
          <a:prstGeom prst="rect">
            <a:avLst/>
          </a:prstGeom>
        </p:spPr>
      </p:pic>
      <p:pic>
        <p:nvPicPr>
          <p:cNvPr id="89" name="Рисунок 88">
            <a:extLst>
              <a:ext uri="{FF2B5EF4-FFF2-40B4-BE49-F238E27FC236}">
                <a16:creationId xmlns:a16="http://schemas.microsoft.com/office/drawing/2014/main" id="{05A8FB0A-6AB9-42BA-A246-D218B72A914E}"/>
              </a:ext>
            </a:extLst>
          </p:cNvPr>
          <p:cNvPicPr>
            <a:picLocks noChangeAspect="1"/>
          </p:cNvPicPr>
          <p:nvPr/>
        </p:nvPicPr>
        <p:blipFill>
          <a:blip r:embed="rId3"/>
          <a:stretch>
            <a:fillRect/>
          </a:stretch>
        </p:blipFill>
        <p:spPr>
          <a:xfrm>
            <a:off x="7498080" y="0"/>
            <a:ext cx="4244458" cy="6858000"/>
          </a:xfrm>
          <a:prstGeom prst="rect">
            <a:avLst/>
          </a:prstGeom>
        </p:spPr>
      </p:pic>
      <p:sp>
        <p:nvSpPr>
          <p:cNvPr id="6" name="TextBox 5">
            <a:extLst>
              <a:ext uri="{FF2B5EF4-FFF2-40B4-BE49-F238E27FC236}">
                <a16:creationId xmlns:a16="http://schemas.microsoft.com/office/drawing/2014/main" id="{CECE117B-0F4F-4053-B12A-D00C64B217D8}"/>
              </a:ext>
            </a:extLst>
          </p:cNvPr>
          <p:cNvSpPr txBox="1"/>
          <p:nvPr/>
        </p:nvSpPr>
        <p:spPr>
          <a:xfrm>
            <a:off x="0" y="112297"/>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sp>
        <p:nvSpPr>
          <p:cNvPr id="2" name="TextBox 1">
            <a:extLst>
              <a:ext uri="{FF2B5EF4-FFF2-40B4-BE49-F238E27FC236}">
                <a16:creationId xmlns:a16="http://schemas.microsoft.com/office/drawing/2014/main" id="{3331425A-306D-4E46-8118-8E6D0F319857}"/>
              </a:ext>
            </a:extLst>
          </p:cNvPr>
          <p:cNvSpPr txBox="1"/>
          <p:nvPr/>
        </p:nvSpPr>
        <p:spPr>
          <a:xfrm>
            <a:off x="940877" y="639950"/>
            <a:ext cx="4670652" cy="646331"/>
          </a:xfrm>
          <a:prstGeom prst="rect">
            <a:avLst/>
          </a:prstGeom>
          <a:noFill/>
        </p:spPr>
        <p:txBody>
          <a:bodyPr wrap="square" rtlCol="0">
            <a:spAutoFit/>
          </a:bodyPr>
          <a:lstStyle/>
          <a:p>
            <a:pPr algn="ctr"/>
            <a:r>
              <a:rPr lang="ru-RU" dirty="0"/>
              <a:t>Модуляция рабочей температуры чувствительного элемента</a:t>
            </a:r>
          </a:p>
        </p:txBody>
      </p:sp>
      <p:sp>
        <p:nvSpPr>
          <p:cNvPr id="8" name="TextBox 7">
            <a:extLst>
              <a:ext uri="{FF2B5EF4-FFF2-40B4-BE49-F238E27FC236}">
                <a16:creationId xmlns:a16="http://schemas.microsoft.com/office/drawing/2014/main" id="{697C9185-3C86-4EA3-9065-E9AE55EEBA2E}"/>
              </a:ext>
            </a:extLst>
          </p:cNvPr>
          <p:cNvSpPr txBox="1"/>
          <p:nvPr/>
        </p:nvSpPr>
        <p:spPr>
          <a:xfrm>
            <a:off x="11651261" y="6384919"/>
            <a:ext cx="651052" cy="523220"/>
          </a:xfrm>
          <a:prstGeom prst="rect">
            <a:avLst/>
          </a:prstGeom>
          <a:noFill/>
        </p:spPr>
        <p:txBody>
          <a:bodyPr wrap="square" rtlCol="0">
            <a:spAutoFit/>
          </a:bodyPr>
          <a:lstStyle/>
          <a:p>
            <a:r>
              <a:rPr lang="de-DE" sz="2800" b="1" dirty="0"/>
              <a:t>1</a:t>
            </a:r>
            <a:r>
              <a:rPr lang="en-US" sz="2800" b="1" dirty="0"/>
              <a:t>9</a:t>
            </a:r>
            <a:endParaRPr lang="ru-RU" sz="2800" b="1" dirty="0"/>
          </a:p>
        </p:txBody>
      </p:sp>
      <p:sp>
        <p:nvSpPr>
          <p:cNvPr id="10" name="TextBox 9">
            <a:extLst>
              <a:ext uri="{FF2B5EF4-FFF2-40B4-BE49-F238E27FC236}">
                <a16:creationId xmlns:a16="http://schemas.microsoft.com/office/drawing/2014/main" id="{CE1CA068-1F2E-456B-AF9F-19F3EE250234}"/>
              </a:ext>
            </a:extLst>
          </p:cNvPr>
          <p:cNvSpPr txBox="1"/>
          <p:nvPr/>
        </p:nvSpPr>
        <p:spPr>
          <a:xfrm>
            <a:off x="1005855" y="6384919"/>
            <a:ext cx="6184230" cy="369332"/>
          </a:xfrm>
          <a:prstGeom prst="rect">
            <a:avLst/>
          </a:prstGeom>
          <a:noFill/>
        </p:spPr>
        <p:txBody>
          <a:bodyPr wrap="square">
            <a:spAutoFit/>
          </a:bodyPr>
          <a:lstStyle/>
          <a:p>
            <a:r>
              <a:rPr lang="ru-RU" dirty="0"/>
              <a:t>V. V. Krivetskiy </a:t>
            </a:r>
            <a:r>
              <a:rPr lang="de-DE" dirty="0"/>
              <a:t>et al.</a:t>
            </a:r>
            <a:r>
              <a:rPr lang="ru-RU" dirty="0"/>
              <a:t>, </a:t>
            </a:r>
            <a:r>
              <a:rPr lang="ru-RU" b="1" dirty="0" err="1"/>
              <a:t>Sensor</a:t>
            </a:r>
            <a:r>
              <a:rPr lang="ru-RU" b="1" dirty="0"/>
              <a:t> </a:t>
            </a:r>
            <a:r>
              <a:rPr lang="ru-RU" b="1" dirty="0" err="1"/>
              <a:t>Actuat</a:t>
            </a:r>
            <a:r>
              <a:rPr lang="ru-RU" b="1" dirty="0"/>
              <a:t> B-</a:t>
            </a:r>
            <a:r>
              <a:rPr lang="ru-RU" b="1" dirty="0" err="1"/>
              <a:t>Chem</a:t>
            </a:r>
            <a:r>
              <a:rPr lang="ru-RU" b="1" dirty="0"/>
              <a:t> </a:t>
            </a:r>
            <a:r>
              <a:rPr lang="ru-RU" dirty="0"/>
              <a:t>2021, 329.</a:t>
            </a:r>
          </a:p>
        </p:txBody>
      </p:sp>
    </p:spTree>
    <p:extLst>
      <p:ext uri="{BB962C8B-B14F-4D97-AF65-F5344CB8AC3E}">
        <p14:creationId xmlns:p14="http://schemas.microsoft.com/office/powerpoint/2010/main" val="40769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725DA3-0365-4226-8CEF-257BF13A7D60}"/>
              </a:ext>
            </a:extLst>
          </p:cNvPr>
          <p:cNvSpPr txBox="1"/>
          <p:nvPr/>
        </p:nvSpPr>
        <p:spPr>
          <a:xfrm>
            <a:off x="173255" y="-21607"/>
            <a:ext cx="11803532" cy="584775"/>
          </a:xfrm>
          <a:prstGeom prst="rect">
            <a:avLst/>
          </a:prstGeom>
          <a:noFill/>
        </p:spPr>
        <p:txBody>
          <a:bodyPr wrap="square" rtlCol="0">
            <a:spAutoFit/>
          </a:bodyPr>
          <a:lstStyle/>
          <a:p>
            <a:pPr algn="ctr"/>
            <a:r>
              <a:rPr lang="ru-RU" sz="3200" b="1" dirty="0"/>
              <a:t>Обоняние человека – 2% информации об окружающем мире</a:t>
            </a:r>
          </a:p>
        </p:txBody>
      </p:sp>
      <p:pic>
        <p:nvPicPr>
          <p:cNvPr id="1036" name="Picture 12" descr="Understanding Wine Aroma | RÖD Wine">
            <a:extLst>
              <a:ext uri="{FF2B5EF4-FFF2-40B4-BE49-F238E27FC236}">
                <a16:creationId xmlns:a16="http://schemas.microsoft.com/office/drawing/2014/main" id="{0389254F-3675-4F78-998E-BA98D14F1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939" y="3945921"/>
            <a:ext cx="2970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teresting facts about asthma and FeNO | Bosch Healthcare Solutions |  Vivatmo">
            <a:extLst>
              <a:ext uri="{FF2B5EF4-FFF2-40B4-BE49-F238E27FC236}">
                <a16:creationId xmlns:a16="http://schemas.microsoft.com/office/drawing/2014/main" id="{DE28D119-4C9E-4201-BB1F-11DF6C023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765" y="4037613"/>
            <a:ext cx="3519999" cy="19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5A7995-FC18-4A3A-880A-6925CD8A60EF}"/>
              </a:ext>
            </a:extLst>
          </p:cNvPr>
          <p:cNvSpPr txBox="1"/>
          <p:nvPr/>
        </p:nvSpPr>
        <p:spPr>
          <a:xfrm>
            <a:off x="11651261" y="6384919"/>
            <a:ext cx="651052" cy="523220"/>
          </a:xfrm>
          <a:prstGeom prst="rect">
            <a:avLst/>
          </a:prstGeom>
          <a:noFill/>
        </p:spPr>
        <p:txBody>
          <a:bodyPr wrap="square" rtlCol="0">
            <a:spAutoFit/>
          </a:bodyPr>
          <a:lstStyle/>
          <a:p>
            <a:r>
              <a:rPr lang="ru-RU" sz="2800" b="1" dirty="0"/>
              <a:t>2</a:t>
            </a:r>
          </a:p>
        </p:txBody>
      </p:sp>
      <p:pic>
        <p:nvPicPr>
          <p:cNvPr id="5" name="Рисунок 4">
            <a:extLst>
              <a:ext uri="{FF2B5EF4-FFF2-40B4-BE49-F238E27FC236}">
                <a16:creationId xmlns:a16="http://schemas.microsoft.com/office/drawing/2014/main" id="{DC0CC489-ADB1-40F8-9962-4838222CE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0" y="727280"/>
            <a:ext cx="2034000" cy="1980000"/>
          </a:xfrm>
          <a:prstGeom prst="rect">
            <a:avLst/>
          </a:prstGeom>
        </p:spPr>
      </p:pic>
      <p:sp>
        <p:nvSpPr>
          <p:cNvPr id="14" name="TextBox 13">
            <a:extLst>
              <a:ext uri="{FF2B5EF4-FFF2-40B4-BE49-F238E27FC236}">
                <a16:creationId xmlns:a16="http://schemas.microsoft.com/office/drawing/2014/main" id="{4D14A48B-7ABC-4BDF-A124-7D7D1187C934}"/>
              </a:ext>
            </a:extLst>
          </p:cNvPr>
          <p:cNvSpPr txBox="1"/>
          <p:nvPr/>
        </p:nvSpPr>
        <p:spPr>
          <a:xfrm>
            <a:off x="84006" y="2624315"/>
            <a:ext cx="2485759" cy="461665"/>
          </a:xfrm>
          <a:prstGeom prst="rect">
            <a:avLst/>
          </a:prstGeom>
          <a:noFill/>
        </p:spPr>
        <p:txBody>
          <a:bodyPr wrap="square" rtlCol="0">
            <a:spAutoFit/>
          </a:bodyPr>
          <a:lstStyle/>
          <a:p>
            <a:pPr algn="ctr"/>
            <a:r>
              <a:rPr lang="ru-RU" sz="2400" b="1" dirty="0">
                <a:solidFill>
                  <a:srgbClr val="FF0000"/>
                </a:solidFill>
              </a:rPr>
              <a:t>промышленная</a:t>
            </a:r>
          </a:p>
        </p:txBody>
      </p:sp>
      <p:sp>
        <p:nvSpPr>
          <p:cNvPr id="15" name="TextBox 14">
            <a:extLst>
              <a:ext uri="{FF2B5EF4-FFF2-40B4-BE49-F238E27FC236}">
                <a16:creationId xmlns:a16="http://schemas.microsoft.com/office/drawing/2014/main" id="{72349038-6442-4764-9EBB-9DD691C3F4CE}"/>
              </a:ext>
            </a:extLst>
          </p:cNvPr>
          <p:cNvSpPr txBox="1"/>
          <p:nvPr/>
        </p:nvSpPr>
        <p:spPr>
          <a:xfrm>
            <a:off x="2767087" y="2651110"/>
            <a:ext cx="2485759" cy="461665"/>
          </a:xfrm>
          <a:prstGeom prst="rect">
            <a:avLst/>
          </a:prstGeom>
          <a:noFill/>
        </p:spPr>
        <p:txBody>
          <a:bodyPr wrap="square" rtlCol="0">
            <a:spAutoFit/>
          </a:bodyPr>
          <a:lstStyle/>
          <a:p>
            <a:pPr algn="ctr"/>
            <a:r>
              <a:rPr lang="ru-RU" sz="2400" b="1" dirty="0">
                <a:solidFill>
                  <a:srgbClr val="FF0000"/>
                </a:solidFill>
              </a:rPr>
              <a:t>бытовая</a:t>
            </a:r>
          </a:p>
        </p:txBody>
      </p:sp>
      <p:pic>
        <p:nvPicPr>
          <p:cNvPr id="7" name="Рисунок 6">
            <a:extLst>
              <a:ext uri="{FF2B5EF4-FFF2-40B4-BE49-F238E27FC236}">
                <a16:creationId xmlns:a16="http://schemas.microsoft.com/office/drawing/2014/main" id="{56FBBA8F-7E32-4F09-96EA-E6A38497C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1535" y="726797"/>
            <a:ext cx="2277877" cy="1980000"/>
          </a:xfrm>
          <a:prstGeom prst="rect">
            <a:avLst/>
          </a:prstGeom>
        </p:spPr>
      </p:pic>
      <p:pic>
        <p:nvPicPr>
          <p:cNvPr id="9" name="Рисунок 8">
            <a:extLst>
              <a:ext uri="{FF2B5EF4-FFF2-40B4-BE49-F238E27FC236}">
                <a16:creationId xmlns:a16="http://schemas.microsoft.com/office/drawing/2014/main" id="{E2937BD8-D58D-4013-AFD7-ACD11455E3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1154" y="748868"/>
            <a:ext cx="2376000" cy="1980000"/>
          </a:xfrm>
          <a:prstGeom prst="rect">
            <a:avLst/>
          </a:prstGeom>
        </p:spPr>
      </p:pic>
      <p:sp>
        <p:nvSpPr>
          <p:cNvPr id="13" name="TextBox 12">
            <a:extLst>
              <a:ext uri="{FF2B5EF4-FFF2-40B4-BE49-F238E27FC236}">
                <a16:creationId xmlns:a16="http://schemas.microsoft.com/office/drawing/2014/main" id="{44AA06F4-A07A-4E0C-A026-2DA9EE60E71B}"/>
              </a:ext>
            </a:extLst>
          </p:cNvPr>
          <p:cNvSpPr txBox="1"/>
          <p:nvPr/>
        </p:nvSpPr>
        <p:spPr>
          <a:xfrm>
            <a:off x="337751" y="292854"/>
            <a:ext cx="11803532" cy="584775"/>
          </a:xfrm>
          <a:prstGeom prst="rect">
            <a:avLst/>
          </a:prstGeom>
          <a:noFill/>
        </p:spPr>
        <p:txBody>
          <a:bodyPr wrap="square" rtlCol="0">
            <a:spAutoFit/>
          </a:bodyPr>
          <a:lstStyle/>
          <a:p>
            <a:pPr algn="ctr"/>
            <a:r>
              <a:rPr lang="ru-RU" sz="3200" b="1" dirty="0">
                <a:solidFill>
                  <a:srgbClr val="FF0000"/>
                </a:solidFill>
              </a:rPr>
              <a:t>безопасность</a:t>
            </a:r>
          </a:p>
        </p:txBody>
      </p:sp>
      <p:sp>
        <p:nvSpPr>
          <p:cNvPr id="20" name="TextBox 19">
            <a:extLst>
              <a:ext uri="{FF2B5EF4-FFF2-40B4-BE49-F238E27FC236}">
                <a16:creationId xmlns:a16="http://schemas.microsoft.com/office/drawing/2014/main" id="{A7149B7A-B5BC-4944-976D-08A2D5CFCD81}"/>
              </a:ext>
            </a:extLst>
          </p:cNvPr>
          <p:cNvSpPr txBox="1"/>
          <p:nvPr/>
        </p:nvSpPr>
        <p:spPr>
          <a:xfrm>
            <a:off x="5119151" y="2651109"/>
            <a:ext cx="2485759" cy="461665"/>
          </a:xfrm>
          <a:prstGeom prst="rect">
            <a:avLst/>
          </a:prstGeom>
          <a:noFill/>
        </p:spPr>
        <p:txBody>
          <a:bodyPr wrap="square" rtlCol="0">
            <a:spAutoFit/>
          </a:bodyPr>
          <a:lstStyle/>
          <a:p>
            <a:pPr algn="ctr"/>
            <a:r>
              <a:rPr lang="ru-RU" sz="2400" b="1" dirty="0">
                <a:solidFill>
                  <a:srgbClr val="FF0000"/>
                </a:solidFill>
              </a:rPr>
              <a:t>пищевая</a:t>
            </a:r>
          </a:p>
        </p:txBody>
      </p:sp>
      <p:pic>
        <p:nvPicPr>
          <p:cNvPr id="11" name="Рисунок 10">
            <a:extLst>
              <a:ext uri="{FF2B5EF4-FFF2-40B4-BE49-F238E27FC236}">
                <a16:creationId xmlns:a16="http://schemas.microsoft.com/office/drawing/2014/main" id="{45C6C094-AA44-4826-9775-5C7F0EF4BB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7835" y="769895"/>
            <a:ext cx="1883806" cy="1980000"/>
          </a:xfrm>
          <a:prstGeom prst="rect">
            <a:avLst/>
          </a:prstGeom>
        </p:spPr>
      </p:pic>
      <p:pic>
        <p:nvPicPr>
          <p:cNvPr id="16" name="Рисунок 15">
            <a:extLst>
              <a:ext uri="{FF2B5EF4-FFF2-40B4-BE49-F238E27FC236}">
                <a16:creationId xmlns:a16="http://schemas.microsoft.com/office/drawing/2014/main" id="{C10F9E4F-D5E1-49E6-9F1E-0EACEF55F5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2430" y="769009"/>
            <a:ext cx="1939259" cy="1980000"/>
          </a:xfrm>
          <a:prstGeom prst="rect">
            <a:avLst/>
          </a:prstGeom>
        </p:spPr>
      </p:pic>
      <p:sp>
        <p:nvSpPr>
          <p:cNvPr id="25" name="TextBox 24">
            <a:extLst>
              <a:ext uri="{FF2B5EF4-FFF2-40B4-BE49-F238E27FC236}">
                <a16:creationId xmlns:a16="http://schemas.microsoft.com/office/drawing/2014/main" id="{641230BE-4540-47FB-991B-8B7FA1F66551}"/>
              </a:ext>
            </a:extLst>
          </p:cNvPr>
          <p:cNvSpPr txBox="1"/>
          <p:nvPr/>
        </p:nvSpPr>
        <p:spPr>
          <a:xfrm>
            <a:off x="7414427" y="2696176"/>
            <a:ext cx="2485759" cy="461665"/>
          </a:xfrm>
          <a:prstGeom prst="rect">
            <a:avLst/>
          </a:prstGeom>
          <a:noFill/>
        </p:spPr>
        <p:txBody>
          <a:bodyPr wrap="square" rtlCol="0">
            <a:spAutoFit/>
          </a:bodyPr>
          <a:lstStyle/>
          <a:p>
            <a:pPr algn="ctr"/>
            <a:r>
              <a:rPr lang="ru-RU" sz="2400" b="1" dirty="0">
                <a:solidFill>
                  <a:srgbClr val="FF0000"/>
                </a:solidFill>
              </a:rPr>
              <a:t>экологическая</a:t>
            </a:r>
          </a:p>
        </p:txBody>
      </p:sp>
      <p:sp>
        <p:nvSpPr>
          <p:cNvPr id="26" name="TextBox 25">
            <a:extLst>
              <a:ext uri="{FF2B5EF4-FFF2-40B4-BE49-F238E27FC236}">
                <a16:creationId xmlns:a16="http://schemas.microsoft.com/office/drawing/2014/main" id="{074B01EC-21A7-48FF-B0E1-C97252F30647}"/>
              </a:ext>
            </a:extLst>
          </p:cNvPr>
          <p:cNvSpPr txBox="1"/>
          <p:nvPr/>
        </p:nvSpPr>
        <p:spPr>
          <a:xfrm>
            <a:off x="9592569" y="2651109"/>
            <a:ext cx="2485759" cy="461665"/>
          </a:xfrm>
          <a:prstGeom prst="rect">
            <a:avLst/>
          </a:prstGeom>
          <a:noFill/>
        </p:spPr>
        <p:txBody>
          <a:bodyPr wrap="square" rtlCol="0">
            <a:spAutoFit/>
          </a:bodyPr>
          <a:lstStyle/>
          <a:p>
            <a:pPr algn="ctr"/>
            <a:r>
              <a:rPr lang="ru-RU" sz="2400" b="1" dirty="0">
                <a:solidFill>
                  <a:srgbClr val="FF0000"/>
                </a:solidFill>
              </a:rPr>
              <a:t>военная</a:t>
            </a:r>
          </a:p>
        </p:txBody>
      </p:sp>
      <p:sp>
        <p:nvSpPr>
          <p:cNvPr id="27" name="TextBox 26">
            <a:extLst>
              <a:ext uri="{FF2B5EF4-FFF2-40B4-BE49-F238E27FC236}">
                <a16:creationId xmlns:a16="http://schemas.microsoft.com/office/drawing/2014/main" id="{A26A57E1-D68C-454D-9572-0E73334E5A9C}"/>
              </a:ext>
            </a:extLst>
          </p:cNvPr>
          <p:cNvSpPr txBox="1"/>
          <p:nvPr/>
        </p:nvSpPr>
        <p:spPr>
          <a:xfrm>
            <a:off x="-295473" y="3299817"/>
            <a:ext cx="11803532" cy="584775"/>
          </a:xfrm>
          <a:prstGeom prst="rect">
            <a:avLst/>
          </a:prstGeom>
          <a:noFill/>
        </p:spPr>
        <p:txBody>
          <a:bodyPr wrap="square" rtlCol="0">
            <a:spAutoFit/>
          </a:bodyPr>
          <a:lstStyle/>
          <a:p>
            <a:pPr algn="ctr"/>
            <a:r>
              <a:rPr lang="ru-RU" sz="3200" b="1" dirty="0">
                <a:solidFill>
                  <a:srgbClr val="FF0000"/>
                </a:solidFill>
              </a:rPr>
              <a:t>И не только </a:t>
            </a:r>
          </a:p>
        </p:txBody>
      </p:sp>
      <p:sp>
        <p:nvSpPr>
          <p:cNvPr id="28" name="TextBox 27">
            <a:extLst>
              <a:ext uri="{FF2B5EF4-FFF2-40B4-BE49-F238E27FC236}">
                <a16:creationId xmlns:a16="http://schemas.microsoft.com/office/drawing/2014/main" id="{380AB5A2-75B0-49A4-A56C-01237C1E06DC}"/>
              </a:ext>
            </a:extLst>
          </p:cNvPr>
          <p:cNvSpPr txBox="1"/>
          <p:nvPr/>
        </p:nvSpPr>
        <p:spPr>
          <a:xfrm>
            <a:off x="686426" y="6103481"/>
            <a:ext cx="4022986" cy="461665"/>
          </a:xfrm>
          <a:prstGeom prst="rect">
            <a:avLst/>
          </a:prstGeom>
          <a:noFill/>
        </p:spPr>
        <p:txBody>
          <a:bodyPr wrap="square" rtlCol="0">
            <a:spAutoFit/>
          </a:bodyPr>
          <a:lstStyle/>
          <a:p>
            <a:pPr algn="ctr"/>
            <a:r>
              <a:rPr lang="ru-RU" sz="2400" b="1" dirty="0">
                <a:solidFill>
                  <a:srgbClr val="FF0000"/>
                </a:solidFill>
              </a:rPr>
              <a:t>Контроль здоровья</a:t>
            </a:r>
          </a:p>
        </p:txBody>
      </p:sp>
      <p:sp>
        <p:nvSpPr>
          <p:cNvPr id="29" name="TextBox 28">
            <a:extLst>
              <a:ext uri="{FF2B5EF4-FFF2-40B4-BE49-F238E27FC236}">
                <a16:creationId xmlns:a16="http://schemas.microsoft.com/office/drawing/2014/main" id="{9855FD4B-DC8A-4842-B338-56431FB773BC}"/>
              </a:ext>
            </a:extLst>
          </p:cNvPr>
          <p:cNvSpPr txBox="1"/>
          <p:nvPr/>
        </p:nvSpPr>
        <p:spPr>
          <a:xfrm>
            <a:off x="6362030" y="6036323"/>
            <a:ext cx="4022986" cy="461665"/>
          </a:xfrm>
          <a:prstGeom prst="rect">
            <a:avLst/>
          </a:prstGeom>
          <a:noFill/>
        </p:spPr>
        <p:txBody>
          <a:bodyPr wrap="square" rtlCol="0">
            <a:spAutoFit/>
          </a:bodyPr>
          <a:lstStyle/>
          <a:p>
            <a:pPr algn="ctr"/>
            <a:r>
              <a:rPr lang="ru-RU" sz="2400" b="1" dirty="0">
                <a:solidFill>
                  <a:srgbClr val="FF0000"/>
                </a:solidFill>
              </a:rPr>
              <a:t>удовольствие</a:t>
            </a:r>
          </a:p>
        </p:txBody>
      </p:sp>
    </p:spTree>
    <p:extLst>
      <p:ext uri="{BB962C8B-B14F-4D97-AF65-F5344CB8AC3E}">
        <p14:creationId xmlns:p14="http://schemas.microsoft.com/office/powerpoint/2010/main" val="1596726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9447FFAD-A409-40A3-A8EB-4AC1E3DF2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768" y="630926"/>
            <a:ext cx="5852160" cy="2093976"/>
          </a:xfrm>
          <a:prstGeom prst="rect">
            <a:avLst/>
          </a:prstGeom>
        </p:spPr>
      </p:pic>
      <p:pic>
        <p:nvPicPr>
          <p:cNvPr id="8" name="Рисунок 7">
            <a:extLst>
              <a:ext uri="{FF2B5EF4-FFF2-40B4-BE49-F238E27FC236}">
                <a16:creationId xmlns:a16="http://schemas.microsoft.com/office/drawing/2014/main" id="{4BE07784-59C4-4EE4-B807-BAF6A5D19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24902"/>
            <a:ext cx="5900928" cy="2145792"/>
          </a:xfrm>
          <a:prstGeom prst="rect">
            <a:avLst/>
          </a:prstGeom>
        </p:spPr>
      </p:pic>
      <p:sp>
        <p:nvSpPr>
          <p:cNvPr id="7" name="TextBox 6">
            <a:extLst>
              <a:ext uri="{FF2B5EF4-FFF2-40B4-BE49-F238E27FC236}">
                <a16:creationId xmlns:a16="http://schemas.microsoft.com/office/drawing/2014/main" id="{F1B928A1-41F4-4563-BFE2-FD5371DA1362}"/>
              </a:ext>
            </a:extLst>
          </p:cNvPr>
          <p:cNvSpPr txBox="1"/>
          <p:nvPr/>
        </p:nvSpPr>
        <p:spPr>
          <a:xfrm>
            <a:off x="0" y="98441"/>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grpSp>
        <p:nvGrpSpPr>
          <p:cNvPr id="13" name="Группа 12">
            <a:extLst>
              <a:ext uri="{FF2B5EF4-FFF2-40B4-BE49-F238E27FC236}">
                <a16:creationId xmlns:a16="http://schemas.microsoft.com/office/drawing/2014/main" id="{A86953DC-2E57-41F5-BFAD-69DC6CB69CE4}"/>
              </a:ext>
            </a:extLst>
          </p:cNvPr>
          <p:cNvGrpSpPr/>
          <p:nvPr/>
        </p:nvGrpSpPr>
        <p:grpSpPr>
          <a:xfrm>
            <a:off x="250410" y="856670"/>
            <a:ext cx="5680004" cy="3363313"/>
            <a:chOff x="343967" y="1024128"/>
            <a:chExt cx="5680004" cy="3363313"/>
          </a:xfrm>
        </p:grpSpPr>
        <p:pic>
          <p:nvPicPr>
            <p:cNvPr id="5" name="Рисунок 4">
              <a:extLst>
                <a:ext uri="{FF2B5EF4-FFF2-40B4-BE49-F238E27FC236}">
                  <a16:creationId xmlns:a16="http://schemas.microsoft.com/office/drawing/2014/main" id="{76ADCBBB-64CD-49A8-9E87-58D93437F366}"/>
                </a:ext>
              </a:extLst>
            </p:cNvPr>
            <p:cNvPicPr>
              <a:picLocks noChangeAspect="1"/>
            </p:cNvPicPr>
            <p:nvPr/>
          </p:nvPicPr>
          <p:blipFill>
            <a:blip r:embed="rId4"/>
            <a:stretch>
              <a:fillRect/>
            </a:stretch>
          </p:blipFill>
          <p:spPr>
            <a:xfrm>
              <a:off x="343967" y="1024128"/>
              <a:ext cx="5469692" cy="1787646"/>
            </a:xfrm>
            <a:prstGeom prst="rect">
              <a:avLst/>
            </a:prstGeom>
          </p:spPr>
        </p:pic>
        <p:sp>
          <p:nvSpPr>
            <p:cNvPr id="2" name="Прямоугольник 1">
              <a:extLst>
                <a:ext uri="{FF2B5EF4-FFF2-40B4-BE49-F238E27FC236}">
                  <a16:creationId xmlns:a16="http://schemas.microsoft.com/office/drawing/2014/main" id="{F477D780-35B0-4A98-82E1-6DF9EF6DA86C}"/>
                </a:ext>
              </a:extLst>
            </p:cNvPr>
            <p:cNvSpPr/>
            <p:nvPr/>
          </p:nvSpPr>
          <p:spPr>
            <a:xfrm>
              <a:off x="343967" y="3313496"/>
              <a:ext cx="233549" cy="231007"/>
            </a:xfrm>
            <a:prstGeom prst="rect">
              <a:avLst/>
            </a:prstGeom>
            <a:solidFill>
              <a:srgbClr val="FA9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1D46AB3B-6E89-4AB2-9465-7AC0F8A91C8C}"/>
                </a:ext>
              </a:extLst>
            </p:cNvPr>
            <p:cNvSpPr/>
            <p:nvPr/>
          </p:nvSpPr>
          <p:spPr>
            <a:xfrm>
              <a:off x="343967" y="3810273"/>
              <a:ext cx="233549" cy="23100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7DCFA37E-D6FB-4C1C-85B0-38AB2341D084}"/>
                </a:ext>
              </a:extLst>
            </p:cNvPr>
            <p:cNvSpPr txBox="1"/>
            <p:nvPr/>
          </p:nvSpPr>
          <p:spPr>
            <a:xfrm>
              <a:off x="653555" y="3244333"/>
              <a:ext cx="5342021" cy="369332"/>
            </a:xfrm>
            <a:prstGeom prst="rect">
              <a:avLst/>
            </a:prstGeom>
            <a:noFill/>
          </p:spPr>
          <p:txBody>
            <a:bodyPr wrap="square" rtlCol="0">
              <a:spAutoFit/>
            </a:bodyPr>
            <a:lstStyle/>
            <a:p>
              <a:r>
                <a:rPr lang="en-US" dirty="0"/>
                <a:t>- </a:t>
              </a:r>
              <a:r>
                <a:rPr lang="ru-RU" dirty="0"/>
                <a:t>Сбор данных для обучения </a:t>
              </a:r>
              <a:r>
                <a:rPr lang="ru-RU" dirty="0" err="1"/>
                <a:t>нейросетевой</a:t>
              </a:r>
              <a:r>
                <a:rPr lang="ru-RU" dirty="0"/>
                <a:t> модели</a:t>
              </a:r>
            </a:p>
          </p:txBody>
        </p:sp>
        <p:sp>
          <p:nvSpPr>
            <p:cNvPr id="11" name="TextBox 10">
              <a:extLst>
                <a:ext uri="{FF2B5EF4-FFF2-40B4-BE49-F238E27FC236}">
                  <a16:creationId xmlns:a16="http://schemas.microsoft.com/office/drawing/2014/main" id="{8A041E13-8661-44B0-984A-2A1D4C6BCF1C}"/>
                </a:ext>
              </a:extLst>
            </p:cNvPr>
            <p:cNvSpPr txBox="1"/>
            <p:nvPr/>
          </p:nvSpPr>
          <p:spPr>
            <a:xfrm>
              <a:off x="681950" y="3741110"/>
              <a:ext cx="5342021" cy="646331"/>
            </a:xfrm>
            <a:prstGeom prst="rect">
              <a:avLst/>
            </a:prstGeom>
            <a:noFill/>
          </p:spPr>
          <p:txBody>
            <a:bodyPr wrap="square" rtlCol="0">
              <a:spAutoFit/>
            </a:bodyPr>
            <a:lstStyle/>
            <a:p>
              <a:r>
                <a:rPr lang="en-US" dirty="0"/>
                <a:t>- </a:t>
              </a:r>
              <a:r>
                <a:rPr lang="ru-RU" dirty="0"/>
                <a:t>Тестирование </a:t>
              </a:r>
              <a:r>
                <a:rPr lang="ru-RU" dirty="0" err="1"/>
                <a:t>нейросетевой</a:t>
              </a:r>
              <a:r>
                <a:rPr lang="ru-RU" dirty="0"/>
                <a:t> модели на независимых данных</a:t>
              </a:r>
            </a:p>
          </p:txBody>
        </p:sp>
      </p:grpSp>
      <p:sp>
        <p:nvSpPr>
          <p:cNvPr id="12" name="TextBox 11">
            <a:extLst>
              <a:ext uri="{FF2B5EF4-FFF2-40B4-BE49-F238E27FC236}">
                <a16:creationId xmlns:a16="http://schemas.microsoft.com/office/drawing/2014/main" id="{5DC12577-6DD7-439F-B300-AE627A67E3F8}"/>
              </a:ext>
            </a:extLst>
          </p:cNvPr>
          <p:cNvSpPr txBox="1"/>
          <p:nvPr/>
        </p:nvSpPr>
        <p:spPr>
          <a:xfrm>
            <a:off x="11540948" y="6259790"/>
            <a:ext cx="651052" cy="523220"/>
          </a:xfrm>
          <a:prstGeom prst="rect">
            <a:avLst/>
          </a:prstGeom>
          <a:noFill/>
        </p:spPr>
        <p:txBody>
          <a:bodyPr wrap="square" rtlCol="0">
            <a:spAutoFit/>
          </a:bodyPr>
          <a:lstStyle/>
          <a:p>
            <a:r>
              <a:rPr lang="de-DE" sz="2800" b="1" dirty="0"/>
              <a:t>20</a:t>
            </a:r>
            <a:endParaRPr lang="ru-RU" sz="2800" b="1" dirty="0"/>
          </a:p>
        </p:txBody>
      </p:sp>
      <p:sp>
        <p:nvSpPr>
          <p:cNvPr id="4" name="TextBox 3">
            <a:extLst>
              <a:ext uri="{FF2B5EF4-FFF2-40B4-BE49-F238E27FC236}">
                <a16:creationId xmlns:a16="http://schemas.microsoft.com/office/drawing/2014/main" id="{20783E40-B2BA-447A-BE06-EE1663E0983A}"/>
              </a:ext>
            </a:extLst>
          </p:cNvPr>
          <p:cNvSpPr txBox="1"/>
          <p:nvPr/>
        </p:nvSpPr>
        <p:spPr>
          <a:xfrm>
            <a:off x="7736205" y="322441"/>
            <a:ext cx="4013735" cy="369332"/>
          </a:xfrm>
          <a:prstGeom prst="rect">
            <a:avLst/>
          </a:prstGeom>
          <a:noFill/>
        </p:spPr>
        <p:txBody>
          <a:bodyPr wrap="square" rtlCol="0">
            <a:spAutoFit/>
          </a:bodyPr>
          <a:lstStyle/>
          <a:p>
            <a:r>
              <a:rPr lang="ru-RU" b="1" dirty="0"/>
              <a:t>Корректность распознавания газов</a:t>
            </a:r>
          </a:p>
        </p:txBody>
      </p:sp>
      <p:sp>
        <p:nvSpPr>
          <p:cNvPr id="14" name="TextBox 13">
            <a:extLst>
              <a:ext uri="{FF2B5EF4-FFF2-40B4-BE49-F238E27FC236}">
                <a16:creationId xmlns:a16="http://schemas.microsoft.com/office/drawing/2014/main" id="{C6CF9F4A-E526-4DE9-A2D9-0A4B9B617825}"/>
              </a:ext>
            </a:extLst>
          </p:cNvPr>
          <p:cNvSpPr txBox="1"/>
          <p:nvPr/>
        </p:nvSpPr>
        <p:spPr>
          <a:xfrm>
            <a:off x="6007770" y="6489649"/>
            <a:ext cx="6184230" cy="369332"/>
          </a:xfrm>
          <a:prstGeom prst="rect">
            <a:avLst/>
          </a:prstGeom>
          <a:noFill/>
        </p:spPr>
        <p:txBody>
          <a:bodyPr wrap="square">
            <a:spAutoFit/>
          </a:bodyPr>
          <a:lstStyle/>
          <a:p>
            <a:r>
              <a:rPr lang="ru-RU" dirty="0"/>
              <a:t>V. V. Krivetskiy </a:t>
            </a:r>
            <a:r>
              <a:rPr lang="de-DE" dirty="0"/>
              <a:t>et al.</a:t>
            </a:r>
            <a:r>
              <a:rPr lang="ru-RU" dirty="0"/>
              <a:t>, </a:t>
            </a:r>
            <a:r>
              <a:rPr lang="ru-RU" b="1" dirty="0" err="1"/>
              <a:t>Sensor</a:t>
            </a:r>
            <a:r>
              <a:rPr lang="ru-RU" b="1" dirty="0"/>
              <a:t> </a:t>
            </a:r>
            <a:r>
              <a:rPr lang="ru-RU" b="1" dirty="0" err="1"/>
              <a:t>Actuat</a:t>
            </a:r>
            <a:r>
              <a:rPr lang="ru-RU" b="1" dirty="0"/>
              <a:t> B-</a:t>
            </a:r>
            <a:r>
              <a:rPr lang="ru-RU" b="1" dirty="0" err="1"/>
              <a:t>Chem</a:t>
            </a:r>
            <a:r>
              <a:rPr lang="ru-RU" b="1" dirty="0"/>
              <a:t> </a:t>
            </a:r>
            <a:r>
              <a:rPr lang="ru-RU" dirty="0"/>
              <a:t>2021, 329.</a:t>
            </a:r>
          </a:p>
        </p:txBody>
      </p:sp>
      <p:pic>
        <p:nvPicPr>
          <p:cNvPr id="15" name="Рисунок 14">
            <a:extLst>
              <a:ext uri="{FF2B5EF4-FFF2-40B4-BE49-F238E27FC236}">
                <a16:creationId xmlns:a16="http://schemas.microsoft.com/office/drawing/2014/main" id="{959248F5-C66F-4D50-BDBF-3DA787B35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89" y="4851352"/>
            <a:ext cx="9591133" cy="1648476"/>
          </a:xfrm>
          <a:prstGeom prst="rect">
            <a:avLst/>
          </a:prstGeom>
        </p:spPr>
      </p:pic>
      <p:sp>
        <p:nvSpPr>
          <p:cNvPr id="16" name="Прямоугольник 15">
            <a:extLst>
              <a:ext uri="{FF2B5EF4-FFF2-40B4-BE49-F238E27FC236}">
                <a16:creationId xmlns:a16="http://schemas.microsoft.com/office/drawing/2014/main" id="{C7987C03-A126-40CF-9DC6-D3851B468DCB}"/>
              </a:ext>
            </a:extLst>
          </p:cNvPr>
          <p:cNvSpPr/>
          <p:nvPr/>
        </p:nvSpPr>
        <p:spPr>
          <a:xfrm>
            <a:off x="1590675" y="5829300"/>
            <a:ext cx="600075" cy="7905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FCCF4484-BABC-4C89-92C0-344DE957A386}"/>
              </a:ext>
            </a:extLst>
          </p:cNvPr>
          <p:cNvSpPr/>
          <p:nvPr/>
        </p:nvSpPr>
        <p:spPr>
          <a:xfrm>
            <a:off x="8770810" y="5769276"/>
            <a:ext cx="600075" cy="7905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39897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текст&#10;&#10;Автоматически созданное описание">
            <a:extLst>
              <a:ext uri="{FF2B5EF4-FFF2-40B4-BE49-F238E27FC236}">
                <a16:creationId xmlns:a16="http://schemas.microsoft.com/office/drawing/2014/main" id="{5875F8AF-09A5-4750-9627-8FD3DD07BC7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48335" y="1008062"/>
            <a:ext cx="5447665" cy="5432425"/>
          </a:xfrm>
          <a:prstGeom prst="rect">
            <a:avLst/>
          </a:prstGeom>
        </p:spPr>
      </p:pic>
      <p:sp>
        <p:nvSpPr>
          <p:cNvPr id="5" name="TextBox 4">
            <a:extLst>
              <a:ext uri="{FF2B5EF4-FFF2-40B4-BE49-F238E27FC236}">
                <a16:creationId xmlns:a16="http://schemas.microsoft.com/office/drawing/2014/main" id="{AB9F1D99-8BE2-4A71-A507-60667FEAD930}"/>
              </a:ext>
            </a:extLst>
          </p:cNvPr>
          <p:cNvSpPr txBox="1"/>
          <p:nvPr/>
        </p:nvSpPr>
        <p:spPr>
          <a:xfrm>
            <a:off x="0" y="98441"/>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sp>
        <p:nvSpPr>
          <p:cNvPr id="6" name="TextBox 5">
            <a:extLst>
              <a:ext uri="{FF2B5EF4-FFF2-40B4-BE49-F238E27FC236}">
                <a16:creationId xmlns:a16="http://schemas.microsoft.com/office/drawing/2014/main" id="{4DA39ABC-A081-48D8-BFD8-320F90C3C8AF}"/>
              </a:ext>
            </a:extLst>
          </p:cNvPr>
          <p:cNvSpPr txBox="1"/>
          <p:nvPr/>
        </p:nvSpPr>
        <p:spPr>
          <a:xfrm>
            <a:off x="6429375" y="2523945"/>
            <a:ext cx="5229225" cy="1200329"/>
          </a:xfrm>
          <a:prstGeom prst="rect">
            <a:avLst/>
          </a:prstGeom>
          <a:noFill/>
        </p:spPr>
        <p:txBody>
          <a:bodyPr wrap="square" rtlCol="0">
            <a:spAutoFit/>
          </a:bodyPr>
          <a:lstStyle/>
          <a:p>
            <a:r>
              <a:rPr lang="ru-RU" dirty="0"/>
              <a:t>Перекрытие откликов сенсоров в пространстве главных компонент и отсутствие корреляции  данных в тренировочном и тестовом наборе, соответствующем той же газовой смеси</a:t>
            </a:r>
          </a:p>
        </p:txBody>
      </p:sp>
      <p:sp>
        <p:nvSpPr>
          <p:cNvPr id="7" name="TextBox 6">
            <a:extLst>
              <a:ext uri="{FF2B5EF4-FFF2-40B4-BE49-F238E27FC236}">
                <a16:creationId xmlns:a16="http://schemas.microsoft.com/office/drawing/2014/main" id="{343F2510-CF20-424C-A276-89B4CFE44CB1}"/>
              </a:ext>
            </a:extLst>
          </p:cNvPr>
          <p:cNvSpPr txBox="1"/>
          <p:nvPr/>
        </p:nvSpPr>
        <p:spPr>
          <a:xfrm>
            <a:off x="6429375" y="6390227"/>
            <a:ext cx="6184230" cy="369332"/>
          </a:xfrm>
          <a:prstGeom prst="rect">
            <a:avLst/>
          </a:prstGeom>
          <a:noFill/>
        </p:spPr>
        <p:txBody>
          <a:bodyPr wrap="square">
            <a:spAutoFit/>
          </a:bodyPr>
          <a:lstStyle/>
          <a:p>
            <a:r>
              <a:rPr lang="ru-RU" dirty="0"/>
              <a:t>V. V. Krivetskiy </a:t>
            </a:r>
            <a:r>
              <a:rPr lang="de-DE" dirty="0"/>
              <a:t>et al.</a:t>
            </a:r>
            <a:r>
              <a:rPr lang="ru-RU" dirty="0"/>
              <a:t>, </a:t>
            </a:r>
            <a:r>
              <a:rPr lang="ru-RU" b="1" dirty="0" err="1"/>
              <a:t>Sensor</a:t>
            </a:r>
            <a:r>
              <a:rPr lang="ru-RU" b="1" dirty="0"/>
              <a:t> </a:t>
            </a:r>
            <a:r>
              <a:rPr lang="ru-RU" b="1" dirty="0" err="1"/>
              <a:t>Actuat</a:t>
            </a:r>
            <a:r>
              <a:rPr lang="ru-RU" b="1" dirty="0"/>
              <a:t> B-</a:t>
            </a:r>
            <a:r>
              <a:rPr lang="ru-RU" b="1" dirty="0" err="1"/>
              <a:t>Chem</a:t>
            </a:r>
            <a:r>
              <a:rPr lang="ru-RU" b="1" dirty="0"/>
              <a:t> </a:t>
            </a:r>
            <a:r>
              <a:rPr lang="ru-RU" dirty="0"/>
              <a:t>2021, 329.</a:t>
            </a:r>
          </a:p>
        </p:txBody>
      </p:sp>
      <p:sp>
        <p:nvSpPr>
          <p:cNvPr id="8" name="TextBox 7">
            <a:extLst>
              <a:ext uri="{FF2B5EF4-FFF2-40B4-BE49-F238E27FC236}">
                <a16:creationId xmlns:a16="http://schemas.microsoft.com/office/drawing/2014/main" id="{F470AF9D-233F-4324-9698-A54EC17DA7F0}"/>
              </a:ext>
            </a:extLst>
          </p:cNvPr>
          <p:cNvSpPr txBox="1"/>
          <p:nvPr/>
        </p:nvSpPr>
        <p:spPr>
          <a:xfrm>
            <a:off x="11540948" y="6259790"/>
            <a:ext cx="651052" cy="523220"/>
          </a:xfrm>
          <a:prstGeom prst="rect">
            <a:avLst/>
          </a:prstGeom>
          <a:noFill/>
        </p:spPr>
        <p:txBody>
          <a:bodyPr wrap="square" rtlCol="0">
            <a:spAutoFit/>
          </a:bodyPr>
          <a:lstStyle/>
          <a:p>
            <a:r>
              <a:rPr lang="de-DE" sz="2800" b="1" dirty="0"/>
              <a:t>21</a:t>
            </a:r>
            <a:endParaRPr lang="ru-RU" sz="2800" b="1" dirty="0"/>
          </a:p>
        </p:txBody>
      </p:sp>
    </p:spTree>
    <p:extLst>
      <p:ext uri="{BB962C8B-B14F-4D97-AF65-F5344CB8AC3E}">
        <p14:creationId xmlns:p14="http://schemas.microsoft.com/office/powerpoint/2010/main" val="384826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28DE0482-9DFD-4766-9716-50AA3AC7E3A4}"/>
              </a:ext>
            </a:extLst>
          </p:cNvPr>
          <p:cNvPicPr>
            <a:picLocks noChangeAspect="1"/>
          </p:cNvPicPr>
          <p:nvPr/>
        </p:nvPicPr>
        <p:blipFill>
          <a:blip r:embed="rId2"/>
          <a:stretch>
            <a:fillRect/>
          </a:stretch>
        </p:blipFill>
        <p:spPr>
          <a:xfrm>
            <a:off x="7160991" y="5059388"/>
            <a:ext cx="4765792" cy="1481901"/>
          </a:xfrm>
          <a:prstGeom prst="rect">
            <a:avLst/>
          </a:prstGeom>
        </p:spPr>
      </p:pic>
      <p:pic>
        <p:nvPicPr>
          <p:cNvPr id="4" name="Рисунок 3">
            <a:extLst>
              <a:ext uri="{FF2B5EF4-FFF2-40B4-BE49-F238E27FC236}">
                <a16:creationId xmlns:a16="http://schemas.microsoft.com/office/drawing/2014/main" id="{E8920201-5D3B-4030-84F7-B2A6F8CD10EA}"/>
              </a:ext>
            </a:extLst>
          </p:cNvPr>
          <p:cNvPicPr>
            <a:picLocks noChangeAspect="1"/>
          </p:cNvPicPr>
          <p:nvPr/>
        </p:nvPicPr>
        <p:blipFill>
          <a:blip r:embed="rId3"/>
          <a:stretch>
            <a:fillRect/>
          </a:stretch>
        </p:blipFill>
        <p:spPr>
          <a:xfrm>
            <a:off x="7160991" y="591093"/>
            <a:ext cx="4959250" cy="4207514"/>
          </a:xfrm>
          <a:prstGeom prst="rect">
            <a:avLst/>
          </a:prstGeom>
        </p:spPr>
      </p:pic>
      <p:pic>
        <p:nvPicPr>
          <p:cNvPr id="3" name="Рисунок 2">
            <a:extLst>
              <a:ext uri="{FF2B5EF4-FFF2-40B4-BE49-F238E27FC236}">
                <a16:creationId xmlns:a16="http://schemas.microsoft.com/office/drawing/2014/main" id="{CEFCC4F7-EEEF-4EA7-8FED-4C286FBC6E8E}"/>
              </a:ext>
            </a:extLst>
          </p:cNvPr>
          <p:cNvPicPr>
            <a:picLocks noChangeAspect="1"/>
          </p:cNvPicPr>
          <p:nvPr/>
        </p:nvPicPr>
        <p:blipFill>
          <a:blip r:embed="rId4"/>
          <a:stretch>
            <a:fillRect/>
          </a:stretch>
        </p:blipFill>
        <p:spPr>
          <a:xfrm>
            <a:off x="71759" y="950424"/>
            <a:ext cx="6938946" cy="4895850"/>
          </a:xfrm>
          <a:prstGeom prst="rect">
            <a:avLst/>
          </a:prstGeom>
        </p:spPr>
      </p:pic>
      <p:sp>
        <p:nvSpPr>
          <p:cNvPr id="5" name="TextBox 4">
            <a:extLst>
              <a:ext uri="{FF2B5EF4-FFF2-40B4-BE49-F238E27FC236}">
                <a16:creationId xmlns:a16="http://schemas.microsoft.com/office/drawing/2014/main" id="{DA196A07-DAF1-49A7-A97C-A3796DC1189A}"/>
              </a:ext>
            </a:extLst>
          </p:cNvPr>
          <p:cNvSpPr txBox="1"/>
          <p:nvPr/>
        </p:nvSpPr>
        <p:spPr>
          <a:xfrm>
            <a:off x="0" y="0"/>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sp>
        <p:nvSpPr>
          <p:cNvPr id="6" name="TextBox 5">
            <a:extLst>
              <a:ext uri="{FF2B5EF4-FFF2-40B4-BE49-F238E27FC236}">
                <a16:creationId xmlns:a16="http://schemas.microsoft.com/office/drawing/2014/main" id="{E555D98D-5BF0-4962-8352-FBFC64F67D01}"/>
              </a:ext>
            </a:extLst>
          </p:cNvPr>
          <p:cNvSpPr txBox="1"/>
          <p:nvPr/>
        </p:nvSpPr>
        <p:spPr>
          <a:xfrm>
            <a:off x="2626527" y="201153"/>
            <a:ext cx="6938946" cy="369332"/>
          </a:xfrm>
          <a:prstGeom prst="rect">
            <a:avLst/>
          </a:prstGeom>
          <a:noFill/>
        </p:spPr>
        <p:txBody>
          <a:bodyPr wrap="square" rtlCol="0">
            <a:spAutoFit/>
          </a:bodyPr>
          <a:lstStyle/>
          <a:p>
            <a:pPr algn="ctr"/>
            <a:r>
              <a:rPr lang="ru-RU" b="1" dirty="0"/>
              <a:t>Корректность распознавания газов по календарным датам</a:t>
            </a:r>
          </a:p>
        </p:txBody>
      </p:sp>
      <p:sp>
        <p:nvSpPr>
          <p:cNvPr id="2" name="TextBox 1">
            <a:extLst>
              <a:ext uri="{FF2B5EF4-FFF2-40B4-BE49-F238E27FC236}">
                <a16:creationId xmlns:a16="http://schemas.microsoft.com/office/drawing/2014/main" id="{E86C2AE3-A6BA-45C0-84D3-481E7A0C7645}"/>
              </a:ext>
            </a:extLst>
          </p:cNvPr>
          <p:cNvSpPr txBox="1"/>
          <p:nvPr/>
        </p:nvSpPr>
        <p:spPr>
          <a:xfrm>
            <a:off x="1025272" y="643870"/>
            <a:ext cx="3522847" cy="369332"/>
          </a:xfrm>
          <a:prstGeom prst="rect">
            <a:avLst/>
          </a:prstGeom>
          <a:noFill/>
        </p:spPr>
        <p:txBody>
          <a:bodyPr wrap="square" rtlCol="0">
            <a:spAutoFit/>
          </a:bodyPr>
          <a:lstStyle/>
          <a:p>
            <a:pPr algn="ctr"/>
            <a:r>
              <a:rPr lang="ru-RU" dirty="0"/>
              <a:t>Отдельные сенсоры</a:t>
            </a:r>
          </a:p>
        </p:txBody>
      </p:sp>
      <p:sp>
        <p:nvSpPr>
          <p:cNvPr id="7" name="TextBox 6">
            <a:extLst>
              <a:ext uri="{FF2B5EF4-FFF2-40B4-BE49-F238E27FC236}">
                <a16:creationId xmlns:a16="http://schemas.microsoft.com/office/drawing/2014/main" id="{DF752F02-CB3A-4B93-A625-4A6AE75AFA03}"/>
              </a:ext>
            </a:extLst>
          </p:cNvPr>
          <p:cNvSpPr txBox="1"/>
          <p:nvPr/>
        </p:nvSpPr>
        <p:spPr>
          <a:xfrm>
            <a:off x="9200977" y="274538"/>
            <a:ext cx="3522847" cy="369332"/>
          </a:xfrm>
          <a:prstGeom prst="rect">
            <a:avLst/>
          </a:prstGeom>
          <a:noFill/>
        </p:spPr>
        <p:txBody>
          <a:bodyPr wrap="square" rtlCol="0">
            <a:spAutoFit/>
          </a:bodyPr>
          <a:lstStyle/>
          <a:p>
            <a:pPr algn="ctr"/>
            <a:r>
              <a:rPr lang="ru-RU" dirty="0"/>
              <a:t>Массив из 3-х сенсоров</a:t>
            </a:r>
          </a:p>
        </p:txBody>
      </p:sp>
      <p:sp>
        <p:nvSpPr>
          <p:cNvPr id="8" name="TextBox 7">
            <a:extLst>
              <a:ext uri="{FF2B5EF4-FFF2-40B4-BE49-F238E27FC236}">
                <a16:creationId xmlns:a16="http://schemas.microsoft.com/office/drawing/2014/main" id="{E991C952-6431-47E0-AEE3-90DF7997A246}"/>
              </a:ext>
            </a:extLst>
          </p:cNvPr>
          <p:cNvSpPr txBox="1"/>
          <p:nvPr/>
        </p:nvSpPr>
        <p:spPr>
          <a:xfrm>
            <a:off x="11540948" y="6259790"/>
            <a:ext cx="651052" cy="523220"/>
          </a:xfrm>
          <a:prstGeom prst="rect">
            <a:avLst/>
          </a:prstGeom>
          <a:noFill/>
        </p:spPr>
        <p:txBody>
          <a:bodyPr wrap="square" rtlCol="0">
            <a:spAutoFit/>
          </a:bodyPr>
          <a:lstStyle/>
          <a:p>
            <a:r>
              <a:rPr lang="ru-RU" sz="2800" b="1" dirty="0"/>
              <a:t>2</a:t>
            </a:r>
            <a:r>
              <a:rPr lang="en-US" sz="2800" b="1" dirty="0"/>
              <a:t>2</a:t>
            </a:r>
            <a:endParaRPr lang="ru-RU" sz="2800" b="1" dirty="0"/>
          </a:p>
        </p:txBody>
      </p:sp>
      <p:sp>
        <p:nvSpPr>
          <p:cNvPr id="9" name="TextBox 8">
            <a:extLst>
              <a:ext uri="{FF2B5EF4-FFF2-40B4-BE49-F238E27FC236}">
                <a16:creationId xmlns:a16="http://schemas.microsoft.com/office/drawing/2014/main" id="{260651F5-85C4-4A0C-B866-79DAA6B4EA05}"/>
              </a:ext>
            </a:extLst>
          </p:cNvPr>
          <p:cNvSpPr txBox="1"/>
          <p:nvPr/>
        </p:nvSpPr>
        <p:spPr>
          <a:xfrm>
            <a:off x="0" y="6278297"/>
            <a:ext cx="6184230" cy="369332"/>
          </a:xfrm>
          <a:prstGeom prst="rect">
            <a:avLst/>
          </a:prstGeom>
          <a:noFill/>
        </p:spPr>
        <p:txBody>
          <a:bodyPr wrap="square">
            <a:spAutoFit/>
          </a:bodyPr>
          <a:lstStyle/>
          <a:p>
            <a:r>
              <a:rPr lang="ru-RU" dirty="0"/>
              <a:t>V. V. Krivetskiy </a:t>
            </a:r>
            <a:r>
              <a:rPr lang="de-DE" dirty="0"/>
              <a:t>et al.</a:t>
            </a:r>
            <a:r>
              <a:rPr lang="ru-RU" dirty="0"/>
              <a:t>, </a:t>
            </a:r>
            <a:r>
              <a:rPr lang="ru-RU" b="1" dirty="0" err="1"/>
              <a:t>Sensor</a:t>
            </a:r>
            <a:r>
              <a:rPr lang="ru-RU" b="1" dirty="0"/>
              <a:t> </a:t>
            </a:r>
            <a:r>
              <a:rPr lang="ru-RU" b="1" dirty="0" err="1"/>
              <a:t>Actuat</a:t>
            </a:r>
            <a:r>
              <a:rPr lang="ru-RU" b="1" dirty="0"/>
              <a:t> B-</a:t>
            </a:r>
            <a:r>
              <a:rPr lang="ru-RU" b="1" dirty="0" err="1"/>
              <a:t>Chem</a:t>
            </a:r>
            <a:r>
              <a:rPr lang="ru-RU" b="1" dirty="0"/>
              <a:t> </a:t>
            </a:r>
            <a:r>
              <a:rPr lang="ru-RU" dirty="0"/>
              <a:t>2021, 329.</a:t>
            </a:r>
          </a:p>
        </p:txBody>
      </p:sp>
    </p:spTree>
    <p:extLst>
      <p:ext uri="{BB962C8B-B14F-4D97-AF65-F5344CB8AC3E}">
        <p14:creationId xmlns:p14="http://schemas.microsoft.com/office/powerpoint/2010/main" val="285802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nsors 18 01052 g002">
            <a:extLst>
              <a:ext uri="{FF2B5EF4-FFF2-40B4-BE49-F238E27FC236}">
                <a16:creationId xmlns:a16="http://schemas.microsoft.com/office/drawing/2014/main" id="{A6B2B6CF-7D4A-47E0-949A-95C61A69C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936" y="649525"/>
            <a:ext cx="4916080" cy="2582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11584F-C4C4-433B-AFED-A0C3926DC57E}"/>
              </a:ext>
            </a:extLst>
          </p:cNvPr>
          <p:cNvSpPr txBox="1"/>
          <p:nvPr/>
        </p:nvSpPr>
        <p:spPr>
          <a:xfrm>
            <a:off x="0" y="0"/>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sp>
        <p:nvSpPr>
          <p:cNvPr id="4" name="AutoShape 4">
            <a:extLst>
              <a:ext uri="{FF2B5EF4-FFF2-40B4-BE49-F238E27FC236}">
                <a16:creationId xmlns:a16="http://schemas.microsoft.com/office/drawing/2014/main" id="{64E05EA3-78CB-4D5B-B68E-21F3D5B2B6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a:extLst>
              <a:ext uri="{FF2B5EF4-FFF2-40B4-BE49-F238E27FC236}">
                <a16:creationId xmlns:a16="http://schemas.microsoft.com/office/drawing/2014/main" id="{ACC2BCA0-0604-4047-9EC6-EE6F91D17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346" y="711319"/>
            <a:ext cx="3123674" cy="2423318"/>
          </a:xfrm>
          <a:prstGeom prst="rect">
            <a:avLst/>
          </a:prstGeom>
        </p:spPr>
      </p:pic>
      <p:pic>
        <p:nvPicPr>
          <p:cNvPr id="9" name="Рисунок 8">
            <a:extLst>
              <a:ext uri="{FF2B5EF4-FFF2-40B4-BE49-F238E27FC236}">
                <a16:creationId xmlns:a16="http://schemas.microsoft.com/office/drawing/2014/main" id="{27939F66-7FEE-4516-81E7-6C6DF671ECA0}"/>
              </a:ext>
            </a:extLst>
          </p:cNvPr>
          <p:cNvPicPr>
            <a:picLocks noChangeAspect="1"/>
          </p:cNvPicPr>
          <p:nvPr/>
        </p:nvPicPr>
        <p:blipFill>
          <a:blip r:embed="rId4"/>
          <a:stretch>
            <a:fillRect/>
          </a:stretch>
        </p:blipFill>
        <p:spPr>
          <a:xfrm>
            <a:off x="413590" y="406519"/>
            <a:ext cx="2457017" cy="2870081"/>
          </a:xfrm>
          <a:prstGeom prst="rect">
            <a:avLst/>
          </a:prstGeom>
        </p:spPr>
      </p:pic>
      <p:pic>
        <p:nvPicPr>
          <p:cNvPr id="10" name="Рисунок 9">
            <a:extLst>
              <a:ext uri="{FF2B5EF4-FFF2-40B4-BE49-F238E27FC236}">
                <a16:creationId xmlns:a16="http://schemas.microsoft.com/office/drawing/2014/main" id="{034ADC57-CEF7-46C3-85DD-7B2E8F8EC360}"/>
              </a:ext>
            </a:extLst>
          </p:cNvPr>
          <p:cNvPicPr>
            <a:picLocks noChangeAspect="1"/>
          </p:cNvPicPr>
          <p:nvPr/>
        </p:nvPicPr>
        <p:blipFill>
          <a:blip r:embed="rId5"/>
          <a:stretch>
            <a:fillRect/>
          </a:stretch>
        </p:blipFill>
        <p:spPr>
          <a:xfrm>
            <a:off x="214312" y="3429000"/>
            <a:ext cx="4657725" cy="3295650"/>
          </a:xfrm>
          <a:prstGeom prst="rect">
            <a:avLst/>
          </a:prstGeom>
        </p:spPr>
      </p:pic>
      <p:sp>
        <p:nvSpPr>
          <p:cNvPr id="11" name="TextBox 10">
            <a:extLst>
              <a:ext uri="{FF2B5EF4-FFF2-40B4-BE49-F238E27FC236}">
                <a16:creationId xmlns:a16="http://schemas.microsoft.com/office/drawing/2014/main" id="{5CD9DFC6-8B5A-49F5-9034-1869B7A721BA}"/>
              </a:ext>
            </a:extLst>
          </p:cNvPr>
          <p:cNvSpPr txBox="1"/>
          <p:nvPr/>
        </p:nvSpPr>
        <p:spPr>
          <a:xfrm>
            <a:off x="5036366" y="3276600"/>
            <a:ext cx="6591300" cy="923330"/>
          </a:xfrm>
          <a:prstGeom prst="rect">
            <a:avLst/>
          </a:prstGeom>
          <a:noFill/>
        </p:spPr>
        <p:txBody>
          <a:bodyPr wrap="square" rtlCol="0">
            <a:spAutoFit/>
          </a:bodyPr>
          <a:lstStyle/>
          <a:p>
            <a:pPr marL="285750" indent="-285750">
              <a:buFont typeface="Arial" panose="020B0604020202020204" pitchFamily="34" charset="0"/>
              <a:buChar char="•"/>
            </a:pPr>
            <a:r>
              <a:rPr lang="ru-RU" dirty="0"/>
              <a:t>Частота – 20 Гц, 2400 точек данных на каждый элемент</a:t>
            </a:r>
          </a:p>
          <a:p>
            <a:pPr marL="285750" indent="-285750">
              <a:buFont typeface="Arial" panose="020B0604020202020204" pitchFamily="34" charset="0"/>
              <a:buChar char="•"/>
            </a:pPr>
            <a:r>
              <a:rPr lang="ru-RU" dirty="0"/>
              <a:t>Накопленный отклик делится на 120 сегментов</a:t>
            </a:r>
          </a:p>
          <a:p>
            <a:pPr marL="285750" indent="-285750">
              <a:buFont typeface="Arial" panose="020B0604020202020204" pitchFamily="34" charset="0"/>
              <a:buChar char="•"/>
            </a:pPr>
            <a:r>
              <a:rPr lang="ru-RU" dirty="0"/>
              <a:t>Для каждого сегмента – среднее, уклон</a:t>
            </a:r>
          </a:p>
        </p:txBody>
      </p:sp>
      <p:sp>
        <p:nvSpPr>
          <p:cNvPr id="12" name="Прямоугольник 11">
            <a:extLst>
              <a:ext uri="{FF2B5EF4-FFF2-40B4-BE49-F238E27FC236}">
                <a16:creationId xmlns:a16="http://schemas.microsoft.com/office/drawing/2014/main" id="{90CA7108-9F82-4148-8749-F3E157DC003D}"/>
              </a:ext>
            </a:extLst>
          </p:cNvPr>
          <p:cNvSpPr/>
          <p:nvPr/>
        </p:nvSpPr>
        <p:spPr>
          <a:xfrm>
            <a:off x="9965074" y="4514086"/>
            <a:ext cx="2035946" cy="1754326"/>
          </a:xfrm>
          <a:prstGeom prst="rect">
            <a:avLst/>
          </a:prstGeom>
        </p:spPr>
        <p:txBody>
          <a:bodyPr wrap="square">
            <a:spAutoFit/>
          </a:bodyPr>
          <a:lstStyle/>
          <a:p>
            <a:r>
              <a:rPr lang="en-US" dirty="0"/>
              <a:t>1) </a:t>
            </a:r>
            <a:r>
              <a:rPr lang="en-US" dirty="0" err="1"/>
              <a:t>Rüffer</a:t>
            </a:r>
            <a:r>
              <a:rPr lang="en-US" dirty="0"/>
              <a:t>, D. et al . </a:t>
            </a:r>
            <a:r>
              <a:rPr lang="en-US" i="1" dirty="0"/>
              <a:t>Sensors</a:t>
            </a:r>
            <a:r>
              <a:rPr lang="en-US" dirty="0"/>
              <a:t> </a:t>
            </a:r>
            <a:r>
              <a:rPr lang="en-US" b="1" dirty="0"/>
              <a:t>2018</a:t>
            </a:r>
            <a:r>
              <a:rPr lang="en-US" dirty="0"/>
              <a:t>, </a:t>
            </a:r>
            <a:r>
              <a:rPr lang="en-US" i="1" dirty="0"/>
              <a:t>18</a:t>
            </a:r>
            <a:r>
              <a:rPr lang="en-US" dirty="0"/>
              <a:t>, 1052. </a:t>
            </a:r>
          </a:p>
          <a:p>
            <a:r>
              <a:rPr lang="en-US" i="1" dirty="0">
                <a:solidFill>
                  <a:srgbClr val="222222"/>
                </a:solidFill>
                <a:latin typeface="Arial" panose="020B0604020202020204" pitchFamily="34" charset="0"/>
              </a:rPr>
              <a:t>2) Y. Robbin et al. Atmosphere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2021</a:t>
            </a:r>
            <a:r>
              <a:rPr lang="en-US" dirty="0">
                <a:solidFill>
                  <a:srgbClr val="222222"/>
                </a:solidFill>
                <a:latin typeface="Arial" panose="020B0604020202020204" pitchFamily="34" charset="0"/>
              </a:rPr>
              <a:t>, </a:t>
            </a:r>
            <a:r>
              <a:rPr lang="en-US" i="1" dirty="0">
                <a:solidFill>
                  <a:srgbClr val="222222"/>
                </a:solidFill>
                <a:latin typeface="Arial" panose="020B0604020202020204" pitchFamily="34" charset="0"/>
              </a:rPr>
              <a:t>12</a:t>
            </a:r>
            <a:r>
              <a:rPr lang="en-US" dirty="0">
                <a:solidFill>
                  <a:srgbClr val="222222"/>
                </a:solidFill>
                <a:latin typeface="Arial" panose="020B0604020202020204" pitchFamily="34" charset="0"/>
              </a:rPr>
              <a:t>(11), 1487;</a:t>
            </a:r>
            <a:endParaRPr lang="ru-RU" dirty="0"/>
          </a:p>
        </p:txBody>
      </p:sp>
      <p:pic>
        <p:nvPicPr>
          <p:cNvPr id="13" name="Рисунок 12">
            <a:extLst>
              <a:ext uri="{FF2B5EF4-FFF2-40B4-BE49-F238E27FC236}">
                <a16:creationId xmlns:a16="http://schemas.microsoft.com/office/drawing/2014/main" id="{00D23F45-5E90-49B6-BECF-DF8D04E9269D}"/>
              </a:ext>
            </a:extLst>
          </p:cNvPr>
          <p:cNvPicPr>
            <a:picLocks noChangeAspect="1"/>
          </p:cNvPicPr>
          <p:nvPr/>
        </p:nvPicPr>
        <p:blipFill>
          <a:blip r:embed="rId6"/>
          <a:stretch>
            <a:fillRect/>
          </a:stretch>
        </p:blipFill>
        <p:spPr>
          <a:xfrm>
            <a:off x="5457870" y="4244142"/>
            <a:ext cx="4298134" cy="2564827"/>
          </a:xfrm>
          <a:prstGeom prst="rect">
            <a:avLst/>
          </a:prstGeom>
        </p:spPr>
      </p:pic>
      <p:sp>
        <p:nvSpPr>
          <p:cNvPr id="14" name="TextBox 13">
            <a:extLst>
              <a:ext uri="{FF2B5EF4-FFF2-40B4-BE49-F238E27FC236}">
                <a16:creationId xmlns:a16="http://schemas.microsoft.com/office/drawing/2014/main" id="{55FBDEB3-CBDF-45D4-B1D4-3F1AE1BC1612}"/>
              </a:ext>
            </a:extLst>
          </p:cNvPr>
          <p:cNvSpPr txBox="1"/>
          <p:nvPr/>
        </p:nvSpPr>
        <p:spPr>
          <a:xfrm>
            <a:off x="5295464" y="5622081"/>
            <a:ext cx="2059278" cy="646331"/>
          </a:xfrm>
          <a:prstGeom prst="rect">
            <a:avLst/>
          </a:prstGeom>
          <a:noFill/>
        </p:spPr>
        <p:txBody>
          <a:bodyPr wrap="square" rtlCol="0">
            <a:spAutoFit/>
          </a:bodyPr>
          <a:lstStyle/>
          <a:p>
            <a:r>
              <a:rPr lang="ru-RU" dirty="0"/>
              <a:t>Модель нейронной сети</a:t>
            </a:r>
          </a:p>
        </p:txBody>
      </p:sp>
      <p:sp>
        <p:nvSpPr>
          <p:cNvPr id="15" name="TextBox 14">
            <a:extLst>
              <a:ext uri="{FF2B5EF4-FFF2-40B4-BE49-F238E27FC236}">
                <a16:creationId xmlns:a16="http://schemas.microsoft.com/office/drawing/2014/main" id="{EB4F2EF2-DDBC-4389-99CD-2CD4C73FBA11}"/>
              </a:ext>
            </a:extLst>
          </p:cNvPr>
          <p:cNvSpPr txBox="1"/>
          <p:nvPr/>
        </p:nvSpPr>
        <p:spPr>
          <a:xfrm>
            <a:off x="11540948" y="6259790"/>
            <a:ext cx="651052" cy="523220"/>
          </a:xfrm>
          <a:prstGeom prst="rect">
            <a:avLst/>
          </a:prstGeom>
          <a:noFill/>
        </p:spPr>
        <p:txBody>
          <a:bodyPr wrap="square" rtlCol="0">
            <a:spAutoFit/>
          </a:bodyPr>
          <a:lstStyle/>
          <a:p>
            <a:r>
              <a:rPr lang="ru-RU" sz="2800" b="1" dirty="0"/>
              <a:t>2</a:t>
            </a:r>
            <a:r>
              <a:rPr lang="en-US" sz="2800" b="1" dirty="0"/>
              <a:t>3</a:t>
            </a:r>
            <a:endParaRPr lang="ru-RU" sz="2800" b="1" dirty="0"/>
          </a:p>
        </p:txBody>
      </p:sp>
    </p:spTree>
    <p:extLst>
      <p:ext uri="{BB962C8B-B14F-4D97-AF65-F5344CB8AC3E}">
        <p14:creationId xmlns:p14="http://schemas.microsoft.com/office/powerpoint/2010/main" val="414847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4C8F783B-9FAF-4A4C-BB93-96BED30C8A19}"/>
              </a:ext>
            </a:extLst>
          </p:cNvPr>
          <p:cNvPicPr>
            <a:picLocks noChangeAspect="1"/>
          </p:cNvPicPr>
          <p:nvPr/>
        </p:nvPicPr>
        <p:blipFill>
          <a:blip r:embed="rId2"/>
          <a:stretch>
            <a:fillRect/>
          </a:stretch>
        </p:blipFill>
        <p:spPr>
          <a:xfrm>
            <a:off x="2732461" y="3886735"/>
            <a:ext cx="3258463" cy="2456379"/>
          </a:xfrm>
          <a:prstGeom prst="rect">
            <a:avLst/>
          </a:prstGeom>
        </p:spPr>
      </p:pic>
      <p:pic>
        <p:nvPicPr>
          <p:cNvPr id="5" name="Рисунок 4">
            <a:extLst>
              <a:ext uri="{FF2B5EF4-FFF2-40B4-BE49-F238E27FC236}">
                <a16:creationId xmlns:a16="http://schemas.microsoft.com/office/drawing/2014/main" id="{196406DD-6E5A-45D7-B114-4AFA4CFA9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533400"/>
            <a:ext cx="6466276" cy="3114675"/>
          </a:xfrm>
          <a:prstGeom prst="rect">
            <a:avLst/>
          </a:prstGeom>
        </p:spPr>
      </p:pic>
      <p:sp>
        <p:nvSpPr>
          <p:cNvPr id="6" name="TextBox 5">
            <a:extLst>
              <a:ext uri="{FF2B5EF4-FFF2-40B4-BE49-F238E27FC236}">
                <a16:creationId xmlns:a16="http://schemas.microsoft.com/office/drawing/2014/main" id="{6D3AD91F-A54A-429C-8485-3B3F489636ED}"/>
              </a:ext>
            </a:extLst>
          </p:cNvPr>
          <p:cNvSpPr txBox="1"/>
          <p:nvPr/>
        </p:nvSpPr>
        <p:spPr>
          <a:xfrm>
            <a:off x="0" y="0"/>
            <a:ext cx="7498080" cy="369332"/>
          </a:xfrm>
          <a:prstGeom prst="rect">
            <a:avLst/>
          </a:prstGeom>
          <a:noFill/>
        </p:spPr>
        <p:txBody>
          <a:bodyPr wrap="square" rtlCol="0">
            <a:spAutoFit/>
          </a:bodyPr>
          <a:lstStyle/>
          <a:p>
            <a:r>
              <a:rPr lang="ru-RU" b="1" dirty="0"/>
              <a:t>5) Газовые сенсоры на основе полупроводниковых оксидов металлов</a:t>
            </a:r>
          </a:p>
        </p:txBody>
      </p:sp>
      <p:pic>
        <p:nvPicPr>
          <p:cNvPr id="7" name="Рисунок 6">
            <a:extLst>
              <a:ext uri="{FF2B5EF4-FFF2-40B4-BE49-F238E27FC236}">
                <a16:creationId xmlns:a16="http://schemas.microsoft.com/office/drawing/2014/main" id="{220D6015-217A-4119-BCB6-AF2A16201A21}"/>
              </a:ext>
            </a:extLst>
          </p:cNvPr>
          <p:cNvPicPr>
            <a:picLocks noChangeAspect="1"/>
          </p:cNvPicPr>
          <p:nvPr/>
        </p:nvPicPr>
        <p:blipFill>
          <a:blip r:embed="rId4"/>
          <a:stretch>
            <a:fillRect/>
          </a:stretch>
        </p:blipFill>
        <p:spPr>
          <a:xfrm>
            <a:off x="76200" y="369332"/>
            <a:ext cx="5524500" cy="3371850"/>
          </a:xfrm>
          <a:prstGeom prst="rect">
            <a:avLst/>
          </a:prstGeom>
        </p:spPr>
      </p:pic>
      <p:sp>
        <p:nvSpPr>
          <p:cNvPr id="8" name="Прямоугольник 7">
            <a:extLst>
              <a:ext uri="{FF2B5EF4-FFF2-40B4-BE49-F238E27FC236}">
                <a16:creationId xmlns:a16="http://schemas.microsoft.com/office/drawing/2014/main" id="{DA500A83-99EC-4D5C-BE60-412729173C89}"/>
              </a:ext>
            </a:extLst>
          </p:cNvPr>
          <p:cNvSpPr/>
          <p:nvPr/>
        </p:nvSpPr>
        <p:spPr>
          <a:xfrm>
            <a:off x="76200" y="6488668"/>
            <a:ext cx="5995988" cy="369332"/>
          </a:xfrm>
          <a:prstGeom prst="rect">
            <a:avLst/>
          </a:prstGeom>
        </p:spPr>
        <p:txBody>
          <a:bodyPr wrap="square">
            <a:spAutoFit/>
          </a:bodyPr>
          <a:lstStyle/>
          <a:p>
            <a:r>
              <a:rPr lang="en-US" i="1" dirty="0">
                <a:solidFill>
                  <a:srgbClr val="222222"/>
                </a:solidFill>
                <a:latin typeface="Arial" panose="020B0604020202020204" pitchFamily="34" charset="0"/>
              </a:rPr>
              <a:t>Y. Robbin et al. Atmosphere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2021</a:t>
            </a:r>
            <a:r>
              <a:rPr lang="en-US" dirty="0">
                <a:solidFill>
                  <a:srgbClr val="222222"/>
                </a:solidFill>
                <a:latin typeface="Arial" panose="020B0604020202020204" pitchFamily="34" charset="0"/>
              </a:rPr>
              <a:t>, </a:t>
            </a:r>
            <a:r>
              <a:rPr lang="en-US" i="1" dirty="0">
                <a:solidFill>
                  <a:srgbClr val="222222"/>
                </a:solidFill>
                <a:latin typeface="Arial" panose="020B0604020202020204" pitchFamily="34" charset="0"/>
              </a:rPr>
              <a:t>12</a:t>
            </a:r>
            <a:r>
              <a:rPr lang="en-US" dirty="0">
                <a:solidFill>
                  <a:srgbClr val="222222"/>
                </a:solidFill>
                <a:latin typeface="Arial" panose="020B0604020202020204" pitchFamily="34" charset="0"/>
              </a:rPr>
              <a:t>(11), 1487;</a:t>
            </a:r>
            <a:endParaRPr lang="ru-RU" dirty="0"/>
          </a:p>
        </p:txBody>
      </p:sp>
      <p:pic>
        <p:nvPicPr>
          <p:cNvPr id="11" name="Рисунок 10">
            <a:extLst>
              <a:ext uri="{FF2B5EF4-FFF2-40B4-BE49-F238E27FC236}">
                <a16:creationId xmlns:a16="http://schemas.microsoft.com/office/drawing/2014/main" id="{C8250AE5-DC7F-4C1A-BEE6-6C99109488A0}"/>
              </a:ext>
            </a:extLst>
          </p:cNvPr>
          <p:cNvPicPr>
            <a:picLocks noChangeAspect="1"/>
          </p:cNvPicPr>
          <p:nvPr/>
        </p:nvPicPr>
        <p:blipFill>
          <a:blip r:embed="rId5"/>
          <a:stretch>
            <a:fillRect/>
          </a:stretch>
        </p:blipFill>
        <p:spPr>
          <a:xfrm>
            <a:off x="5588253" y="3868220"/>
            <a:ext cx="6510599" cy="2456380"/>
          </a:xfrm>
          <a:prstGeom prst="rect">
            <a:avLst/>
          </a:prstGeom>
        </p:spPr>
      </p:pic>
      <p:graphicFrame>
        <p:nvGraphicFramePr>
          <p:cNvPr id="3" name="Таблица 2">
            <a:extLst>
              <a:ext uri="{FF2B5EF4-FFF2-40B4-BE49-F238E27FC236}">
                <a16:creationId xmlns:a16="http://schemas.microsoft.com/office/drawing/2014/main" id="{CE22DE8D-D188-448D-A014-C7E9F1239EEE}"/>
              </a:ext>
            </a:extLst>
          </p:cNvPr>
          <p:cNvGraphicFramePr>
            <a:graphicFrameLocks noGrp="1"/>
          </p:cNvGraphicFramePr>
          <p:nvPr>
            <p:extLst>
              <p:ext uri="{D42A27DB-BD31-4B8C-83A1-F6EECF244321}">
                <p14:modId xmlns:p14="http://schemas.microsoft.com/office/powerpoint/2010/main" val="2454700319"/>
              </p:ext>
            </p:extLst>
          </p:nvPr>
        </p:nvGraphicFramePr>
        <p:xfrm>
          <a:off x="215139" y="4333655"/>
          <a:ext cx="2441822" cy="1562540"/>
        </p:xfrm>
        <a:graphic>
          <a:graphicData uri="http://schemas.openxmlformats.org/drawingml/2006/table">
            <a:tbl>
              <a:tblPr firstRow="1" firstCol="1" bandRow="1"/>
              <a:tblGrid>
                <a:gridCol w="808688">
                  <a:extLst>
                    <a:ext uri="{9D8B030D-6E8A-4147-A177-3AD203B41FA5}">
                      <a16:colId xmlns:a16="http://schemas.microsoft.com/office/drawing/2014/main" val="2889047649"/>
                    </a:ext>
                  </a:extLst>
                </a:gridCol>
                <a:gridCol w="816567">
                  <a:extLst>
                    <a:ext uri="{9D8B030D-6E8A-4147-A177-3AD203B41FA5}">
                      <a16:colId xmlns:a16="http://schemas.microsoft.com/office/drawing/2014/main" val="2940212006"/>
                    </a:ext>
                  </a:extLst>
                </a:gridCol>
                <a:gridCol w="816567">
                  <a:extLst>
                    <a:ext uri="{9D8B030D-6E8A-4147-A177-3AD203B41FA5}">
                      <a16:colId xmlns:a16="http://schemas.microsoft.com/office/drawing/2014/main" val="136234864"/>
                    </a:ext>
                  </a:extLst>
                </a:gridCol>
              </a:tblGrid>
              <a:tr h="223220">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150ppb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200ppb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0877058"/>
                  </a:ext>
                </a:extLst>
              </a:tr>
              <a:tr h="223220">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H</a:t>
                      </a:r>
                      <a:r>
                        <a:rPr lang="en-US" sz="1100" baseline="-25000">
                          <a:effectLst/>
                          <a:latin typeface="Calibri" panose="020F0502020204030204" pitchFamily="34" charset="0"/>
                          <a:ea typeface="Calibri" panose="020F0502020204030204" pitchFamily="34" charset="0"/>
                          <a:cs typeface="Times New Roman" panose="02020603050405020304" pitchFamily="18" charset="0"/>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400ppb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2000ppb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104266"/>
                  </a:ext>
                </a:extLst>
              </a:tr>
              <a:tr h="223220">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H</a:t>
                      </a:r>
                      <a:r>
                        <a:rPr lang="en-US" sz="1100" baseline="-25000">
                          <a:effectLst/>
                          <a:latin typeface="Calibri" panose="020F0502020204030204" pitchFamily="34" charset="0"/>
                          <a:ea typeface="Calibri" panose="020F0502020204030204" pitchFamily="34" charset="0"/>
                          <a:cs typeface="Times New Roman" panose="02020603050405020304" pitchFamily="18" charset="0"/>
                        </a:rPr>
                        <a:t>2</a:t>
                      </a:r>
                      <a:r>
                        <a:rPr lang="en-US" sz="1100">
                          <a:effectLst/>
                          <a:latin typeface="Calibri" panose="020F0502020204030204" pitchFamily="34" charset="0"/>
                          <a:ea typeface="Calibri" panose="020F0502020204030204" pitchFamily="34" charset="0"/>
                          <a:cs typeface="Times New Roman" panose="02020603050405020304" pitchFamily="18" charset="0"/>
                        </a:rPr>
                        <a:t>O</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25%RH</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70%RH</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3659964"/>
                  </a:ext>
                </a:extLst>
              </a:tr>
              <a:tr h="223220">
                <a:tc>
                  <a:txBody>
                    <a:bodyPr/>
                    <a:lstStyle/>
                    <a:p>
                      <a:pP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Ацетон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300ppb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653063"/>
                  </a:ext>
                </a:extLst>
              </a:tr>
              <a:tr h="223220">
                <a:tc>
                  <a:txBody>
                    <a:bodyPr/>
                    <a:lstStyle/>
                    <a:p>
                      <a:pPr>
                        <a:lnSpc>
                          <a:spcPct val="107000"/>
                        </a:lnSpc>
                        <a:spcAft>
                          <a:spcPts val="800"/>
                        </a:spcAft>
                      </a:pPr>
                      <a:r>
                        <a:rPr lang="ru-RU" sz="1100">
                          <a:effectLst/>
                          <a:latin typeface="Calibri" panose="020F0502020204030204" pitchFamily="34" charset="0"/>
                          <a:ea typeface="Calibri" panose="020F0502020204030204" pitchFamily="34" charset="0"/>
                          <a:cs typeface="Times New Roman" panose="02020603050405020304" pitchFamily="18" charset="0"/>
                        </a:rPr>
                        <a:t>Толуол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4ppb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300ppb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602200"/>
                  </a:ext>
                </a:extLst>
              </a:tr>
              <a:tr h="22322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HCOH</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400ppb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84835"/>
                  </a:ext>
                </a:extLst>
              </a:tr>
              <a:tr h="22322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Times New Roman" panose="02020603050405020304" pitchFamily="18" charset="0"/>
                        </a:rPr>
                        <a:t>C</a:t>
                      </a:r>
                      <a:r>
                        <a:rPr lang="de-DE" sz="1100" baseline="-25000">
                          <a:effectLst/>
                          <a:latin typeface="Calibri" panose="020F0502020204030204" pitchFamily="34" charset="0"/>
                          <a:ea typeface="Calibri" panose="020F0502020204030204" pitchFamily="34" charset="0"/>
                          <a:cs typeface="Times New Roman" panose="02020603050405020304" pitchFamily="18" charset="0"/>
                        </a:rPr>
                        <a:t>2</a:t>
                      </a:r>
                      <a:r>
                        <a:rPr lang="de-DE" sz="1100">
                          <a:effectLst/>
                          <a:latin typeface="Calibri" panose="020F0502020204030204" pitchFamily="34" charset="0"/>
                          <a:ea typeface="Calibri" panose="020F0502020204030204" pitchFamily="34" charset="0"/>
                          <a:cs typeface="Times New Roman" panose="02020603050405020304" pitchFamily="18" charset="0"/>
                        </a:rPr>
                        <a:t>H</a:t>
                      </a:r>
                      <a:r>
                        <a:rPr lang="de-DE" sz="1100" baseline="-25000">
                          <a:effectLst/>
                          <a:latin typeface="Calibri" panose="020F0502020204030204" pitchFamily="34" charset="0"/>
                          <a:ea typeface="Calibri" panose="020F0502020204030204" pitchFamily="34" charset="0"/>
                          <a:cs typeface="Times New Roman" panose="02020603050405020304" pitchFamily="18" charset="0"/>
                        </a:rPr>
                        <a:t>5</a:t>
                      </a:r>
                      <a:r>
                        <a:rPr lang="de-DE" sz="1100">
                          <a:effectLst/>
                          <a:latin typeface="Calibri" panose="020F0502020204030204" pitchFamily="34" charset="0"/>
                          <a:ea typeface="Calibri" panose="020F0502020204030204" pitchFamily="34" charset="0"/>
                          <a:cs typeface="Times New Roman" panose="02020603050405020304" pitchFamily="18" charset="0"/>
                        </a:rPr>
                        <a:t>OH</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300ppb</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1200ppb</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649039"/>
                  </a:ext>
                </a:extLst>
              </a:tr>
            </a:tbl>
          </a:graphicData>
        </a:graphic>
      </p:graphicFrame>
      <p:sp>
        <p:nvSpPr>
          <p:cNvPr id="4" name="Прямоугольник 3">
            <a:extLst>
              <a:ext uri="{FF2B5EF4-FFF2-40B4-BE49-F238E27FC236}">
                <a16:creationId xmlns:a16="http://schemas.microsoft.com/office/drawing/2014/main" id="{73ED62EC-860C-44E9-8CF2-201C0258FC2C}"/>
              </a:ext>
            </a:extLst>
          </p:cNvPr>
          <p:cNvSpPr/>
          <p:nvPr/>
        </p:nvSpPr>
        <p:spPr>
          <a:xfrm>
            <a:off x="3615655" y="3741182"/>
            <a:ext cx="1736521"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70BD803C-75E6-4C5F-A1A7-0CC626C57DCC}"/>
              </a:ext>
            </a:extLst>
          </p:cNvPr>
          <p:cNvSpPr txBox="1"/>
          <p:nvPr/>
        </p:nvSpPr>
        <p:spPr>
          <a:xfrm>
            <a:off x="4077002" y="3768186"/>
            <a:ext cx="813825" cy="369332"/>
          </a:xfrm>
          <a:prstGeom prst="rect">
            <a:avLst/>
          </a:prstGeom>
          <a:noFill/>
        </p:spPr>
        <p:txBody>
          <a:bodyPr wrap="square" rtlCol="0">
            <a:spAutoFit/>
          </a:bodyPr>
          <a:lstStyle/>
          <a:p>
            <a:r>
              <a:rPr lang="en-US" dirty="0"/>
              <a:t>H</a:t>
            </a:r>
            <a:r>
              <a:rPr lang="en-US" baseline="-25000" dirty="0"/>
              <a:t>2</a:t>
            </a:r>
            <a:endParaRPr lang="ru-RU" baseline="-25000" dirty="0"/>
          </a:p>
        </p:txBody>
      </p:sp>
      <p:sp>
        <p:nvSpPr>
          <p:cNvPr id="12" name="TextBox 11">
            <a:extLst>
              <a:ext uri="{FF2B5EF4-FFF2-40B4-BE49-F238E27FC236}">
                <a16:creationId xmlns:a16="http://schemas.microsoft.com/office/drawing/2014/main" id="{F5461B1F-A07C-455B-B3E5-F930437B139D}"/>
              </a:ext>
            </a:extLst>
          </p:cNvPr>
          <p:cNvSpPr txBox="1"/>
          <p:nvPr/>
        </p:nvSpPr>
        <p:spPr>
          <a:xfrm>
            <a:off x="11540948" y="6259790"/>
            <a:ext cx="651052" cy="523220"/>
          </a:xfrm>
          <a:prstGeom prst="rect">
            <a:avLst/>
          </a:prstGeom>
          <a:noFill/>
        </p:spPr>
        <p:txBody>
          <a:bodyPr wrap="square" rtlCol="0">
            <a:spAutoFit/>
          </a:bodyPr>
          <a:lstStyle/>
          <a:p>
            <a:r>
              <a:rPr lang="ru-RU" sz="2800" b="1" dirty="0"/>
              <a:t>2</a:t>
            </a:r>
            <a:r>
              <a:rPr lang="en-US" sz="2800" b="1" dirty="0"/>
              <a:t>4</a:t>
            </a:r>
            <a:endParaRPr lang="ru-RU" sz="2800" b="1" dirty="0"/>
          </a:p>
        </p:txBody>
      </p:sp>
    </p:spTree>
    <p:extLst>
      <p:ext uri="{BB962C8B-B14F-4D97-AF65-F5344CB8AC3E}">
        <p14:creationId xmlns:p14="http://schemas.microsoft.com/office/powerpoint/2010/main" val="1186530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y FoodMarble AIRE | Personal Digestive Breath Tester | Easily Monitor  Your Gut Health | Track and Discover Food Sensitivity | Device Only &amp;amp;hellip  Online in Vietnam. B07V38N6ZB">
            <a:extLst>
              <a:ext uri="{FF2B5EF4-FFF2-40B4-BE49-F238E27FC236}">
                <a16:creationId xmlns:a16="http://schemas.microsoft.com/office/drawing/2014/main" id="{FB85EE0F-7472-48C9-9675-5D2068F69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040" y="1078958"/>
            <a:ext cx="2106236" cy="1203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odMarble  is offering Aire, a pocket-size digestive tracker that analyzes your breath to identify how your system reacts to certain foods. Users blow into it for five seconds and the device analyzes  your breath for any signs of digestive discomfort following a meal">
            <a:extLst>
              <a:ext uri="{FF2B5EF4-FFF2-40B4-BE49-F238E27FC236}">
                <a16:creationId xmlns:a16="http://schemas.microsoft.com/office/drawing/2014/main" id="{4D9E58B2-1746-4D48-8A8F-97A4815E4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79" y="2332614"/>
            <a:ext cx="3922640" cy="32173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8205AA5-F3AA-464B-AD23-1C5FA81F2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176" y="1882796"/>
            <a:ext cx="5715000" cy="3667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97ED79-F47A-4C88-8F4B-85F1BAFDEB55}"/>
              </a:ext>
            </a:extLst>
          </p:cNvPr>
          <p:cNvSpPr txBox="1"/>
          <p:nvPr/>
        </p:nvSpPr>
        <p:spPr>
          <a:xfrm>
            <a:off x="11540948" y="6259790"/>
            <a:ext cx="651052" cy="523220"/>
          </a:xfrm>
          <a:prstGeom prst="rect">
            <a:avLst/>
          </a:prstGeom>
          <a:noFill/>
        </p:spPr>
        <p:txBody>
          <a:bodyPr wrap="square" rtlCol="0">
            <a:spAutoFit/>
          </a:bodyPr>
          <a:lstStyle/>
          <a:p>
            <a:r>
              <a:rPr lang="ru-RU" sz="2800" b="1" dirty="0"/>
              <a:t>2</a:t>
            </a:r>
            <a:r>
              <a:rPr lang="en-US" sz="2800" b="1" dirty="0"/>
              <a:t>5</a:t>
            </a:r>
            <a:endParaRPr lang="ru-RU" sz="2800" b="1" dirty="0"/>
          </a:p>
        </p:txBody>
      </p:sp>
      <p:sp>
        <p:nvSpPr>
          <p:cNvPr id="2" name="TextBox 1">
            <a:extLst>
              <a:ext uri="{FF2B5EF4-FFF2-40B4-BE49-F238E27FC236}">
                <a16:creationId xmlns:a16="http://schemas.microsoft.com/office/drawing/2014/main" id="{17E329BE-9ACE-4B6E-B3F9-F04A60122EF7}"/>
              </a:ext>
            </a:extLst>
          </p:cNvPr>
          <p:cNvSpPr txBox="1"/>
          <p:nvPr/>
        </p:nvSpPr>
        <p:spPr>
          <a:xfrm>
            <a:off x="2733575" y="125130"/>
            <a:ext cx="6833937" cy="646331"/>
          </a:xfrm>
          <a:prstGeom prst="rect">
            <a:avLst/>
          </a:prstGeom>
          <a:noFill/>
        </p:spPr>
        <p:txBody>
          <a:bodyPr wrap="square" rtlCol="0">
            <a:spAutoFit/>
          </a:bodyPr>
          <a:lstStyle/>
          <a:p>
            <a:pPr algn="ctr"/>
            <a:r>
              <a:rPr lang="ru-RU" b="1" dirty="0"/>
              <a:t>Пользовательские устройства машинного обоняния на основе полупроводниковых газовых сенсоров </a:t>
            </a:r>
          </a:p>
        </p:txBody>
      </p:sp>
      <p:sp>
        <p:nvSpPr>
          <p:cNvPr id="3" name="TextBox 2">
            <a:extLst>
              <a:ext uri="{FF2B5EF4-FFF2-40B4-BE49-F238E27FC236}">
                <a16:creationId xmlns:a16="http://schemas.microsoft.com/office/drawing/2014/main" id="{098C557B-AFFC-41D5-9732-C6CBE43E56F9}"/>
              </a:ext>
            </a:extLst>
          </p:cNvPr>
          <p:cNvSpPr txBox="1"/>
          <p:nvPr/>
        </p:nvSpPr>
        <p:spPr>
          <a:xfrm>
            <a:off x="298383" y="1020278"/>
            <a:ext cx="3734893" cy="369332"/>
          </a:xfrm>
          <a:prstGeom prst="rect">
            <a:avLst/>
          </a:prstGeom>
          <a:noFill/>
        </p:spPr>
        <p:txBody>
          <a:bodyPr wrap="square" rtlCol="0">
            <a:spAutoFit/>
          </a:bodyPr>
          <a:lstStyle/>
          <a:p>
            <a:r>
              <a:rPr lang="de-DE" dirty="0" err="1"/>
              <a:t>FoodMarble</a:t>
            </a:r>
            <a:r>
              <a:rPr lang="de-DE" dirty="0"/>
              <a:t> </a:t>
            </a:r>
            <a:r>
              <a:rPr lang="de-DE" dirty="0" err="1"/>
              <a:t>Aire</a:t>
            </a:r>
            <a:endParaRPr lang="ru-RU" dirty="0"/>
          </a:p>
        </p:txBody>
      </p:sp>
      <p:sp>
        <p:nvSpPr>
          <p:cNvPr id="4" name="TextBox 3">
            <a:extLst>
              <a:ext uri="{FF2B5EF4-FFF2-40B4-BE49-F238E27FC236}">
                <a16:creationId xmlns:a16="http://schemas.microsoft.com/office/drawing/2014/main" id="{2C9DABE7-6DF0-4180-9111-A3677FACDA76}"/>
              </a:ext>
            </a:extLst>
          </p:cNvPr>
          <p:cNvSpPr txBox="1"/>
          <p:nvPr/>
        </p:nvSpPr>
        <p:spPr>
          <a:xfrm>
            <a:off x="606392" y="5765533"/>
            <a:ext cx="3922640" cy="923330"/>
          </a:xfrm>
          <a:prstGeom prst="rect">
            <a:avLst/>
          </a:prstGeom>
          <a:noFill/>
        </p:spPr>
        <p:txBody>
          <a:bodyPr wrap="square" rtlCol="0">
            <a:spAutoFit/>
          </a:bodyPr>
          <a:lstStyle/>
          <a:p>
            <a:r>
              <a:rPr lang="ru-RU" dirty="0"/>
              <a:t>Контроль активности кишечной микробиоты по выдыхаемому воздуху, корректировка диеты</a:t>
            </a:r>
          </a:p>
        </p:txBody>
      </p:sp>
      <p:sp>
        <p:nvSpPr>
          <p:cNvPr id="9" name="TextBox 8">
            <a:extLst>
              <a:ext uri="{FF2B5EF4-FFF2-40B4-BE49-F238E27FC236}">
                <a16:creationId xmlns:a16="http://schemas.microsoft.com/office/drawing/2014/main" id="{C3A6D845-8A2E-4793-9059-CE51DE8483C1}"/>
              </a:ext>
            </a:extLst>
          </p:cNvPr>
          <p:cNvSpPr txBox="1"/>
          <p:nvPr/>
        </p:nvSpPr>
        <p:spPr>
          <a:xfrm>
            <a:off x="7806056" y="1058995"/>
            <a:ext cx="1376446" cy="369332"/>
          </a:xfrm>
          <a:prstGeom prst="rect">
            <a:avLst/>
          </a:prstGeom>
          <a:noFill/>
        </p:spPr>
        <p:txBody>
          <a:bodyPr wrap="square" rtlCol="0">
            <a:spAutoFit/>
          </a:bodyPr>
          <a:lstStyle/>
          <a:p>
            <a:r>
              <a:rPr lang="de-DE" dirty="0" err="1"/>
              <a:t>FoodSniffer</a:t>
            </a:r>
            <a:endParaRPr lang="ru-RU" dirty="0"/>
          </a:p>
        </p:txBody>
      </p:sp>
      <p:sp>
        <p:nvSpPr>
          <p:cNvPr id="10" name="TextBox 9">
            <a:extLst>
              <a:ext uri="{FF2B5EF4-FFF2-40B4-BE49-F238E27FC236}">
                <a16:creationId xmlns:a16="http://schemas.microsoft.com/office/drawing/2014/main" id="{6065E3F5-232C-48AD-9BA0-6BA8244293A7}"/>
              </a:ext>
            </a:extLst>
          </p:cNvPr>
          <p:cNvSpPr txBox="1"/>
          <p:nvPr/>
        </p:nvSpPr>
        <p:spPr>
          <a:xfrm>
            <a:off x="6937482" y="5765533"/>
            <a:ext cx="3922640" cy="646331"/>
          </a:xfrm>
          <a:prstGeom prst="rect">
            <a:avLst/>
          </a:prstGeom>
          <a:noFill/>
        </p:spPr>
        <p:txBody>
          <a:bodyPr wrap="square" rtlCol="0">
            <a:spAutoFit/>
          </a:bodyPr>
          <a:lstStyle/>
          <a:p>
            <a:r>
              <a:rPr lang="ru-RU" dirty="0"/>
              <a:t>Контроль свежести мяса, рыбы и птицы по запаху </a:t>
            </a:r>
          </a:p>
        </p:txBody>
      </p:sp>
    </p:spTree>
    <p:extLst>
      <p:ext uri="{BB962C8B-B14F-4D97-AF65-F5344CB8AC3E}">
        <p14:creationId xmlns:p14="http://schemas.microsoft.com/office/powerpoint/2010/main" val="145343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7F86C5-0223-45BD-A62D-7EDC0E26B47D}"/>
              </a:ext>
            </a:extLst>
          </p:cNvPr>
          <p:cNvSpPr txBox="1"/>
          <p:nvPr/>
        </p:nvSpPr>
        <p:spPr>
          <a:xfrm>
            <a:off x="460714" y="989448"/>
            <a:ext cx="10822479" cy="431502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ru-RU" sz="2000" b="1" dirty="0"/>
              <a:t>Определение газов, не имеющих запаха (</a:t>
            </a:r>
            <a:r>
              <a:rPr lang="de-DE" sz="2000" b="1" dirty="0"/>
              <a:t>H</a:t>
            </a:r>
            <a:r>
              <a:rPr lang="de-DE" sz="2000" b="1" baseline="-25000" dirty="0"/>
              <a:t>2</a:t>
            </a:r>
            <a:r>
              <a:rPr lang="de-DE" sz="2000" b="1" dirty="0"/>
              <a:t>, CO</a:t>
            </a:r>
            <a:r>
              <a:rPr lang="de-DE" sz="2000" b="1" baseline="-25000" dirty="0"/>
              <a:t>2</a:t>
            </a:r>
            <a:r>
              <a:rPr lang="de-DE" sz="2000" b="1" dirty="0"/>
              <a:t>, CH</a:t>
            </a:r>
            <a:r>
              <a:rPr lang="de-DE" sz="2000" b="1" baseline="-25000" dirty="0"/>
              <a:t>4</a:t>
            </a:r>
            <a:r>
              <a:rPr lang="de-DE" sz="2000" b="1" dirty="0"/>
              <a:t>, CO…</a:t>
            </a:r>
            <a:r>
              <a:rPr lang="ru-RU" sz="2000" b="1" dirty="0"/>
              <a:t>)</a:t>
            </a:r>
          </a:p>
          <a:p>
            <a:pPr marL="285750" indent="-285750">
              <a:lnSpc>
                <a:spcPct val="200000"/>
              </a:lnSpc>
              <a:buFont typeface="Arial" panose="020B0604020202020204" pitchFamily="34" charset="0"/>
              <a:buChar char="•"/>
            </a:pPr>
            <a:r>
              <a:rPr lang="ru-RU" sz="2000" b="1" dirty="0"/>
              <a:t>Определение газов, летучих органических веществ и их смесей в низких концентрациях (млрд</a:t>
            </a:r>
            <a:r>
              <a:rPr lang="ru-RU" sz="2000" b="1" baseline="30000" dirty="0"/>
              <a:t>-1</a:t>
            </a:r>
            <a:r>
              <a:rPr lang="ru-RU" sz="2000" b="1" dirty="0"/>
              <a:t>, трлн</a:t>
            </a:r>
            <a:r>
              <a:rPr lang="ru-RU" sz="2000" b="1" baseline="30000" dirty="0"/>
              <a:t>-1</a:t>
            </a:r>
            <a:r>
              <a:rPr lang="ru-RU" sz="2000" b="1" dirty="0"/>
              <a:t>)</a:t>
            </a:r>
          </a:p>
          <a:p>
            <a:pPr marL="285750" indent="-285750">
              <a:lnSpc>
                <a:spcPct val="200000"/>
              </a:lnSpc>
              <a:buFont typeface="Arial" panose="020B0604020202020204" pitchFamily="34" charset="0"/>
              <a:buChar char="•"/>
            </a:pPr>
            <a:r>
              <a:rPr lang="ru-RU" sz="2000" b="1" dirty="0"/>
              <a:t>Определение токсичных, ядовитых газов (</a:t>
            </a:r>
            <a:r>
              <a:rPr lang="de-DE" sz="2000" b="1" dirty="0"/>
              <a:t>H</a:t>
            </a:r>
            <a:r>
              <a:rPr lang="de-DE" sz="2000" b="1" baseline="-25000" dirty="0"/>
              <a:t>2</a:t>
            </a:r>
            <a:r>
              <a:rPr lang="de-DE" sz="2000" b="1" dirty="0"/>
              <a:t>S, NO</a:t>
            </a:r>
            <a:r>
              <a:rPr lang="de-DE" sz="2000" b="1" baseline="-25000" dirty="0"/>
              <a:t>2</a:t>
            </a:r>
            <a:r>
              <a:rPr lang="de-DE" sz="2000" b="1" dirty="0"/>
              <a:t>, </a:t>
            </a:r>
            <a:r>
              <a:rPr lang="ru-RU" sz="2000" b="1" dirty="0" err="1"/>
              <a:t>БТЭКс</a:t>
            </a:r>
            <a:r>
              <a:rPr lang="ru-RU" sz="2000" b="1" dirty="0"/>
              <a:t>…)</a:t>
            </a:r>
          </a:p>
          <a:p>
            <a:pPr marL="285750" indent="-285750">
              <a:lnSpc>
                <a:spcPct val="200000"/>
              </a:lnSpc>
              <a:buFont typeface="Arial" panose="020B0604020202020204" pitchFamily="34" charset="0"/>
              <a:buChar char="•"/>
            </a:pPr>
            <a:r>
              <a:rPr lang="ru-RU" sz="2000" b="1" dirty="0"/>
              <a:t>Определение запахов без идентификации индивидуальных компонентов смеси (качество, оригинальность, готовность к употреблению продуктов питания, напитков; обнаружение пожароопасных ситуаций; неинвазивная медицинская диагностика по запаху)</a:t>
            </a:r>
          </a:p>
        </p:txBody>
      </p:sp>
      <p:sp>
        <p:nvSpPr>
          <p:cNvPr id="6" name="TextBox 5">
            <a:extLst>
              <a:ext uri="{FF2B5EF4-FFF2-40B4-BE49-F238E27FC236}">
                <a16:creationId xmlns:a16="http://schemas.microsoft.com/office/drawing/2014/main" id="{1CA83400-7621-489C-B3A6-7B82D7FAC711}"/>
              </a:ext>
            </a:extLst>
          </p:cNvPr>
          <p:cNvSpPr txBox="1"/>
          <p:nvPr/>
        </p:nvSpPr>
        <p:spPr>
          <a:xfrm>
            <a:off x="173255" y="53894"/>
            <a:ext cx="11803532" cy="584775"/>
          </a:xfrm>
          <a:prstGeom prst="rect">
            <a:avLst/>
          </a:prstGeom>
          <a:noFill/>
        </p:spPr>
        <p:txBody>
          <a:bodyPr wrap="square" rtlCol="0">
            <a:spAutoFit/>
          </a:bodyPr>
          <a:lstStyle/>
          <a:p>
            <a:pPr algn="ctr"/>
            <a:r>
              <a:rPr lang="ru-RU" sz="3200" b="1" dirty="0"/>
              <a:t>Какая польза человеку от машинного обоняния ?</a:t>
            </a:r>
          </a:p>
        </p:txBody>
      </p:sp>
      <p:sp>
        <p:nvSpPr>
          <p:cNvPr id="7" name="TextBox 6">
            <a:extLst>
              <a:ext uri="{FF2B5EF4-FFF2-40B4-BE49-F238E27FC236}">
                <a16:creationId xmlns:a16="http://schemas.microsoft.com/office/drawing/2014/main" id="{47A0FB4D-6FE5-4430-922A-9C7CA93CF042}"/>
              </a:ext>
            </a:extLst>
          </p:cNvPr>
          <p:cNvSpPr txBox="1"/>
          <p:nvPr/>
        </p:nvSpPr>
        <p:spPr>
          <a:xfrm>
            <a:off x="11651261" y="6384919"/>
            <a:ext cx="651052" cy="523220"/>
          </a:xfrm>
          <a:prstGeom prst="rect">
            <a:avLst/>
          </a:prstGeom>
          <a:noFill/>
        </p:spPr>
        <p:txBody>
          <a:bodyPr wrap="square" rtlCol="0">
            <a:spAutoFit/>
          </a:bodyPr>
          <a:lstStyle/>
          <a:p>
            <a:r>
              <a:rPr lang="en-US" sz="2800" b="1" dirty="0"/>
              <a:t>3</a:t>
            </a:r>
            <a:endParaRPr lang="ru-RU" sz="2800" b="1" dirty="0"/>
          </a:p>
        </p:txBody>
      </p:sp>
    </p:spTree>
    <p:extLst>
      <p:ext uri="{BB962C8B-B14F-4D97-AF65-F5344CB8AC3E}">
        <p14:creationId xmlns:p14="http://schemas.microsoft.com/office/powerpoint/2010/main" val="265717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F4D43A5-6734-4381-85A7-0C7D0451FD7A}"/>
              </a:ext>
            </a:extLst>
          </p:cNvPr>
          <p:cNvPicPr>
            <a:picLocks noChangeAspect="1"/>
          </p:cNvPicPr>
          <p:nvPr/>
        </p:nvPicPr>
        <p:blipFill>
          <a:blip r:embed="rId2"/>
          <a:stretch>
            <a:fillRect/>
          </a:stretch>
        </p:blipFill>
        <p:spPr>
          <a:xfrm>
            <a:off x="173255" y="464418"/>
            <a:ext cx="5611528" cy="5321151"/>
          </a:xfrm>
          <a:prstGeom prst="rect">
            <a:avLst/>
          </a:prstGeom>
        </p:spPr>
      </p:pic>
      <p:sp>
        <p:nvSpPr>
          <p:cNvPr id="7" name="TextBox 6">
            <a:extLst>
              <a:ext uri="{FF2B5EF4-FFF2-40B4-BE49-F238E27FC236}">
                <a16:creationId xmlns:a16="http://schemas.microsoft.com/office/drawing/2014/main" id="{BEF5A299-334C-4D1D-AEBF-AF55C0F02C62}"/>
              </a:ext>
            </a:extLst>
          </p:cNvPr>
          <p:cNvSpPr txBox="1"/>
          <p:nvPr/>
        </p:nvSpPr>
        <p:spPr>
          <a:xfrm>
            <a:off x="173255" y="-21607"/>
            <a:ext cx="11803532" cy="584775"/>
          </a:xfrm>
          <a:prstGeom prst="rect">
            <a:avLst/>
          </a:prstGeom>
          <a:noFill/>
        </p:spPr>
        <p:txBody>
          <a:bodyPr wrap="square" rtlCol="0">
            <a:spAutoFit/>
          </a:bodyPr>
          <a:lstStyle/>
          <a:p>
            <a:pPr algn="ctr"/>
            <a:r>
              <a:rPr lang="ru-RU" sz="3200" b="1" dirty="0"/>
              <a:t>Сколько запахов может различить человек ?</a:t>
            </a:r>
          </a:p>
        </p:txBody>
      </p:sp>
      <p:pic>
        <p:nvPicPr>
          <p:cNvPr id="3" name="Рисунок 2">
            <a:extLst>
              <a:ext uri="{FF2B5EF4-FFF2-40B4-BE49-F238E27FC236}">
                <a16:creationId xmlns:a16="http://schemas.microsoft.com/office/drawing/2014/main" id="{98B2049E-043A-4A2F-98CD-03476637F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663" y="897316"/>
            <a:ext cx="3097460" cy="2970746"/>
          </a:xfrm>
          <a:prstGeom prst="rect">
            <a:avLst/>
          </a:prstGeom>
        </p:spPr>
      </p:pic>
      <p:sp>
        <p:nvSpPr>
          <p:cNvPr id="8" name="TextBox 7">
            <a:extLst>
              <a:ext uri="{FF2B5EF4-FFF2-40B4-BE49-F238E27FC236}">
                <a16:creationId xmlns:a16="http://schemas.microsoft.com/office/drawing/2014/main" id="{B52BFF3E-B5F5-4C09-AFD0-B29414942FB0}"/>
              </a:ext>
            </a:extLst>
          </p:cNvPr>
          <p:cNvSpPr txBox="1"/>
          <p:nvPr/>
        </p:nvSpPr>
        <p:spPr>
          <a:xfrm>
            <a:off x="215213" y="5785569"/>
            <a:ext cx="5757748" cy="923330"/>
          </a:xfrm>
          <a:prstGeom prst="rect">
            <a:avLst/>
          </a:prstGeom>
          <a:noFill/>
        </p:spPr>
        <p:txBody>
          <a:bodyPr wrap="square" rtlCol="0">
            <a:spAutoFit/>
          </a:bodyPr>
          <a:lstStyle/>
          <a:p>
            <a:r>
              <a:rPr lang="en-US" dirty="0"/>
              <a:t>26 </a:t>
            </a:r>
            <a:r>
              <a:rPr lang="ru-RU" dirty="0"/>
              <a:t>добровольцев</a:t>
            </a:r>
          </a:p>
          <a:p>
            <a:r>
              <a:rPr lang="ru-RU" dirty="0"/>
              <a:t>Попарное различение смесей из 10, 20, 30 веществ из набора 128 веществ </a:t>
            </a:r>
          </a:p>
        </p:txBody>
      </p:sp>
      <p:sp>
        <p:nvSpPr>
          <p:cNvPr id="9" name="TextBox 8">
            <a:extLst>
              <a:ext uri="{FF2B5EF4-FFF2-40B4-BE49-F238E27FC236}">
                <a16:creationId xmlns:a16="http://schemas.microsoft.com/office/drawing/2014/main" id="{BE293E57-8F0D-4038-8F66-85E7133DB818}"/>
              </a:ext>
            </a:extLst>
          </p:cNvPr>
          <p:cNvSpPr txBox="1"/>
          <p:nvPr/>
        </p:nvSpPr>
        <p:spPr>
          <a:xfrm>
            <a:off x="6074561" y="4327041"/>
            <a:ext cx="5075340" cy="646331"/>
          </a:xfrm>
          <a:prstGeom prst="rect">
            <a:avLst/>
          </a:prstGeom>
          <a:noFill/>
        </p:spPr>
        <p:txBody>
          <a:bodyPr wrap="square" rtlCol="0">
            <a:spAutoFit/>
          </a:bodyPr>
          <a:lstStyle/>
          <a:p>
            <a:r>
              <a:rPr lang="ru-RU" dirty="0"/>
              <a:t>Верхний предел – почти 2 триллиона</a:t>
            </a:r>
          </a:p>
          <a:p>
            <a:r>
              <a:rPr lang="ru-RU" dirty="0"/>
              <a:t>Нижний предел – около 5-7 тысяч </a:t>
            </a:r>
          </a:p>
        </p:txBody>
      </p:sp>
      <p:sp>
        <p:nvSpPr>
          <p:cNvPr id="11" name="TextBox 10">
            <a:extLst>
              <a:ext uri="{FF2B5EF4-FFF2-40B4-BE49-F238E27FC236}">
                <a16:creationId xmlns:a16="http://schemas.microsoft.com/office/drawing/2014/main" id="{CB1F87B0-C2F1-4932-A778-32B9E592B080}"/>
              </a:ext>
            </a:extLst>
          </p:cNvPr>
          <p:cNvSpPr txBox="1"/>
          <p:nvPr/>
        </p:nvSpPr>
        <p:spPr>
          <a:xfrm>
            <a:off x="6075021" y="5499019"/>
            <a:ext cx="6094602" cy="646331"/>
          </a:xfrm>
          <a:prstGeom prst="rect">
            <a:avLst/>
          </a:prstGeom>
          <a:noFill/>
        </p:spPr>
        <p:txBody>
          <a:bodyPr wrap="square">
            <a:spAutoFit/>
          </a:bodyPr>
          <a:lstStyle/>
          <a:p>
            <a:pPr marL="285750" indent="-285750">
              <a:buFont typeface="Arial" panose="020B0604020202020204" pitchFamily="34" charset="0"/>
              <a:buChar char="•"/>
            </a:pPr>
            <a:r>
              <a:rPr lang="de-DE" dirty="0"/>
              <a:t>C. </a:t>
            </a:r>
            <a:r>
              <a:rPr lang="de-DE" dirty="0" err="1"/>
              <a:t>Bushdid</a:t>
            </a:r>
            <a:r>
              <a:rPr lang="ru-RU" dirty="0"/>
              <a:t> </a:t>
            </a:r>
            <a:r>
              <a:rPr lang="de-DE" dirty="0"/>
              <a:t>et al., </a:t>
            </a:r>
            <a:r>
              <a:rPr lang="de-DE" b="1" dirty="0"/>
              <a:t>Science</a:t>
            </a:r>
            <a:r>
              <a:rPr lang="de-DE" dirty="0"/>
              <a:t> 2014, 343, 1370-1372.</a:t>
            </a:r>
          </a:p>
          <a:p>
            <a:pPr marL="285750" indent="-285750">
              <a:buFont typeface="Arial" panose="020B0604020202020204" pitchFamily="34" charset="0"/>
              <a:buChar char="•"/>
            </a:pPr>
            <a:r>
              <a:rPr lang="en-US" dirty="0" err="1"/>
              <a:t>Gerkin</a:t>
            </a:r>
            <a:r>
              <a:rPr lang="en-US" dirty="0"/>
              <a:t> and Castro. </a:t>
            </a:r>
            <a:r>
              <a:rPr lang="en-US" b="1" dirty="0" err="1"/>
              <a:t>eLife</a:t>
            </a:r>
            <a:r>
              <a:rPr lang="en-US" dirty="0"/>
              <a:t> 2015;4:e08127</a:t>
            </a:r>
            <a:endParaRPr lang="ru-RU" dirty="0"/>
          </a:p>
        </p:txBody>
      </p:sp>
      <p:sp>
        <p:nvSpPr>
          <p:cNvPr id="12" name="TextBox 11">
            <a:extLst>
              <a:ext uri="{FF2B5EF4-FFF2-40B4-BE49-F238E27FC236}">
                <a16:creationId xmlns:a16="http://schemas.microsoft.com/office/drawing/2014/main" id="{0C2739AC-69DD-4EE8-B0D5-7C86FA589365}"/>
              </a:ext>
            </a:extLst>
          </p:cNvPr>
          <p:cNvSpPr txBox="1"/>
          <p:nvPr/>
        </p:nvSpPr>
        <p:spPr>
          <a:xfrm>
            <a:off x="11651261" y="6384919"/>
            <a:ext cx="651052" cy="523220"/>
          </a:xfrm>
          <a:prstGeom prst="rect">
            <a:avLst/>
          </a:prstGeom>
          <a:noFill/>
        </p:spPr>
        <p:txBody>
          <a:bodyPr wrap="square" rtlCol="0">
            <a:spAutoFit/>
          </a:bodyPr>
          <a:lstStyle/>
          <a:p>
            <a:r>
              <a:rPr lang="en-US" sz="2800" b="1" dirty="0"/>
              <a:t>4</a:t>
            </a:r>
            <a:endParaRPr lang="ru-RU" sz="2800" b="1" dirty="0"/>
          </a:p>
        </p:txBody>
      </p:sp>
    </p:spTree>
    <p:extLst>
      <p:ext uri="{BB962C8B-B14F-4D97-AF65-F5344CB8AC3E}">
        <p14:creationId xmlns:p14="http://schemas.microsoft.com/office/powerpoint/2010/main" val="4041917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2134F7-E700-4C6D-937A-C17BED7B2EC4}"/>
              </a:ext>
            </a:extLst>
          </p:cNvPr>
          <p:cNvSpPr txBox="1"/>
          <p:nvPr/>
        </p:nvSpPr>
        <p:spPr>
          <a:xfrm>
            <a:off x="173255" y="53894"/>
            <a:ext cx="11803532" cy="584775"/>
          </a:xfrm>
          <a:prstGeom prst="rect">
            <a:avLst/>
          </a:prstGeom>
          <a:noFill/>
        </p:spPr>
        <p:txBody>
          <a:bodyPr wrap="square" rtlCol="0">
            <a:spAutoFit/>
          </a:bodyPr>
          <a:lstStyle/>
          <a:p>
            <a:pPr algn="ctr"/>
            <a:r>
              <a:rPr lang="ru-RU" sz="3200" b="1" dirty="0"/>
              <a:t>Как устроено обоняние?</a:t>
            </a:r>
          </a:p>
        </p:txBody>
      </p:sp>
      <p:pic>
        <p:nvPicPr>
          <p:cNvPr id="5" name="Picture 2">
            <a:extLst>
              <a:ext uri="{FF2B5EF4-FFF2-40B4-BE49-F238E27FC236}">
                <a16:creationId xmlns:a16="http://schemas.microsoft.com/office/drawing/2014/main" id="{EB6A8CCD-1ACD-43D3-B99D-2D5753324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09" y="881275"/>
            <a:ext cx="4811786" cy="3503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DD8DDA0-134C-4F83-AE7F-84121C338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29" y="1004797"/>
            <a:ext cx="4948168" cy="48484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FD77F7-DA73-4E8A-8232-F8348993B109}"/>
              </a:ext>
            </a:extLst>
          </p:cNvPr>
          <p:cNvSpPr txBox="1"/>
          <p:nvPr/>
        </p:nvSpPr>
        <p:spPr>
          <a:xfrm>
            <a:off x="293615" y="4538444"/>
            <a:ext cx="5612235" cy="2031325"/>
          </a:xfrm>
          <a:prstGeom prst="rect">
            <a:avLst/>
          </a:prstGeom>
          <a:noFill/>
        </p:spPr>
        <p:txBody>
          <a:bodyPr wrap="square" rtlCol="0">
            <a:spAutoFit/>
          </a:bodyPr>
          <a:lstStyle/>
          <a:p>
            <a:pPr marL="285750" indent="-285750">
              <a:buFont typeface="Arial" panose="020B0604020202020204" pitchFamily="34" charset="0"/>
              <a:buChar char="•"/>
            </a:pPr>
            <a:r>
              <a:rPr lang="ru-RU" dirty="0"/>
              <a:t>Площадь обонятельного эпителия – 4-5 см</a:t>
            </a:r>
            <a:r>
              <a:rPr lang="ru-RU" baseline="30000" dirty="0"/>
              <a:t>2</a:t>
            </a:r>
          </a:p>
          <a:p>
            <a:pPr marL="285750" indent="-285750">
              <a:buFont typeface="Arial" panose="020B0604020202020204" pitchFamily="34" charset="0"/>
              <a:buChar char="•"/>
            </a:pPr>
            <a:r>
              <a:rPr lang="ru-RU" dirty="0"/>
              <a:t>Число обонятельных нейронов – около 10 млн</a:t>
            </a:r>
          </a:p>
          <a:p>
            <a:pPr marL="285750" indent="-285750">
              <a:buFont typeface="Arial" panose="020B0604020202020204" pitchFamily="34" charset="0"/>
              <a:buChar char="•"/>
            </a:pPr>
            <a:r>
              <a:rPr lang="ru-RU" dirty="0"/>
              <a:t>Число разных типов рецепторов – около 400</a:t>
            </a:r>
          </a:p>
          <a:p>
            <a:pPr marL="285750" indent="-285750">
              <a:buFont typeface="Arial" panose="020B0604020202020204" pitchFamily="34" charset="0"/>
              <a:buChar char="•"/>
            </a:pPr>
            <a:r>
              <a:rPr lang="ru-RU" dirty="0"/>
              <a:t>Число активных типов рецепторов – менее 100</a:t>
            </a:r>
          </a:p>
          <a:p>
            <a:pPr marL="285750" indent="-285750">
              <a:buFont typeface="Arial" panose="020B0604020202020204" pitchFamily="34" charset="0"/>
              <a:buChar char="•"/>
            </a:pPr>
            <a:r>
              <a:rPr lang="ru-RU" dirty="0"/>
              <a:t>Время жизни нейрона – до 4 </a:t>
            </a:r>
            <a:r>
              <a:rPr lang="ru-RU" dirty="0" err="1"/>
              <a:t>нед</a:t>
            </a:r>
            <a:r>
              <a:rPr lang="ru-RU" dirty="0"/>
              <a:t>.</a:t>
            </a:r>
          </a:p>
          <a:p>
            <a:pPr marL="285750" indent="-285750">
              <a:buFont typeface="Arial" panose="020B0604020202020204" pitchFamily="34" charset="0"/>
              <a:buChar char="•"/>
            </a:pPr>
            <a:r>
              <a:rPr lang="ru-RU" dirty="0"/>
              <a:t>Кодирование запаха – комбинация сигналов от возбужденных нейронов</a:t>
            </a:r>
          </a:p>
        </p:txBody>
      </p:sp>
      <p:sp>
        <p:nvSpPr>
          <p:cNvPr id="8" name="TextBox 7">
            <a:extLst>
              <a:ext uri="{FF2B5EF4-FFF2-40B4-BE49-F238E27FC236}">
                <a16:creationId xmlns:a16="http://schemas.microsoft.com/office/drawing/2014/main" id="{0488A461-8596-4894-BB7F-49E6BD77D94D}"/>
              </a:ext>
            </a:extLst>
          </p:cNvPr>
          <p:cNvSpPr txBox="1"/>
          <p:nvPr/>
        </p:nvSpPr>
        <p:spPr>
          <a:xfrm>
            <a:off x="11677475" y="6384919"/>
            <a:ext cx="624838" cy="523220"/>
          </a:xfrm>
          <a:prstGeom prst="rect">
            <a:avLst/>
          </a:prstGeom>
          <a:noFill/>
        </p:spPr>
        <p:txBody>
          <a:bodyPr wrap="square" rtlCol="0">
            <a:spAutoFit/>
          </a:bodyPr>
          <a:lstStyle/>
          <a:p>
            <a:r>
              <a:rPr lang="en-US" sz="2800" b="1" dirty="0"/>
              <a:t>5</a:t>
            </a:r>
            <a:endParaRPr lang="ru-RU" sz="2800" b="1" dirty="0"/>
          </a:p>
        </p:txBody>
      </p:sp>
    </p:spTree>
    <p:extLst>
      <p:ext uri="{BB962C8B-B14F-4D97-AF65-F5344CB8AC3E}">
        <p14:creationId xmlns:p14="http://schemas.microsoft.com/office/powerpoint/2010/main" val="852911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592EBB-3D11-4181-BCD8-CC39639635F1}"/>
              </a:ext>
            </a:extLst>
          </p:cNvPr>
          <p:cNvSpPr txBox="1"/>
          <p:nvPr/>
        </p:nvSpPr>
        <p:spPr>
          <a:xfrm>
            <a:off x="173255" y="53894"/>
            <a:ext cx="11803532" cy="584775"/>
          </a:xfrm>
          <a:prstGeom prst="rect">
            <a:avLst/>
          </a:prstGeom>
          <a:noFill/>
        </p:spPr>
        <p:txBody>
          <a:bodyPr wrap="square" rtlCol="0">
            <a:spAutoFit/>
          </a:bodyPr>
          <a:lstStyle/>
          <a:p>
            <a:pPr algn="ctr"/>
            <a:r>
              <a:rPr lang="ru-RU" sz="3200" b="1" dirty="0"/>
              <a:t>Почему обоняние собак гораздо лучше, чем у человека ?</a:t>
            </a:r>
          </a:p>
        </p:txBody>
      </p:sp>
      <p:pic>
        <p:nvPicPr>
          <p:cNvPr id="3" name="Рисунок 2">
            <a:extLst>
              <a:ext uri="{FF2B5EF4-FFF2-40B4-BE49-F238E27FC236}">
                <a16:creationId xmlns:a16="http://schemas.microsoft.com/office/drawing/2014/main" id="{F11E4D03-61E2-41E6-9491-BB03B56A2E63}"/>
              </a:ext>
            </a:extLst>
          </p:cNvPr>
          <p:cNvPicPr>
            <a:picLocks noChangeAspect="1"/>
          </p:cNvPicPr>
          <p:nvPr/>
        </p:nvPicPr>
        <p:blipFill>
          <a:blip r:embed="rId2"/>
          <a:stretch>
            <a:fillRect/>
          </a:stretch>
        </p:blipFill>
        <p:spPr>
          <a:xfrm>
            <a:off x="535323" y="1070433"/>
            <a:ext cx="5734050" cy="2886075"/>
          </a:xfrm>
          <a:prstGeom prst="rect">
            <a:avLst/>
          </a:prstGeom>
        </p:spPr>
      </p:pic>
      <p:pic>
        <p:nvPicPr>
          <p:cNvPr id="8" name="Рисунок 7">
            <a:extLst>
              <a:ext uri="{FF2B5EF4-FFF2-40B4-BE49-F238E27FC236}">
                <a16:creationId xmlns:a16="http://schemas.microsoft.com/office/drawing/2014/main" id="{EC0EFCCA-2213-4877-B68D-11F58BC83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681" y="968797"/>
            <a:ext cx="2486025" cy="3419475"/>
          </a:xfrm>
          <a:prstGeom prst="rect">
            <a:avLst/>
          </a:prstGeom>
        </p:spPr>
      </p:pic>
      <p:sp>
        <p:nvSpPr>
          <p:cNvPr id="11" name="TextBox 10">
            <a:extLst>
              <a:ext uri="{FF2B5EF4-FFF2-40B4-BE49-F238E27FC236}">
                <a16:creationId xmlns:a16="http://schemas.microsoft.com/office/drawing/2014/main" id="{59FA121F-5309-47E2-A42E-D5FF3B6BAFD5}"/>
              </a:ext>
            </a:extLst>
          </p:cNvPr>
          <p:cNvSpPr txBox="1"/>
          <p:nvPr/>
        </p:nvSpPr>
        <p:spPr>
          <a:xfrm>
            <a:off x="11651261" y="6384919"/>
            <a:ext cx="651052" cy="523220"/>
          </a:xfrm>
          <a:prstGeom prst="rect">
            <a:avLst/>
          </a:prstGeom>
          <a:noFill/>
        </p:spPr>
        <p:txBody>
          <a:bodyPr wrap="square" rtlCol="0">
            <a:spAutoFit/>
          </a:bodyPr>
          <a:lstStyle/>
          <a:p>
            <a:r>
              <a:rPr lang="en-US" sz="2800" b="1" dirty="0"/>
              <a:t>6</a:t>
            </a:r>
            <a:endParaRPr lang="ru-RU" sz="2800" b="1" dirty="0"/>
          </a:p>
        </p:txBody>
      </p:sp>
      <p:sp>
        <p:nvSpPr>
          <p:cNvPr id="12" name="TextBox 11">
            <a:extLst>
              <a:ext uri="{FF2B5EF4-FFF2-40B4-BE49-F238E27FC236}">
                <a16:creationId xmlns:a16="http://schemas.microsoft.com/office/drawing/2014/main" id="{36AA0217-7B8F-4F7B-95EC-96B3A1A64C21}"/>
              </a:ext>
            </a:extLst>
          </p:cNvPr>
          <p:cNvSpPr txBox="1"/>
          <p:nvPr/>
        </p:nvSpPr>
        <p:spPr>
          <a:xfrm>
            <a:off x="302004" y="4388272"/>
            <a:ext cx="6467912" cy="2031325"/>
          </a:xfrm>
          <a:prstGeom prst="rect">
            <a:avLst/>
          </a:prstGeom>
          <a:noFill/>
        </p:spPr>
        <p:txBody>
          <a:bodyPr wrap="square" rtlCol="0">
            <a:spAutoFit/>
          </a:bodyPr>
          <a:lstStyle/>
          <a:p>
            <a:pPr marL="285750" indent="-285750">
              <a:buFont typeface="Arial" panose="020B0604020202020204" pitchFamily="34" charset="0"/>
              <a:buChar char="•"/>
            </a:pPr>
            <a:r>
              <a:rPr lang="ru-RU" dirty="0"/>
              <a:t>Площадь обонятельного эпителия – 150-200 см</a:t>
            </a:r>
            <a:r>
              <a:rPr lang="ru-RU" baseline="30000" dirty="0"/>
              <a:t>2</a:t>
            </a:r>
          </a:p>
          <a:p>
            <a:pPr marL="285750" indent="-285750">
              <a:buFont typeface="Arial" panose="020B0604020202020204" pitchFamily="34" charset="0"/>
              <a:buChar char="•"/>
            </a:pPr>
            <a:r>
              <a:rPr lang="ru-RU" dirty="0"/>
              <a:t>Число обонятельных нейронов – около 200 млн</a:t>
            </a:r>
          </a:p>
          <a:p>
            <a:pPr marL="285750" indent="-285750">
              <a:buFont typeface="Arial" panose="020B0604020202020204" pitchFamily="34" charset="0"/>
              <a:buChar char="•"/>
            </a:pPr>
            <a:r>
              <a:rPr lang="ru-RU" dirty="0"/>
              <a:t>Более развитая система носовых каналов (нагрев, увлажнение воздуха)</a:t>
            </a:r>
          </a:p>
          <a:p>
            <a:pPr marL="285750" indent="-285750">
              <a:buFont typeface="Arial" panose="020B0604020202020204" pitchFamily="34" charset="0"/>
              <a:buChar char="•"/>
            </a:pPr>
            <a:r>
              <a:rPr lang="ru-RU" dirty="0"/>
              <a:t>Более интенсивный режим дыхания – 4-7 вдохов в секунду (человек – 15 вдохов в минуту)</a:t>
            </a:r>
          </a:p>
          <a:p>
            <a:pPr marL="285750" indent="-285750">
              <a:buFont typeface="Arial" panose="020B0604020202020204" pitchFamily="34" charset="0"/>
              <a:buChar char="•"/>
            </a:pPr>
            <a:r>
              <a:rPr lang="ru-RU" dirty="0"/>
              <a:t>Разделение потоков вдыхаемого и выдыхаемого воздуха </a:t>
            </a:r>
          </a:p>
        </p:txBody>
      </p:sp>
      <p:sp>
        <p:nvSpPr>
          <p:cNvPr id="14" name="TextBox 13">
            <a:extLst>
              <a:ext uri="{FF2B5EF4-FFF2-40B4-BE49-F238E27FC236}">
                <a16:creationId xmlns:a16="http://schemas.microsoft.com/office/drawing/2014/main" id="{95495970-8611-4661-8517-EED479FC03CE}"/>
              </a:ext>
            </a:extLst>
          </p:cNvPr>
          <p:cNvSpPr txBox="1"/>
          <p:nvPr/>
        </p:nvSpPr>
        <p:spPr>
          <a:xfrm>
            <a:off x="7358894" y="5738588"/>
            <a:ext cx="4833106" cy="646331"/>
          </a:xfrm>
          <a:prstGeom prst="rect">
            <a:avLst/>
          </a:prstGeom>
          <a:noFill/>
        </p:spPr>
        <p:txBody>
          <a:bodyPr wrap="square">
            <a:spAutoFit/>
          </a:bodyPr>
          <a:lstStyle/>
          <a:p>
            <a:r>
              <a:rPr lang="en-US" dirty="0"/>
              <a:t>Jenkins EK, </a:t>
            </a:r>
            <a:r>
              <a:rPr lang="en-US" dirty="0" err="1"/>
              <a:t>DeChant</a:t>
            </a:r>
            <a:r>
              <a:rPr lang="en-US" dirty="0"/>
              <a:t> MT and Perry EB (2018). </a:t>
            </a:r>
            <a:r>
              <a:rPr lang="en-US" b="1" dirty="0"/>
              <a:t>Front. Vet. Sci. </a:t>
            </a:r>
            <a:r>
              <a:rPr lang="en-US" dirty="0"/>
              <a:t>5:56. </a:t>
            </a:r>
            <a:endParaRPr lang="ru-RU" dirty="0"/>
          </a:p>
        </p:txBody>
      </p:sp>
    </p:spTree>
    <p:extLst>
      <p:ext uri="{BB962C8B-B14F-4D97-AF65-F5344CB8AC3E}">
        <p14:creationId xmlns:p14="http://schemas.microsoft.com/office/powerpoint/2010/main" val="178996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C52EB1-B68D-47A9-BE63-38BEC94FC84F}"/>
              </a:ext>
            </a:extLst>
          </p:cNvPr>
          <p:cNvSpPr txBox="1"/>
          <p:nvPr/>
        </p:nvSpPr>
        <p:spPr>
          <a:xfrm>
            <a:off x="215213" y="576152"/>
            <a:ext cx="7205614" cy="6281848"/>
          </a:xfrm>
          <a:prstGeom prst="rect">
            <a:avLst/>
          </a:prstGeom>
          <a:noFill/>
        </p:spPr>
        <p:txBody>
          <a:bodyPr wrap="square" rtlCol="0">
            <a:spAutoFit/>
          </a:bodyPr>
          <a:lstStyle/>
          <a:p>
            <a:pPr>
              <a:lnSpc>
                <a:spcPct val="150000"/>
              </a:lnSpc>
            </a:pPr>
            <a:r>
              <a:rPr lang="ru-RU" b="1" dirty="0"/>
              <a:t>Требования к сенсорам:</a:t>
            </a:r>
          </a:p>
          <a:p>
            <a:pPr>
              <a:lnSpc>
                <a:spcPct val="150000"/>
              </a:lnSpc>
            </a:pPr>
            <a:endParaRPr lang="ru-RU" dirty="0"/>
          </a:p>
          <a:p>
            <a:pPr marL="342900" indent="-342900">
              <a:lnSpc>
                <a:spcPct val="150000"/>
              </a:lnSpc>
              <a:buAutoNum type="arabicParenR"/>
            </a:pPr>
            <a:r>
              <a:rPr lang="ru-RU" b="1" dirty="0"/>
              <a:t>Прямое преобразование химического взаимодействия в электрический сигнал</a:t>
            </a:r>
            <a:endParaRPr lang="de-DE" b="1" dirty="0"/>
          </a:p>
          <a:p>
            <a:pPr marL="342900" indent="-342900">
              <a:lnSpc>
                <a:spcPct val="150000"/>
              </a:lnSpc>
              <a:buAutoNum type="arabicParenR"/>
            </a:pPr>
            <a:r>
              <a:rPr lang="ru-RU" b="1" dirty="0"/>
              <a:t>Широкий спектр детектируемых компонентов</a:t>
            </a:r>
          </a:p>
          <a:p>
            <a:pPr marL="342900" indent="-342900">
              <a:lnSpc>
                <a:spcPct val="150000"/>
              </a:lnSpc>
              <a:buAutoNum type="arabicParenR"/>
            </a:pPr>
            <a:r>
              <a:rPr lang="ru-RU" b="1" dirty="0"/>
              <a:t>Частичная селективность отклика</a:t>
            </a:r>
          </a:p>
          <a:p>
            <a:pPr marL="342900" indent="-342900">
              <a:lnSpc>
                <a:spcPct val="150000"/>
              </a:lnSpc>
              <a:buAutoNum type="arabicParenR"/>
            </a:pPr>
            <a:r>
              <a:rPr lang="ru-RU" b="1" dirty="0"/>
              <a:t>Ортогональность отклика сенсоров в массиве</a:t>
            </a:r>
          </a:p>
          <a:p>
            <a:pPr marL="342900" indent="-342900">
              <a:lnSpc>
                <a:spcPct val="150000"/>
              </a:lnSpc>
              <a:buAutoNum type="arabicParenR"/>
            </a:pPr>
            <a:r>
              <a:rPr lang="ru-RU" b="1" dirty="0"/>
              <a:t>Низкий предел обнаружения</a:t>
            </a:r>
          </a:p>
          <a:p>
            <a:pPr marL="342900" indent="-342900">
              <a:lnSpc>
                <a:spcPct val="150000"/>
              </a:lnSpc>
              <a:buAutoNum type="arabicParenR"/>
            </a:pPr>
            <a:r>
              <a:rPr lang="ru-RU" b="1" dirty="0"/>
              <a:t>Короткое время отклика и восстановления</a:t>
            </a:r>
          </a:p>
          <a:p>
            <a:pPr marL="342900" indent="-342900">
              <a:lnSpc>
                <a:spcPct val="150000"/>
              </a:lnSpc>
              <a:buAutoNum type="arabicParenR"/>
            </a:pPr>
            <a:r>
              <a:rPr lang="ru-RU" b="1" dirty="0"/>
              <a:t>Широкий диапазон детектируемых концентраций</a:t>
            </a:r>
          </a:p>
          <a:p>
            <a:pPr marL="342900" indent="-342900">
              <a:lnSpc>
                <a:spcPct val="150000"/>
              </a:lnSpc>
              <a:buAutoNum type="arabicParenR"/>
            </a:pPr>
            <a:r>
              <a:rPr lang="ru-RU" b="1" dirty="0"/>
              <a:t>Возможность длительной непрерывной работы (стабильность)</a:t>
            </a:r>
          </a:p>
          <a:p>
            <a:pPr marL="342900" indent="-342900">
              <a:lnSpc>
                <a:spcPct val="150000"/>
              </a:lnSpc>
              <a:buAutoNum type="arabicParenR"/>
            </a:pPr>
            <a:r>
              <a:rPr lang="ru-RU" b="1" dirty="0"/>
              <a:t>Миниатюрность</a:t>
            </a:r>
          </a:p>
          <a:p>
            <a:pPr marL="342900" indent="-342900">
              <a:lnSpc>
                <a:spcPct val="150000"/>
              </a:lnSpc>
              <a:buAutoNum type="arabicParenR"/>
            </a:pPr>
            <a:r>
              <a:rPr lang="ru-RU" b="1" dirty="0"/>
              <a:t>Малое энергопотребление</a:t>
            </a:r>
          </a:p>
          <a:p>
            <a:pPr marL="342900" indent="-342900">
              <a:lnSpc>
                <a:spcPct val="150000"/>
              </a:lnSpc>
              <a:buAutoNum type="arabicParenR"/>
            </a:pPr>
            <a:r>
              <a:rPr lang="ru-RU" b="1" dirty="0"/>
              <a:t>Возможность масштабирования</a:t>
            </a:r>
          </a:p>
          <a:p>
            <a:pPr marL="342900" indent="-342900">
              <a:lnSpc>
                <a:spcPct val="150000"/>
              </a:lnSpc>
              <a:buAutoNum type="arabicParenR"/>
            </a:pPr>
            <a:r>
              <a:rPr lang="ru-RU" b="1" dirty="0"/>
              <a:t>Низкая стоимость</a:t>
            </a:r>
          </a:p>
        </p:txBody>
      </p:sp>
      <p:sp>
        <p:nvSpPr>
          <p:cNvPr id="3" name="TextBox 2">
            <a:extLst>
              <a:ext uri="{FF2B5EF4-FFF2-40B4-BE49-F238E27FC236}">
                <a16:creationId xmlns:a16="http://schemas.microsoft.com/office/drawing/2014/main" id="{7930D7D4-BC15-4EDC-8976-6738F8DB0A7A}"/>
              </a:ext>
            </a:extLst>
          </p:cNvPr>
          <p:cNvSpPr txBox="1"/>
          <p:nvPr/>
        </p:nvSpPr>
        <p:spPr>
          <a:xfrm>
            <a:off x="173255" y="53894"/>
            <a:ext cx="11803532" cy="584775"/>
          </a:xfrm>
          <a:prstGeom prst="rect">
            <a:avLst/>
          </a:prstGeom>
          <a:noFill/>
        </p:spPr>
        <p:txBody>
          <a:bodyPr wrap="square" rtlCol="0">
            <a:spAutoFit/>
          </a:bodyPr>
          <a:lstStyle/>
          <a:p>
            <a:pPr algn="ctr"/>
            <a:r>
              <a:rPr lang="ru-RU" sz="3200" b="1" dirty="0"/>
              <a:t>Как научить машины восприятию запахов?</a:t>
            </a:r>
          </a:p>
        </p:txBody>
      </p:sp>
      <p:sp>
        <p:nvSpPr>
          <p:cNvPr id="5" name="TextBox 4">
            <a:extLst>
              <a:ext uri="{FF2B5EF4-FFF2-40B4-BE49-F238E27FC236}">
                <a16:creationId xmlns:a16="http://schemas.microsoft.com/office/drawing/2014/main" id="{5048F76A-52C8-4D5C-A6EE-E85C2950CF99}"/>
              </a:ext>
            </a:extLst>
          </p:cNvPr>
          <p:cNvSpPr txBox="1"/>
          <p:nvPr/>
        </p:nvSpPr>
        <p:spPr>
          <a:xfrm>
            <a:off x="7125154" y="638669"/>
            <a:ext cx="4851633" cy="2542363"/>
          </a:xfrm>
          <a:prstGeom prst="rect">
            <a:avLst/>
          </a:prstGeom>
          <a:noFill/>
        </p:spPr>
        <p:txBody>
          <a:bodyPr wrap="square" rtlCol="0">
            <a:spAutoFit/>
          </a:bodyPr>
          <a:lstStyle/>
          <a:p>
            <a:pPr>
              <a:lnSpc>
                <a:spcPct val="150000"/>
              </a:lnSpc>
            </a:pPr>
            <a:r>
              <a:rPr lang="ru-RU" b="1" dirty="0"/>
              <a:t>Требования к системе:</a:t>
            </a:r>
          </a:p>
          <a:p>
            <a:pPr>
              <a:lnSpc>
                <a:spcPct val="150000"/>
              </a:lnSpc>
            </a:pPr>
            <a:endParaRPr lang="ru-RU" b="1" dirty="0"/>
          </a:p>
          <a:p>
            <a:pPr marL="342900" indent="-342900">
              <a:lnSpc>
                <a:spcPct val="150000"/>
              </a:lnSpc>
              <a:buAutoNum type="arabicParenR"/>
            </a:pPr>
            <a:r>
              <a:rPr lang="ru-RU" b="1" dirty="0"/>
              <a:t>Устойчивость к колебаниям условий воздушной среды (температура, влажность, фоновые примеси)</a:t>
            </a:r>
          </a:p>
          <a:p>
            <a:pPr marL="342900" indent="-342900">
              <a:lnSpc>
                <a:spcPct val="150000"/>
              </a:lnSpc>
              <a:buAutoNum type="arabicParenR"/>
            </a:pPr>
            <a:r>
              <a:rPr lang="ru-RU" b="1" dirty="0"/>
              <a:t>Обучаемость (универсальность)</a:t>
            </a:r>
          </a:p>
        </p:txBody>
      </p:sp>
      <p:sp>
        <p:nvSpPr>
          <p:cNvPr id="6" name="TextBox 5">
            <a:extLst>
              <a:ext uri="{FF2B5EF4-FFF2-40B4-BE49-F238E27FC236}">
                <a16:creationId xmlns:a16="http://schemas.microsoft.com/office/drawing/2014/main" id="{421A5F5F-8F08-498C-8914-5FEC2B40EBE1}"/>
              </a:ext>
            </a:extLst>
          </p:cNvPr>
          <p:cNvSpPr txBox="1"/>
          <p:nvPr/>
        </p:nvSpPr>
        <p:spPr>
          <a:xfrm>
            <a:off x="11651261" y="6384919"/>
            <a:ext cx="651052" cy="523220"/>
          </a:xfrm>
          <a:prstGeom prst="rect">
            <a:avLst/>
          </a:prstGeom>
          <a:noFill/>
        </p:spPr>
        <p:txBody>
          <a:bodyPr wrap="square" rtlCol="0">
            <a:spAutoFit/>
          </a:bodyPr>
          <a:lstStyle/>
          <a:p>
            <a:r>
              <a:rPr lang="ru-RU" sz="2800" b="1" dirty="0"/>
              <a:t>7</a:t>
            </a:r>
          </a:p>
        </p:txBody>
      </p:sp>
    </p:spTree>
    <p:extLst>
      <p:ext uri="{BB962C8B-B14F-4D97-AF65-F5344CB8AC3E}">
        <p14:creationId xmlns:p14="http://schemas.microsoft.com/office/powerpoint/2010/main" val="4189247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C2CC4C-F668-42CA-B9A2-BD291E6722B3}"/>
              </a:ext>
            </a:extLst>
          </p:cNvPr>
          <p:cNvSpPr txBox="1"/>
          <p:nvPr/>
        </p:nvSpPr>
        <p:spPr>
          <a:xfrm>
            <a:off x="337751" y="680690"/>
            <a:ext cx="5914768" cy="369332"/>
          </a:xfrm>
          <a:prstGeom prst="rect">
            <a:avLst/>
          </a:prstGeom>
          <a:noFill/>
        </p:spPr>
        <p:txBody>
          <a:bodyPr wrap="square" rtlCol="0">
            <a:spAutoFit/>
          </a:bodyPr>
          <a:lstStyle/>
          <a:p>
            <a:r>
              <a:rPr lang="ru-RU" b="1" dirty="0"/>
              <a:t>1) Термокаталитические (</a:t>
            </a:r>
            <a:r>
              <a:rPr lang="ru-RU" b="1" dirty="0" err="1"/>
              <a:t>пеллисторы</a:t>
            </a:r>
            <a:r>
              <a:rPr lang="ru-RU" b="1" dirty="0"/>
              <a:t>)</a:t>
            </a:r>
          </a:p>
        </p:txBody>
      </p:sp>
      <p:pic>
        <p:nvPicPr>
          <p:cNvPr id="1026" name="Picture 2" descr="Function principle">
            <a:extLst>
              <a:ext uri="{FF2B5EF4-FFF2-40B4-BE49-F238E27FC236}">
                <a16:creationId xmlns:a16="http://schemas.microsoft.com/office/drawing/2014/main" id="{5060E47F-28E2-4AEC-A519-148E60CD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12" y="2698573"/>
            <a:ext cx="2876323" cy="20320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FC114C-9FCC-4B75-93A1-14E1A8F7B6BB}"/>
              </a:ext>
            </a:extLst>
          </p:cNvPr>
          <p:cNvSpPr txBox="1"/>
          <p:nvPr/>
        </p:nvSpPr>
        <p:spPr>
          <a:xfrm>
            <a:off x="411438" y="5824151"/>
            <a:ext cx="3797644" cy="369332"/>
          </a:xfrm>
          <a:prstGeom prst="rect">
            <a:avLst/>
          </a:prstGeom>
          <a:noFill/>
        </p:spPr>
        <p:txBody>
          <a:bodyPr wrap="square" rtlCol="0">
            <a:spAutoFit/>
          </a:bodyPr>
          <a:lstStyle/>
          <a:p>
            <a:r>
              <a:rPr lang="de-DE" dirty="0"/>
              <a:t>Gastec.co.jp</a:t>
            </a:r>
            <a:endParaRPr lang="ru-RU" dirty="0"/>
          </a:p>
        </p:txBody>
      </p:sp>
      <p:pic>
        <p:nvPicPr>
          <p:cNvPr id="7" name="Рисунок 6">
            <a:extLst>
              <a:ext uri="{FF2B5EF4-FFF2-40B4-BE49-F238E27FC236}">
                <a16:creationId xmlns:a16="http://schemas.microsoft.com/office/drawing/2014/main" id="{728E8CA6-EF15-455E-AC9F-96C4A752FE6F}"/>
              </a:ext>
            </a:extLst>
          </p:cNvPr>
          <p:cNvPicPr>
            <a:picLocks noChangeAspect="1"/>
          </p:cNvPicPr>
          <p:nvPr/>
        </p:nvPicPr>
        <p:blipFill>
          <a:blip r:embed="rId3"/>
          <a:stretch>
            <a:fillRect/>
          </a:stretch>
        </p:blipFill>
        <p:spPr>
          <a:xfrm>
            <a:off x="3731976" y="2471139"/>
            <a:ext cx="2752767" cy="2785345"/>
          </a:xfrm>
          <a:prstGeom prst="rect">
            <a:avLst/>
          </a:prstGeom>
        </p:spPr>
      </p:pic>
      <p:sp>
        <p:nvSpPr>
          <p:cNvPr id="8" name="Прямоугольник 7">
            <a:extLst>
              <a:ext uri="{FF2B5EF4-FFF2-40B4-BE49-F238E27FC236}">
                <a16:creationId xmlns:a16="http://schemas.microsoft.com/office/drawing/2014/main" id="{7AE881A7-21D8-404E-A0E9-DE00EC3481FD}"/>
              </a:ext>
            </a:extLst>
          </p:cNvPr>
          <p:cNvSpPr/>
          <p:nvPr/>
        </p:nvSpPr>
        <p:spPr>
          <a:xfrm>
            <a:off x="7825862" y="4241112"/>
            <a:ext cx="3163495" cy="369332"/>
          </a:xfrm>
          <a:prstGeom prst="rect">
            <a:avLst/>
          </a:prstGeom>
        </p:spPr>
        <p:txBody>
          <a:bodyPr wrap="none">
            <a:spAutoFit/>
          </a:bodyPr>
          <a:lstStyle/>
          <a:p>
            <a:r>
              <a:rPr lang="en-US" dirty="0"/>
              <a:t>Crowcon Detection Instruments</a:t>
            </a:r>
            <a:endParaRPr lang="ru-RU" dirty="0"/>
          </a:p>
        </p:txBody>
      </p:sp>
      <p:pic>
        <p:nvPicPr>
          <p:cNvPr id="9" name="Рисунок 8">
            <a:extLst>
              <a:ext uri="{FF2B5EF4-FFF2-40B4-BE49-F238E27FC236}">
                <a16:creationId xmlns:a16="http://schemas.microsoft.com/office/drawing/2014/main" id="{7944B5FD-A8B7-4052-AEEF-D87BBF648F41}"/>
              </a:ext>
            </a:extLst>
          </p:cNvPr>
          <p:cNvPicPr>
            <a:picLocks noChangeAspect="1"/>
          </p:cNvPicPr>
          <p:nvPr/>
        </p:nvPicPr>
        <p:blipFill>
          <a:blip r:embed="rId4"/>
          <a:stretch>
            <a:fillRect/>
          </a:stretch>
        </p:blipFill>
        <p:spPr>
          <a:xfrm>
            <a:off x="6806842" y="1368696"/>
            <a:ext cx="4340335" cy="3887788"/>
          </a:xfrm>
          <a:prstGeom prst="rect">
            <a:avLst/>
          </a:prstGeom>
        </p:spPr>
      </p:pic>
      <p:sp>
        <p:nvSpPr>
          <p:cNvPr id="10" name="Прямоугольник 9">
            <a:extLst>
              <a:ext uri="{FF2B5EF4-FFF2-40B4-BE49-F238E27FC236}">
                <a16:creationId xmlns:a16="http://schemas.microsoft.com/office/drawing/2014/main" id="{5D5C6013-8A85-462B-9D3C-EC8CAAE12312}"/>
              </a:ext>
            </a:extLst>
          </p:cNvPr>
          <p:cNvSpPr/>
          <p:nvPr/>
        </p:nvSpPr>
        <p:spPr>
          <a:xfrm>
            <a:off x="7372320" y="5824151"/>
            <a:ext cx="4705845" cy="646331"/>
          </a:xfrm>
          <a:prstGeom prst="rect">
            <a:avLst/>
          </a:prstGeom>
        </p:spPr>
        <p:txBody>
          <a:bodyPr wrap="square">
            <a:spAutoFit/>
          </a:bodyPr>
          <a:lstStyle/>
          <a:p>
            <a:r>
              <a:rPr lang="en-US" dirty="0"/>
              <a:t>A. Harley-</a:t>
            </a:r>
            <a:r>
              <a:rPr lang="en-US" dirty="0" err="1"/>
              <a:t>Trochimczyk</a:t>
            </a:r>
            <a:r>
              <a:rPr lang="en-US" dirty="0"/>
              <a:t> et al., </a:t>
            </a:r>
            <a:r>
              <a:rPr lang="en-US" b="1" dirty="0"/>
              <a:t>J </a:t>
            </a:r>
            <a:r>
              <a:rPr lang="en-US" b="1" dirty="0" err="1"/>
              <a:t>Micromech</a:t>
            </a:r>
            <a:r>
              <a:rPr lang="en-US" b="1" dirty="0"/>
              <a:t> </a:t>
            </a:r>
            <a:r>
              <a:rPr lang="en-US" b="1" dirty="0" err="1"/>
              <a:t>Microeng</a:t>
            </a:r>
            <a:r>
              <a:rPr lang="en-US" dirty="0"/>
              <a:t> 2017, 27.</a:t>
            </a:r>
            <a:endParaRPr lang="ru-RU" dirty="0"/>
          </a:p>
        </p:txBody>
      </p:sp>
      <p:sp>
        <p:nvSpPr>
          <p:cNvPr id="14" name="TextBox 13">
            <a:extLst>
              <a:ext uri="{FF2B5EF4-FFF2-40B4-BE49-F238E27FC236}">
                <a16:creationId xmlns:a16="http://schemas.microsoft.com/office/drawing/2014/main" id="{413BB2B0-C721-42F8-9F69-783FDC0FF484}"/>
              </a:ext>
            </a:extLst>
          </p:cNvPr>
          <p:cNvSpPr txBox="1"/>
          <p:nvPr/>
        </p:nvSpPr>
        <p:spPr>
          <a:xfrm>
            <a:off x="701761" y="82317"/>
            <a:ext cx="9516030" cy="584775"/>
          </a:xfrm>
          <a:prstGeom prst="rect">
            <a:avLst/>
          </a:prstGeom>
          <a:noFill/>
        </p:spPr>
        <p:txBody>
          <a:bodyPr wrap="square" rtlCol="0">
            <a:spAutoFit/>
          </a:bodyPr>
          <a:lstStyle/>
          <a:p>
            <a:pPr algn="ctr"/>
            <a:r>
              <a:rPr lang="ru-RU" sz="3200" b="1" dirty="0"/>
              <a:t>Типы газовых сенсоров</a:t>
            </a:r>
          </a:p>
        </p:txBody>
      </p:sp>
      <p:sp>
        <p:nvSpPr>
          <p:cNvPr id="3" name="TextBox 2">
            <a:extLst>
              <a:ext uri="{FF2B5EF4-FFF2-40B4-BE49-F238E27FC236}">
                <a16:creationId xmlns:a16="http://schemas.microsoft.com/office/drawing/2014/main" id="{C94178CF-0464-4453-94A0-52EAC64E2F6E}"/>
              </a:ext>
            </a:extLst>
          </p:cNvPr>
          <p:cNvSpPr txBox="1"/>
          <p:nvPr/>
        </p:nvSpPr>
        <p:spPr>
          <a:xfrm>
            <a:off x="747051" y="1055987"/>
            <a:ext cx="5737692" cy="923330"/>
          </a:xfrm>
          <a:prstGeom prst="rect">
            <a:avLst/>
          </a:prstGeom>
          <a:noFill/>
        </p:spPr>
        <p:txBody>
          <a:bodyPr wrap="square" rtlCol="0">
            <a:spAutoFit/>
          </a:bodyPr>
          <a:lstStyle/>
          <a:p>
            <a:r>
              <a:rPr lang="ru-RU" dirty="0"/>
              <a:t>Увеличение электрического сопротивления металлического проводника из-за нагрева в ходе реакции с газом</a:t>
            </a:r>
          </a:p>
        </p:txBody>
      </p:sp>
      <p:sp>
        <p:nvSpPr>
          <p:cNvPr id="15" name="TextBox 14">
            <a:extLst>
              <a:ext uri="{FF2B5EF4-FFF2-40B4-BE49-F238E27FC236}">
                <a16:creationId xmlns:a16="http://schemas.microsoft.com/office/drawing/2014/main" id="{B86A7F12-3DA4-4C66-BE0F-770DFDB177B9}"/>
              </a:ext>
            </a:extLst>
          </p:cNvPr>
          <p:cNvSpPr txBox="1"/>
          <p:nvPr/>
        </p:nvSpPr>
        <p:spPr>
          <a:xfrm>
            <a:off x="11651261" y="6384919"/>
            <a:ext cx="651052" cy="523220"/>
          </a:xfrm>
          <a:prstGeom prst="rect">
            <a:avLst/>
          </a:prstGeom>
          <a:noFill/>
        </p:spPr>
        <p:txBody>
          <a:bodyPr wrap="square" rtlCol="0">
            <a:spAutoFit/>
          </a:bodyPr>
          <a:lstStyle/>
          <a:p>
            <a:r>
              <a:rPr lang="ru-RU" sz="2800" b="1" dirty="0"/>
              <a:t>8</a:t>
            </a:r>
          </a:p>
        </p:txBody>
      </p:sp>
    </p:spTree>
    <p:extLst>
      <p:ext uri="{BB962C8B-B14F-4D97-AF65-F5344CB8AC3E}">
        <p14:creationId xmlns:p14="http://schemas.microsoft.com/office/powerpoint/2010/main" val="28913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AD650CB-6CD7-4578-9831-69978A270BFE}"/>
              </a:ext>
            </a:extLst>
          </p:cNvPr>
          <p:cNvPicPr>
            <a:picLocks noChangeAspect="1"/>
          </p:cNvPicPr>
          <p:nvPr/>
        </p:nvPicPr>
        <p:blipFill>
          <a:blip r:embed="rId2"/>
          <a:stretch>
            <a:fillRect/>
          </a:stretch>
        </p:blipFill>
        <p:spPr>
          <a:xfrm>
            <a:off x="4038770" y="953429"/>
            <a:ext cx="7365613" cy="2633420"/>
          </a:xfrm>
          <a:prstGeom prst="rect">
            <a:avLst/>
          </a:prstGeom>
        </p:spPr>
      </p:pic>
      <p:sp>
        <p:nvSpPr>
          <p:cNvPr id="6" name="Прямоугольник 5">
            <a:extLst>
              <a:ext uri="{FF2B5EF4-FFF2-40B4-BE49-F238E27FC236}">
                <a16:creationId xmlns:a16="http://schemas.microsoft.com/office/drawing/2014/main" id="{1FFCBE01-F320-4D31-96BD-1BE3BE338B6C}"/>
              </a:ext>
            </a:extLst>
          </p:cNvPr>
          <p:cNvSpPr/>
          <p:nvPr/>
        </p:nvSpPr>
        <p:spPr>
          <a:xfrm>
            <a:off x="337751" y="3900453"/>
            <a:ext cx="11443460" cy="646331"/>
          </a:xfrm>
          <a:prstGeom prst="rect">
            <a:avLst/>
          </a:prstGeom>
        </p:spPr>
        <p:txBody>
          <a:bodyPr wrap="square">
            <a:spAutoFit/>
          </a:bodyPr>
          <a:lstStyle/>
          <a:p>
            <a:r>
              <a:rPr lang="en-US" dirty="0" err="1">
                <a:solidFill>
                  <a:srgbClr val="333333"/>
                </a:solidFill>
                <a:latin typeface="Source Sans Pro" panose="020B0503030403020204" pitchFamily="34" charset="0"/>
              </a:rPr>
              <a:t>Samotaev</a:t>
            </a:r>
            <a:r>
              <a:rPr lang="en-US" dirty="0">
                <a:solidFill>
                  <a:srgbClr val="333333"/>
                </a:solidFill>
                <a:latin typeface="Source Sans Pro" panose="020B0503030403020204" pitchFamily="34" charset="0"/>
              </a:rPr>
              <a:t> N. et al. (2021) SOI International Youth Conference on Electronics, Telecommunications and Information Technologies. </a:t>
            </a:r>
            <a:r>
              <a:rPr lang="en-US" b="1" dirty="0">
                <a:solidFill>
                  <a:srgbClr val="333333"/>
                </a:solidFill>
                <a:latin typeface="Source Sans Pro" panose="020B0503030403020204" pitchFamily="34" charset="0"/>
              </a:rPr>
              <a:t>Springer Proceedings in Physics</a:t>
            </a:r>
            <a:r>
              <a:rPr lang="en-US" dirty="0">
                <a:solidFill>
                  <a:srgbClr val="333333"/>
                </a:solidFill>
                <a:latin typeface="Source Sans Pro" panose="020B0503030403020204" pitchFamily="34" charset="0"/>
              </a:rPr>
              <a:t>, vol 255. Springer, Cham. </a:t>
            </a:r>
            <a:endParaRPr lang="ru-RU" dirty="0"/>
          </a:p>
        </p:txBody>
      </p:sp>
      <p:sp>
        <p:nvSpPr>
          <p:cNvPr id="7" name="TextBox 6">
            <a:extLst>
              <a:ext uri="{FF2B5EF4-FFF2-40B4-BE49-F238E27FC236}">
                <a16:creationId xmlns:a16="http://schemas.microsoft.com/office/drawing/2014/main" id="{D59E9A9A-0B26-4478-AF41-02806FBDE1E3}"/>
              </a:ext>
            </a:extLst>
          </p:cNvPr>
          <p:cNvSpPr txBox="1"/>
          <p:nvPr/>
        </p:nvSpPr>
        <p:spPr>
          <a:xfrm>
            <a:off x="11651261" y="6384919"/>
            <a:ext cx="651052" cy="523220"/>
          </a:xfrm>
          <a:prstGeom prst="rect">
            <a:avLst/>
          </a:prstGeom>
          <a:noFill/>
        </p:spPr>
        <p:txBody>
          <a:bodyPr wrap="square" rtlCol="0">
            <a:spAutoFit/>
          </a:bodyPr>
          <a:lstStyle/>
          <a:p>
            <a:r>
              <a:rPr lang="en-US" sz="2800" b="1" dirty="0"/>
              <a:t>9</a:t>
            </a:r>
            <a:endParaRPr lang="ru-RU" sz="2800" b="1" dirty="0"/>
          </a:p>
        </p:txBody>
      </p:sp>
      <p:pic>
        <p:nvPicPr>
          <p:cNvPr id="9" name="Рисунок 8">
            <a:extLst>
              <a:ext uri="{FF2B5EF4-FFF2-40B4-BE49-F238E27FC236}">
                <a16:creationId xmlns:a16="http://schemas.microsoft.com/office/drawing/2014/main" id="{A1A8C15E-C829-4837-BFF9-21DB7C2BC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51" y="977940"/>
            <a:ext cx="3532785" cy="2520000"/>
          </a:xfrm>
          <a:prstGeom prst="rect">
            <a:avLst/>
          </a:prstGeom>
        </p:spPr>
      </p:pic>
      <p:sp>
        <p:nvSpPr>
          <p:cNvPr id="10" name="TextBox 9">
            <a:extLst>
              <a:ext uri="{FF2B5EF4-FFF2-40B4-BE49-F238E27FC236}">
                <a16:creationId xmlns:a16="http://schemas.microsoft.com/office/drawing/2014/main" id="{A3F50A08-0DF1-4814-AA2A-7C867CF2A25C}"/>
              </a:ext>
            </a:extLst>
          </p:cNvPr>
          <p:cNvSpPr txBox="1"/>
          <p:nvPr/>
        </p:nvSpPr>
        <p:spPr>
          <a:xfrm>
            <a:off x="818148" y="4745255"/>
            <a:ext cx="9509760" cy="1200329"/>
          </a:xfrm>
          <a:prstGeom prst="rect">
            <a:avLst/>
          </a:prstGeom>
          <a:noFill/>
        </p:spPr>
        <p:txBody>
          <a:bodyPr wrap="square" rtlCol="0">
            <a:spAutoFit/>
          </a:bodyPr>
          <a:lstStyle/>
          <a:p>
            <a:pPr marL="342900" indent="-342900">
              <a:buAutoNum type="arabicParenR"/>
            </a:pPr>
            <a:r>
              <a:rPr lang="ru-RU" sz="2400" b="1" dirty="0">
                <a:solidFill>
                  <a:srgbClr val="C00000"/>
                </a:solidFill>
              </a:rPr>
              <a:t>Узкий спектр детектируемых газов</a:t>
            </a:r>
          </a:p>
          <a:p>
            <a:pPr marL="342900" indent="-342900">
              <a:buAutoNum type="arabicParenR"/>
            </a:pPr>
            <a:r>
              <a:rPr lang="ru-RU" sz="2400" b="1" dirty="0">
                <a:solidFill>
                  <a:srgbClr val="C00000"/>
                </a:solidFill>
              </a:rPr>
              <a:t>Высокий предел обнаружения</a:t>
            </a:r>
          </a:p>
          <a:p>
            <a:pPr marL="342900" indent="-342900">
              <a:buAutoNum type="arabicParenR"/>
            </a:pPr>
            <a:r>
              <a:rPr lang="ru-RU" sz="2400" b="1" dirty="0">
                <a:solidFill>
                  <a:srgbClr val="C00000"/>
                </a:solidFill>
              </a:rPr>
              <a:t>Слишком низкая селективность и ортогональность </a:t>
            </a:r>
          </a:p>
        </p:txBody>
      </p:sp>
      <p:sp>
        <p:nvSpPr>
          <p:cNvPr id="11" name="TextBox 10">
            <a:extLst>
              <a:ext uri="{FF2B5EF4-FFF2-40B4-BE49-F238E27FC236}">
                <a16:creationId xmlns:a16="http://schemas.microsoft.com/office/drawing/2014/main" id="{AB566AED-3027-4F34-96BD-1C0C59406AC1}"/>
              </a:ext>
            </a:extLst>
          </p:cNvPr>
          <p:cNvSpPr txBox="1"/>
          <p:nvPr/>
        </p:nvSpPr>
        <p:spPr>
          <a:xfrm>
            <a:off x="337751" y="484862"/>
            <a:ext cx="5914768" cy="369332"/>
          </a:xfrm>
          <a:prstGeom prst="rect">
            <a:avLst/>
          </a:prstGeom>
          <a:noFill/>
        </p:spPr>
        <p:txBody>
          <a:bodyPr wrap="square" rtlCol="0">
            <a:spAutoFit/>
          </a:bodyPr>
          <a:lstStyle/>
          <a:p>
            <a:r>
              <a:rPr lang="ru-RU" b="1" dirty="0"/>
              <a:t>1) Термокаталитические (</a:t>
            </a:r>
            <a:r>
              <a:rPr lang="ru-RU" b="1" dirty="0" err="1"/>
              <a:t>пеллисторы</a:t>
            </a:r>
            <a:r>
              <a:rPr lang="ru-RU" b="1" dirty="0"/>
              <a:t>)</a:t>
            </a:r>
          </a:p>
        </p:txBody>
      </p:sp>
    </p:spTree>
    <p:extLst>
      <p:ext uri="{BB962C8B-B14F-4D97-AF65-F5344CB8AC3E}">
        <p14:creationId xmlns:p14="http://schemas.microsoft.com/office/powerpoint/2010/main" val="419550086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3904</TotalTime>
  <Words>1214</Words>
  <Application>Microsoft Office PowerPoint</Application>
  <PresentationFormat>Широкоэкранный</PresentationFormat>
  <Paragraphs>203</Paragraphs>
  <Slides>25</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25</vt:i4>
      </vt:variant>
    </vt:vector>
  </HeadingPairs>
  <TitlesOfParts>
    <vt:vector size="34" baseType="lpstr">
      <vt:lpstr>AdvOT7fb33346.I</vt:lpstr>
      <vt:lpstr>Arial</vt:lpstr>
      <vt:lpstr>Calibri</vt:lpstr>
      <vt:lpstr>Calibri Light</vt:lpstr>
      <vt:lpstr>MTSY</vt:lpstr>
      <vt:lpstr>Source Sans Pro</vt:lpstr>
      <vt:lpstr>Times New Roman</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Valeriy Krivetskiy</dc:creator>
  <cp:lastModifiedBy>Валерий Кривецкий</cp:lastModifiedBy>
  <cp:revision>49</cp:revision>
  <dcterms:created xsi:type="dcterms:W3CDTF">2021-10-07T10:10:43Z</dcterms:created>
  <dcterms:modified xsi:type="dcterms:W3CDTF">2021-11-17T15:40:06Z</dcterms:modified>
</cp:coreProperties>
</file>