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8" r:id="rId2"/>
    <p:sldId id="261" r:id="rId3"/>
    <p:sldId id="280" r:id="rId4"/>
    <p:sldId id="269" r:id="rId5"/>
    <p:sldId id="271" r:id="rId6"/>
    <p:sldId id="270" r:id="rId7"/>
    <p:sldId id="289" r:id="rId8"/>
    <p:sldId id="290" r:id="rId9"/>
    <p:sldId id="274" r:id="rId10"/>
    <p:sldId id="292" r:id="rId11"/>
    <p:sldId id="285" r:id="rId12"/>
    <p:sldId id="296" r:id="rId13"/>
    <p:sldId id="297" r:id="rId14"/>
    <p:sldId id="298" r:id="rId15"/>
    <p:sldId id="299" r:id="rId16"/>
    <p:sldId id="300" r:id="rId17"/>
    <p:sldId id="293" r:id="rId18"/>
    <p:sldId id="301" r:id="rId19"/>
    <p:sldId id="287" r:id="rId20"/>
    <p:sldId id="30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2754F3-72FB-4572-A968-4E86D17F2368}">
          <p14:sldIdLst>
            <p14:sldId id="288"/>
            <p14:sldId id="261"/>
            <p14:sldId id="280"/>
            <p14:sldId id="269"/>
            <p14:sldId id="271"/>
            <p14:sldId id="270"/>
            <p14:sldId id="289"/>
            <p14:sldId id="290"/>
            <p14:sldId id="274"/>
            <p14:sldId id="292"/>
            <p14:sldId id="285"/>
            <p14:sldId id="296"/>
            <p14:sldId id="297"/>
            <p14:sldId id="298"/>
            <p14:sldId id="299"/>
            <p14:sldId id="300"/>
            <p14:sldId id="293"/>
            <p14:sldId id="301"/>
            <p14:sldId id="287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A9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 snapToGrid="0" snapToObjects="1">
      <p:cViewPr>
        <p:scale>
          <a:sx n="70" d="100"/>
          <a:sy n="70" d="100"/>
        </p:scale>
        <p:origin x="714" y="-18"/>
      </p:cViewPr>
      <p:guideLst>
        <p:guide orient="horz" pos="2160"/>
        <p:guide pos="3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6BF5-8B44-5D4F-8110-73A46AC808B8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0713-730A-0F47-AA85-5F9801900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3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9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6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0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20713-730A-0F47-AA85-5F98019007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0713-730A-0F47-AA85-5F98019007C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8BA9-A6BA-E141-81AF-7A8F2054B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BAB7AD-79B1-9E49-8B79-A3EA9C0AF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53BC2-C7BF-CA4C-84A6-DE81D38F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4EA54-9124-6143-BEA0-4298BB3F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6AEC7-D1E0-2A4B-BA1E-6669A2EC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1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BA1E9-19BA-2549-ACB0-8E9BB721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AC1507-5D75-C745-A400-36BF0AA46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18939-19C0-904C-BF46-FE956A96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8BB5F4-0431-6442-9DC2-D70F338F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09D7-7AE0-FC4A-A765-BC888CA1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0F8571-880A-C24A-88AE-4902CADA9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C36B8-CDE3-174C-8897-34CC49727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013B0F-F29D-DE4F-978E-6FC9FF94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56F3E-CC07-7A4F-A8A2-068AD064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4CFBB-DCD3-9542-B913-D77FE05E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1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512E1-DB7A-A847-884C-7AB17811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9284D-A6FB-8044-82A8-2D79E4060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07137-0065-FA44-9668-1D6A82E5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AAAC3-1E5D-EF44-9799-36ACD7FE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D0E78-6E02-4541-892B-FFD4CD8E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6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D6585-8BB4-4849-9699-406C9C4D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7DF71-473F-1E4C-8C8D-839AF9C96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829D6-1F3C-514E-B8FD-88D4D52B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C690E-7232-8844-BE4A-DB27BF37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B8E12-268F-5F4D-9DD2-839522A6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0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2CA6F-A2A7-DA48-A06A-0E42357B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AC50F-E0B2-434E-9E51-66C09EE37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F78865-6511-A644-AE32-92DA8F9D0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059583-7E15-A14E-82C8-1DD776B8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A57CB-AD89-C441-97D1-104A2AF3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8585E-D155-1748-8900-AD486503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6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054FD-E1DC-E449-BF75-F81AA916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28A62-111D-024C-9286-2ADE7CD4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04F7D3-D7DD-2843-A4C7-E309EA4BB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A1B5FA-9B49-EA4C-84B5-9F48FAAEC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AF7D97-CC10-2D42-896B-A24AC7713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A265E3-AF76-E54C-9BB8-A7568B9C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E3223B-E25F-B945-AE6C-C8F8644A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90D98C-4420-C04E-B7E0-0E8F5E84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5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3969-B7EA-F441-B790-60425D11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4B84D3-70DE-454E-83E7-28126D3F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1ACC89-55B9-B143-B1D1-E7B0ED13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EE6A1D-BC85-9043-8E11-31EBDE33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7D668-D854-F148-8BD3-69B32E93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87A15E-9DE4-2547-80A2-9EE42C58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D7C330-D15B-1A4E-9380-E170FAC8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9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731B6-466C-2C49-9A16-BC5CBC68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F3064-CFFD-244E-B1E2-F4B9DD2C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5773F-EFCD-7142-81D0-BF0FF2324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99C48-5D74-C64D-85C3-FC37104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0E08A-DEF0-6044-97A2-B496C77E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E945F0-CDC1-1642-8759-21C2D4FF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3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C50A8-6B09-5948-9BF7-E9AA8FA0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ABF0A2-E291-574A-A204-489F0114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1DA1C8-C438-E645-AE57-2872A160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70D50D-4B92-C74F-9DBD-FACB7117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7BB2E4-1E2F-004B-BD6E-45BBADEF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16823F-1C79-8049-BE7A-C04DAAE2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8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7C28C-33EA-954B-A164-96411C35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42317-35FE-E742-936B-30FE44275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EDDBA-B53F-DD49-8FD3-98E6B2EDA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E868-384F-DC48-A0DC-168A3C2FFF04}" type="datetimeFigureOut">
              <a:rPr lang="ru-RU" smtClean="0"/>
              <a:pPr/>
              <a:t>25/10/22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1D3E3-ED2B-EB4E-BB93-FFF3F667E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FAA1E-979F-E44F-B2F3-95E348300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0D15-A048-0942-9AA6-1CF731DE0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906" y="6026356"/>
            <a:ext cx="12038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Е.А. </a:t>
            </a:r>
            <a:r>
              <a:rPr lang="ru-RU" sz="2400" dirty="0" err="1">
                <a:solidFill>
                  <a:schemeClr val="bg1"/>
                </a:solidFill>
              </a:rPr>
              <a:t>Кашутина</a:t>
            </a:r>
            <a:r>
              <a:rPr lang="ru-RU" sz="2400" dirty="0">
                <a:solidFill>
                  <a:schemeClr val="bg1"/>
                </a:solidFill>
              </a:rPr>
              <a:t>, С.В. Ясинский, Е.В. </a:t>
            </a:r>
            <a:r>
              <a:rPr lang="ru-RU" sz="2400" dirty="0" err="1">
                <a:solidFill>
                  <a:schemeClr val="bg1"/>
                </a:solidFill>
              </a:rPr>
              <a:t>Веницианов</a:t>
            </a:r>
            <a:r>
              <a:rPr lang="ru-RU" sz="2400" dirty="0">
                <a:solidFill>
                  <a:schemeClr val="bg1"/>
                </a:solidFill>
              </a:rPr>
              <a:t>, М.В. Сидорова, Е.С. </a:t>
            </a:r>
            <a:r>
              <a:rPr lang="ru-RU" sz="2400" dirty="0" err="1">
                <a:solidFill>
                  <a:schemeClr val="bg1"/>
                </a:solidFill>
              </a:rPr>
              <a:t>Гришанцева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564" y="1901049"/>
            <a:ext cx="4880344" cy="224676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МИКРОЧАСТИЦЫ – НЕИССЛЕДОВАННЫЙ ФАКТОР РАСПРОСТРАНЕНИЯ ЗАГРЯЗНЕНИЯ В ВОДНОЙ СРЕДЕ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9050" b="17987"/>
          <a:stretch/>
        </p:blipFill>
        <p:spPr>
          <a:xfrm>
            <a:off x="153907" y="1497398"/>
            <a:ext cx="7044333" cy="43704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6735" y="20069"/>
            <a:ext cx="5241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ru-RU" sz="2000" dirty="0">
                <a:solidFill>
                  <a:schemeClr val="bg1"/>
                </a:solidFill>
              </a:rPr>
              <a:t> Международная научно-практическая конференция «Морские исследования и образование: MARESEDU-202</a:t>
            </a:r>
            <a:r>
              <a:rPr lang="en-US" sz="2000" dirty="0">
                <a:solidFill>
                  <a:schemeClr val="bg1"/>
                </a:solidFill>
              </a:rPr>
              <a:t>2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66228" cy="14574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8461B0-594A-0955-F656-7D3524324A83}"/>
              </a:ext>
            </a:extLst>
          </p:cNvPr>
          <p:cNvSpPr/>
          <p:nvPr/>
        </p:nvSpPr>
        <p:spPr>
          <a:xfrm>
            <a:off x="7264564" y="4546884"/>
            <a:ext cx="4993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Исследование выполнено при финансовой поддержке РФФИ в рамках научного проекта № 19-05-50082. </a:t>
            </a:r>
          </a:p>
        </p:txBody>
      </p:sp>
    </p:spTree>
    <p:extLst>
      <p:ext uri="{BB962C8B-B14F-4D97-AF65-F5344CB8AC3E}">
        <p14:creationId xmlns:p14="http://schemas.microsoft.com/office/powerpoint/2010/main" val="312229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181" y="49123"/>
            <a:ext cx="11823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пробах отстойников ливневой канализации определялись </a:t>
            </a:r>
          </a:p>
          <a:p>
            <a:endParaRPr lang="ru-RU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181" y="225631"/>
            <a:ext cx="1182340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Гранулометрический состав осадков отстойников,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валовый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состав размерных фракций ˂0,1мм, 0,1-0,25 мм, 0,25-0,5 мм, 0,5-1 мм, &gt;1 мм.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Формы нахождения микроэлементов в размерных фракциях отложений оценивались методом последовательного извлечения серией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экстрагентов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(метод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Тесье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разработанный для анализа донных отложений).</a:t>
            </a:r>
          </a:p>
          <a:p>
            <a:pPr defTabSz="360000"/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Метод обеспечивает выделение четырех фракций соединений тяжелых металлов:</a:t>
            </a:r>
          </a:p>
          <a:p>
            <a:pPr defTabSz="360000"/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•	</a:t>
            </a:r>
            <a:r>
              <a:rPr lang="ru-RU" sz="2000" i="1" dirty="0">
                <a:solidFill>
                  <a:srgbClr val="FFFF00"/>
                </a:solidFill>
              </a:rPr>
              <a:t>обменные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представлены ионами металлов, удерживаемыми в основном электростатическими силами на поверхности глинистых и других минералов, органическими веществами и аморфными соединениями с низким </a:t>
            </a:r>
            <a:r>
              <a:rPr lang="ru-RU" sz="20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нулевого заряда. Фракция подвержена влиянию ионного состава раствора в исследуемых отложениях. Извлекаемые растворами нейтральных солей обменные формы тяжелых металлов соответствуют, в основном, </a:t>
            </a:r>
            <a:r>
              <a:rPr lang="ru-RU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слабо связанным 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  матрицей осадков адсорбированным формам; </a:t>
            </a:r>
          </a:p>
          <a:p>
            <a:pPr defTabSz="360000"/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•	</a:t>
            </a:r>
            <a:r>
              <a:rPr lang="ru-RU" sz="2000" i="1" dirty="0">
                <a:solidFill>
                  <a:srgbClr val="FFFF00"/>
                </a:solidFill>
              </a:rPr>
              <a:t>специфически </a:t>
            </a:r>
            <a:r>
              <a:rPr lang="ru-RU" sz="2000" i="1" dirty="0" err="1">
                <a:solidFill>
                  <a:srgbClr val="FFFF00"/>
                </a:solidFill>
              </a:rPr>
              <a:t>сорбированные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ионы тяжелых металлов на карбонатах </a:t>
            </a:r>
            <a:r>
              <a:rPr lang="ru-RU" sz="20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0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Mg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;</a:t>
            </a:r>
          </a:p>
          <a:p>
            <a:pPr defTabSz="360000"/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•	</a:t>
            </a:r>
            <a:r>
              <a:rPr lang="ru-RU" sz="2000" i="1" dirty="0">
                <a:solidFill>
                  <a:srgbClr val="FFFF00"/>
                </a:solidFill>
              </a:rPr>
              <a:t>связанные </a:t>
            </a:r>
            <a:r>
              <a:rPr lang="ru-RU" sz="2000" i="1" dirty="0" err="1">
                <a:solidFill>
                  <a:srgbClr val="FFFF00"/>
                </a:solidFill>
              </a:rPr>
              <a:t>c</a:t>
            </a:r>
            <a:r>
              <a:rPr lang="ru-RU" sz="2000" i="1" dirty="0">
                <a:solidFill>
                  <a:srgbClr val="FFFF00"/>
                </a:solidFill>
              </a:rPr>
              <a:t> оксидами и </a:t>
            </a:r>
            <a:r>
              <a:rPr lang="ru-RU" sz="2000" i="1" dirty="0" err="1">
                <a:solidFill>
                  <a:srgbClr val="FFFF00"/>
                </a:solidFill>
              </a:rPr>
              <a:t>гидроксидами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Fe</a:t>
            </a:r>
            <a:r>
              <a:rPr lang="ru-RU" sz="2000" i="1" dirty="0">
                <a:solidFill>
                  <a:srgbClr val="FFFF00"/>
                </a:solidFill>
              </a:rPr>
              <a:t>, </a:t>
            </a:r>
            <a:r>
              <a:rPr lang="ru-RU" sz="2000" i="1" dirty="0" err="1">
                <a:solidFill>
                  <a:srgbClr val="FFFF00"/>
                </a:solidFill>
              </a:rPr>
              <a:t>Mn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ионы тяжелых металлов, окклюдированные аморфными </a:t>
            </a:r>
            <a:r>
              <a:rPr lang="ru-RU" sz="20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гидроксидами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или адсорбированные на их поверхности. В эту фракцию также попадают металлы из органических комплексов и аморфных сульфидов;</a:t>
            </a:r>
          </a:p>
          <a:p>
            <a:pPr defTabSz="360000"/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•	</a:t>
            </a:r>
            <a:r>
              <a:rPr lang="ru-RU" sz="2000" i="1" dirty="0">
                <a:solidFill>
                  <a:srgbClr val="FFFF00"/>
                </a:solidFill>
              </a:rPr>
              <a:t>связанные с органическим веществом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ионы тяжелых металлов, удерживаемые собственно органическими веществами или органо-минеральными соединениями.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206296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7985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Анализ распределения  частиц по размерам в образцах воды методом динамического светорассеяния на </a:t>
            </a:r>
            <a:r>
              <a:rPr lang="ru-RU" sz="2400" dirty="0" err="1">
                <a:solidFill>
                  <a:schemeClr val="bg1"/>
                </a:solidFill>
              </a:rPr>
              <a:t>NanoBrook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Omni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Brookhaven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Instruments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USA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534" y="1690688"/>
            <a:ext cx="2852382" cy="476470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образцы воды фильтровали через бумажный фильтр «синяя лента» с размером пор 2 мкм и проводили измерение полученных образцов. Измерения проводили при 25±0.1°С на угле 90° в диапазоне от 0.1 до 5000 </a:t>
            </a:r>
            <a:r>
              <a:rPr lang="ru-RU" sz="2000" dirty="0" err="1">
                <a:solidFill>
                  <a:schemeClr val="bg1"/>
                </a:solidFill>
              </a:rPr>
              <a:t>нм</a:t>
            </a:r>
            <a:r>
              <a:rPr lang="ru-RU" sz="2000" dirty="0">
                <a:solidFill>
                  <a:schemeClr val="bg1"/>
                </a:solidFill>
              </a:rPr>
              <a:t> в 1 см полистирольных кюветах спектрометром </a:t>
            </a:r>
            <a:r>
              <a:rPr lang="ru-RU" sz="2000" dirty="0" err="1">
                <a:solidFill>
                  <a:schemeClr val="bg1"/>
                </a:solidFill>
              </a:rPr>
              <a:t>NanoBrook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Omni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Brookhaven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Instruments</a:t>
            </a:r>
            <a:r>
              <a:rPr lang="ru-RU" sz="2000" dirty="0">
                <a:solidFill>
                  <a:schemeClr val="bg1"/>
                </a:solidFill>
              </a:rPr>
              <a:t>, USA). Время накопления корреляционной функции составляло 180 сек. Размер частиц рассчитывали как среднее значение из 10 параллельных измерений. Перед измерением кювету обеспыливали 3-х кратным ополаскиванием дистиллированной водой, отфильтрованной через </a:t>
            </a:r>
            <a:r>
              <a:rPr lang="ru-RU" sz="2000" dirty="0" err="1">
                <a:solidFill>
                  <a:schemeClr val="bg1"/>
                </a:solidFill>
              </a:rPr>
              <a:t>полиэфирсульфоновый</a:t>
            </a:r>
            <a:r>
              <a:rPr lang="ru-RU" sz="2000" dirty="0">
                <a:solidFill>
                  <a:schemeClr val="bg1"/>
                </a:solidFill>
              </a:rPr>
              <a:t> фильтр с размером пор 0.2 мкм.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85" y="1417732"/>
            <a:ext cx="3013540" cy="38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6172" y="5380672"/>
            <a:ext cx="3138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Городской  снег с дорог. Н</a:t>
            </a:r>
            <a:r>
              <a:rPr lang="ru-RU" dirty="0">
                <a:solidFill>
                  <a:schemeClr val="bg1"/>
                </a:solidFill>
              </a:rPr>
              <a:t>аличие </a:t>
            </a:r>
            <a:r>
              <a:rPr lang="ru-RU" i="1" dirty="0">
                <a:solidFill>
                  <a:schemeClr val="bg1"/>
                </a:solidFill>
              </a:rPr>
              <a:t>двух мод</a:t>
            </a:r>
            <a:r>
              <a:rPr lang="ru-RU" dirty="0">
                <a:solidFill>
                  <a:schemeClr val="bg1"/>
                </a:solidFill>
              </a:rPr>
              <a:t> с максимумами  интенсивности при </a:t>
            </a:r>
            <a:r>
              <a:rPr lang="ru-RU" i="1" dirty="0">
                <a:solidFill>
                  <a:schemeClr val="bg1"/>
                </a:solidFill>
              </a:rPr>
              <a:t>150-400 </a:t>
            </a:r>
            <a:r>
              <a:rPr lang="ru-RU" i="1" dirty="0" err="1">
                <a:solidFill>
                  <a:schemeClr val="bg1"/>
                </a:solidFill>
              </a:rPr>
              <a:t>нм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i="1" dirty="0">
                <a:solidFill>
                  <a:schemeClr val="bg1"/>
                </a:solidFill>
              </a:rPr>
              <a:t> 1500-4500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нм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5" y="1417732"/>
            <a:ext cx="3019105" cy="38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45157" y="5323681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Родник  «у Александра». </a:t>
            </a:r>
            <a:r>
              <a:rPr lang="ru-RU" dirty="0">
                <a:solidFill>
                  <a:schemeClr val="bg1"/>
                </a:solidFill>
              </a:rPr>
              <a:t>Наличие двух мод с максимумами  интенсивности при 150-350 </a:t>
            </a:r>
            <a:r>
              <a:rPr lang="ru-RU" dirty="0" err="1">
                <a:solidFill>
                  <a:schemeClr val="bg1"/>
                </a:solidFill>
              </a:rPr>
              <a:t>нм</a:t>
            </a:r>
            <a:r>
              <a:rPr lang="ru-RU" dirty="0">
                <a:solidFill>
                  <a:schemeClr val="bg1"/>
                </a:solidFill>
              </a:rPr>
              <a:t> и 4000 </a:t>
            </a:r>
            <a:r>
              <a:rPr lang="ru-RU" dirty="0" err="1">
                <a:solidFill>
                  <a:schemeClr val="bg1"/>
                </a:solidFill>
              </a:rPr>
              <a:t>нм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623" y="1417732"/>
            <a:ext cx="3025791" cy="38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13623" y="5462180"/>
            <a:ext cx="2920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Река Старка</a:t>
            </a:r>
            <a:r>
              <a:rPr lang="ru-RU" dirty="0">
                <a:solidFill>
                  <a:schemeClr val="bg1"/>
                </a:solidFill>
              </a:rPr>
              <a:t>. Наличие двух мод с максимумами  интенсивности при 200-800 </a:t>
            </a:r>
            <a:r>
              <a:rPr lang="ru-RU" dirty="0" err="1">
                <a:solidFill>
                  <a:schemeClr val="bg1"/>
                </a:solidFill>
              </a:rPr>
              <a:t>нм</a:t>
            </a:r>
            <a:r>
              <a:rPr lang="ru-RU" dirty="0">
                <a:solidFill>
                  <a:schemeClr val="bg1"/>
                </a:solidFill>
              </a:rPr>
              <a:t> и 3500-4500 </a:t>
            </a:r>
            <a:r>
              <a:rPr lang="ru-RU" dirty="0" err="1">
                <a:solidFill>
                  <a:schemeClr val="bg1"/>
                </a:solidFill>
              </a:rPr>
              <a:t>нм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60C2AE-43CD-1529-F796-3194E653CBF1}"/>
              </a:ext>
            </a:extLst>
          </p:cNvPr>
          <p:cNvSpPr/>
          <p:nvPr/>
        </p:nvSpPr>
        <p:spPr>
          <a:xfrm>
            <a:off x="4289378" y="0"/>
            <a:ext cx="2476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368525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386" y="5155211"/>
            <a:ext cx="9507066" cy="156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1386" y="646331"/>
            <a:ext cx="956930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Доля переноса частицами в диапазоне 0,22 – 2 мкм в общем содержании частиц  выше 0,22 мкм:</a:t>
            </a: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разные гидрологические сезоны  -от 0,01 до 90%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межень  в реках – 16% , в подземных водах - -29%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половодье в реках – 2%; в родниках – почти 90%, в штольне – 1,5%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чистом снеге – 35%, в грязном (у дороги) - -0,1%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Закономерность - чем меньше сток взвешенных веществ, тем больше доля микрочастиц в диапазоне 0.22–2 мкм.  И для снега – чем чище снег, чем меньше он суммарно содержит взвесей, тем больше вклад микрочастиц диапазона 0.22–2 мкм</a:t>
            </a: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9378" y="0"/>
            <a:ext cx="2476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Результаты: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24295"/>
          <a:stretch/>
        </p:blipFill>
        <p:spPr>
          <a:xfrm>
            <a:off x="9760688" y="773921"/>
            <a:ext cx="2349795" cy="4901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98452" y="5706024"/>
            <a:ext cx="241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Р.Борзовка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(в пределах города)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351094" y="4666007"/>
            <a:ext cx="127700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646331"/>
            <a:ext cx="95693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Алюминий (ПДК – 0,04 мг/дм</a:t>
            </a:r>
            <a:r>
              <a:rPr lang="ru-RU" sz="2400" b="1" u="sng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endParaRPr lang="ru-RU"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Превышение ПДК во многих водных объектах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Бассейн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р.Левинки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р.Черной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–превышение ПДК - до 7 мг/дм</a:t>
            </a:r>
            <a:r>
              <a:rPr lang="ru-RU" sz="24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городском снеге  более 100*ПДК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Весенний ливневой сток (на входе) – до 3 мг/дм</a:t>
            </a:r>
            <a:r>
              <a:rPr lang="ru-RU" sz="24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штольне  -0,095 мг/дм</a:t>
            </a:r>
            <a:r>
              <a:rPr lang="ru-RU" sz="24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родниках загрязнение не зафиксировано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Алюминий переносится главным образом взвесями (от 70 до 100%)</a:t>
            </a: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Большая часть –на взвесях более 2 мкм (во все сезоны)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Взвеси 0,22- 2 мкм переносят: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16% - в зимнюю межень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26% - в летне-осеннюю межень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28% -в период половодья 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21% -в среднем за год</a:t>
            </a: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9378" y="0"/>
            <a:ext cx="2476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Результаты: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24295"/>
          <a:stretch/>
        </p:blipFill>
        <p:spPr>
          <a:xfrm>
            <a:off x="9760688" y="773921"/>
            <a:ext cx="2349795" cy="4901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98452" y="5706024"/>
            <a:ext cx="241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Р.Борзовка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(в пределах города)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72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646331"/>
            <a:ext cx="95693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Цинк </a:t>
            </a:r>
          </a:p>
          <a:p>
            <a:endParaRPr lang="ru-RU"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Превышение ПДК во многих водных объектах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зимнюю межень –превышена в 25% случаев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период половодья – превышение ПДК практически во всех реках</a:t>
            </a:r>
            <a:endParaRPr lang="ru-RU" sz="2400" baseline="30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городском снеге – концентрация  более 36*ПДК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Весенний ливневой сток (на входе) – 18-28 *ПДК</a:t>
            </a:r>
            <a:endParaRPr lang="ru-RU" sz="2400" baseline="30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штольне  - 5*ПДК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родниках загрязнение не зафиксировано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речной воде цинк переносится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взвесях более 2 мкм - 48%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	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	Взвеси 0,22- 2 мкм переносят – 29%</a:t>
            </a: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снеге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взвесях более 2 мкм 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&gt;90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%</a:t>
            </a: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Весенний ливневой (на входе) на взвесях более 2 мкм – 70%</a:t>
            </a: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		На выходе на взвесях более 2 мкм – 40%</a:t>
            </a: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9378" y="0"/>
            <a:ext cx="2476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Результаты: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24295"/>
          <a:stretch/>
        </p:blipFill>
        <p:spPr>
          <a:xfrm>
            <a:off x="9760688" y="773921"/>
            <a:ext cx="2349795" cy="4901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98452" y="5706024"/>
            <a:ext cx="241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Р.Борзовка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(в пределах города)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487025"/>
            <a:ext cx="95693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Железо</a:t>
            </a:r>
          </a:p>
          <a:p>
            <a:endParaRPr lang="ru-RU"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Превышение ПДК во многих водных объектах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летне-осеннюю  межень – превышена в 70% случаев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зимнюю межень – превышение ПДК в 100% случаев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половодье – превышение ПДК 90% проб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городском снеге (у дороги) – концентрация  более 100*ПДК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Весенний ливневой сток (на входе) – 50-84 *ПДК</a:t>
            </a:r>
            <a:endParaRPr lang="ru-RU" sz="2400" baseline="30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штольне  - 3*ПДК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Перенос:</a:t>
            </a: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Сезон			взвеси более 2мкм		взвеси 0,22-2 мкм</a:t>
            </a:r>
          </a:p>
          <a:p>
            <a:r>
              <a:rPr lang="ru-RU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зимняя межень		70%				20%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Летне-осенняя межень	56%				4%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Половодье			70%				10%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Снег и талый сток		100%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выходе из </a:t>
            </a:r>
            <a:r>
              <a:rPr lang="ru-RU" sz="24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ливневки</a:t>
            </a:r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60%				30%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9378" y="0"/>
            <a:ext cx="2476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Результаты: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24295"/>
          <a:stretch/>
        </p:blipFill>
        <p:spPr>
          <a:xfrm>
            <a:off x="9760688" y="773921"/>
            <a:ext cx="2349795" cy="4901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98452" y="5706024"/>
            <a:ext cx="241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Р.Борзовка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(в пределах города)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29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487025"/>
            <a:ext cx="95693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Нефтепродукты</a:t>
            </a:r>
          </a:p>
          <a:p>
            <a:endParaRPr lang="ru-RU"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летне-осеннюю  межень – ПДК превышено в 70% случаев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зимнюю межень – превышение ПДК в 50% случаев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половодье – превышение ПДК 30% проб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городском снеге, воде штолен, родниках (летом-осенью)  –обнаружено загрязнение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Весенний ливневой сток (на входе) – 90 *ПДК</a:t>
            </a: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Перенос:</a:t>
            </a: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Сезон/ВО		взвеси более 2мкм		взвеси 0,22-2 мкм</a:t>
            </a:r>
          </a:p>
          <a:p>
            <a:r>
              <a:rPr lang="ru-RU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Зимняя меж/половодье	100%				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Родники			20%				40%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Штольня			100%				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Снег, и талый сток		100%</a:t>
            </a:r>
          </a:p>
          <a:p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выходе из </a:t>
            </a:r>
            <a:r>
              <a:rPr lang="ru-RU" sz="24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ливневки</a:t>
            </a:r>
            <a:r>
              <a:rPr lang="ru-RU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60%				30%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Преобладающая размерная фракция переноса изменяется по течению реки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9378" y="0"/>
            <a:ext cx="2476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Результаты: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24295"/>
          <a:stretch/>
        </p:blipFill>
        <p:spPr>
          <a:xfrm>
            <a:off x="9760688" y="773921"/>
            <a:ext cx="2349795" cy="4901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98452" y="5706024"/>
            <a:ext cx="241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Р.Борзовка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(в пределах города)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60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487025"/>
            <a:ext cx="95693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отложениях поверхностного склонового стока в отстойниках ливневой канализации выделяется повышенное содержание железа, кальция, из микроэлементов – марганца и цинка во всех размерных фракциях. </a:t>
            </a:r>
          </a:p>
          <a:p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Обменные формы металлов (легко извлекаемые из взвеси поверхностные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неспецифически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сорбированные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соединения) составляют незначительную часть (порядка 10%) общего содержания металла во всех выделенных размерных фракциях отложений ливневых отстойников. Основная часть металлов находится в связанной форме. Значительная часть металлов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Pb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Zn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во всех выделенных размерных фракциях содержится в адсорбированной фазе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оксидами и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гидроксидами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Fe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Mn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Cu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- в связанной форме с органическим веществом.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9378" y="0"/>
            <a:ext cx="2476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Результаты: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24295"/>
          <a:stretch/>
        </p:blipFill>
        <p:spPr>
          <a:xfrm>
            <a:off x="9760688" y="773921"/>
            <a:ext cx="2349795" cy="4901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98452" y="5706024"/>
            <a:ext cx="241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Р.Борзовка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(в пределах города)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9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323165"/>
            <a:ext cx="8416586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Превышение ПДК по алюминию, цинку, железу, марганцу, нефтепродуктам – вещества, переносимые, в основном, со взвесями;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Содержания микрочастиц в диапазоне 0.22–2 мкм в общем содержании частиц свыше 0.22 мкм составляет от 0.01 до почти 90%.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целом, просматривается закономерность - чем меньше сток взвешенных веществ, тем больше доля микрочастиц в диапазоне 0.22–2 мкм;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 менее половины суммарного переноса алюминия, цинка, железа, марганца, нефтепродуктов в водных объектах Нижнего Новгорода осуществляется взвесями, причем значительная часть – микрочастицами менее 2 мкм.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основная часть металлов в осадке очистных ливневки находится в связанной форме. Значительная часть металлов Pb, Zn во всех выделенных размерных фракциях содержится в адсорбированной фазе c оксидами и гидроксидами Fe, </a:t>
            </a:r>
            <a:r>
              <a:rPr lang="ru-RU" sz="2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Mn</a:t>
            </a:r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2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Cu</a:t>
            </a:r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- в связанной форме с органическим веществом.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592" y="0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Основные выводы: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98452" y="5706024"/>
            <a:ext cx="241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 r="6885"/>
          <a:stretch/>
        </p:blipFill>
        <p:spPr>
          <a:xfrm>
            <a:off x="8765627" y="489861"/>
            <a:ext cx="3121573" cy="59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646331"/>
            <a:ext cx="9062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Впервые для малых рек и подземных вод крупного города получены оценки вклада микрочастиц в перенос веществ с территории города. Не менее половины суммарного переноса алюминия, цинка, железа, марганца, нефтепродуктов осуществляется взвесями, причем значительная часть – микрочастицами менее 2 мкм. Полученные выводы имеют значение для выбора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водоохранных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мероприятий.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63" y="3072966"/>
            <a:ext cx="2642967" cy="352395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34" y="2433330"/>
            <a:ext cx="3158197" cy="421092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18" y="1181242"/>
            <a:ext cx="2836427" cy="37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72" y="228600"/>
            <a:ext cx="1456871" cy="15045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1581" y="228600"/>
            <a:ext cx="9019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«Защита водных источников и систем очистки воды от химического и биологического воздействий является стратегической проблемой для планирования водоснабжения населения и сохранения водных объектов»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4204" y="1925047"/>
            <a:ext cx="1014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формы переноса загрязнений в водных объектах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971" y="2601342"/>
            <a:ext cx="8528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Большинство компонентов состава воды, прежде всего тяжелых металлов, существуют в нескольких фазах.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743" y="33241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Различная токсичность в каждой фазе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743" y="36934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водной массе (растворенные соединения),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во взвесях (минеральных, органических),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органических коллоидах,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организмах водной </a:t>
            </a:r>
            <a:r>
              <a:rPr lang="ru-RU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биоты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гидроксидах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и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Mn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933507" y="3809263"/>
            <a:ext cx="552893" cy="1254642"/>
          </a:xfrm>
          <a:prstGeom prst="rightBrace">
            <a:avLst>
              <a:gd name="adj1" fmla="val 8333"/>
              <a:gd name="adj2" fmla="val 50847"/>
            </a:avLst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07607" y="3854048"/>
            <a:ext cx="3542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ФАКТИЧЕСКАЯ КОНЦЕНТРАЦИЯ – СУММА КОНЦЕНТРАЦИЙ В РАЗЛИЧНЫХ ФАЗАХ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303" y="5216262"/>
            <a:ext cx="945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Взаимодействие между различными фазами: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5556" y="5862593"/>
            <a:ext cx="10871793" cy="6771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сорбция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т.е. поглощение молекул (ионов) вещества, содержащихся в одной из фаз, другой</a:t>
            </a:r>
            <a:r>
              <a:rPr lang="ru-RU" dirty="0">
                <a:solidFill>
                  <a:srgbClr val="C00000"/>
                </a:solidFill>
              </a:rPr>
              <a:t>,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контактирующей с ней фазой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49" y="3324123"/>
            <a:ext cx="2326635" cy="15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2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7353" y="0"/>
            <a:ext cx="6781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7" name="Рисунок 6" descr="C:\Users\Sergey\Documents\ПАПА ФОТОАППАРАТ\DSC_07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5532"/>
            <a:ext cx="6234857" cy="399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61" y="923330"/>
            <a:ext cx="4276503" cy="57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181" y="38996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Другие авторы (</a:t>
            </a:r>
            <a:r>
              <a:rPr lang="ru-RU" b="1" dirty="0" err="1">
                <a:solidFill>
                  <a:schemeClr val="bg1"/>
                </a:solidFill>
              </a:rPr>
              <a:t>Lychagin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et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al</a:t>
            </a:r>
            <a:r>
              <a:rPr lang="ru-RU" b="1" dirty="0">
                <a:solidFill>
                  <a:schemeClr val="bg1"/>
                </a:solidFill>
              </a:rPr>
              <a:t>., 2015</a:t>
            </a:r>
            <a:r>
              <a:rPr lang="ru-RU" dirty="0">
                <a:solidFill>
                  <a:schemeClr val="bg1"/>
                </a:solidFill>
              </a:rPr>
              <a:t>), считают, что на равнинных реках с низкой мутностью доля растворенных форм в транспорте загрязнений гораздо выше: на долю растворенных форм </a:t>
            </a:r>
            <a:r>
              <a:rPr lang="ru-RU" dirty="0" err="1">
                <a:solidFill>
                  <a:schemeClr val="bg1"/>
                </a:solidFill>
              </a:rPr>
              <a:t>Zn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Cd</a:t>
            </a:r>
            <a:r>
              <a:rPr lang="ru-RU" dirty="0">
                <a:solidFill>
                  <a:schemeClr val="bg1"/>
                </a:solidFill>
              </a:rPr>
              <a:t> в бассейне Волги приходится 60–80% от их общего содержания. Взвешенная форма преобладает для </a:t>
            </a:r>
            <a:r>
              <a:rPr lang="ru-RU" dirty="0" err="1">
                <a:solidFill>
                  <a:schemeClr val="bg1"/>
                </a:solidFill>
              </a:rPr>
              <a:t>Pb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Ni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Cu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Mn</a:t>
            </a:r>
            <a:r>
              <a:rPr lang="ru-RU" dirty="0">
                <a:solidFill>
                  <a:schemeClr val="bg1"/>
                </a:solidFill>
              </a:rPr>
              <a:t>, однако ее доля не превышает 55–80%, что существенно ниже среднемировых оценок (&gt;90%) (</a:t>
            </a:r>
            <a:r>
              <a:rPr lang="ru-RU" b="1" dirty="0" err="1">
                <a:solidFill>
                  <a:schemeClr val="bg1"/>
                </a:solidFill>
              </a:rPr>
              <a:t>Касимов</a:t>
            </a:r>
            <a:r>
              <a:rPr lang="ru-RU" b="1" dirty="0">
                <a:solidFill>
                  <a:schemeClr val="bg1"/>
                </a:solidFill>
              </a:rPr>
              <a:t> и др., 2016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81" y="49123"/>
            <a:ext cx="118234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Вопросов больше, чем ответов!</a:t>
            </a:r>
          </a:p>
          <a:p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Вопрос о роли твердой фазы в переносе загрязнений не решен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689" y="1524101"/>
            <a:ext cx="4433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Взвешенная - 90–99%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81" y="1698411"/>
            <a:ext cx="530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Некоторые авторы (</a:t>
            </a:r>
            <a:r>
              <a:rPr lang="ru-RU" b="1" dirty="0">
                <a:solidFill>
                  <a:prstClr val="white"/>
                </a:solidFill>
              </a:rPr>
              <a:t>Лисицын, Гордеев,1974; </a:t>
            </a:r>
            <a:r>
              <a:rPr lang="ru-RU" b="1" dirty="0" err="1">
                <a:solidFill>
                  <a:prstClr val="white"/>
                </a:solidFill>
              </a:rPr>
              <a:t>Martin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Maybeck</a:t>
            </a:r>
            <a:r>
              <a:rPr lang="ru-RU" b="1" dirty="0">
                <a:solidFill>
                  <a:prstClr val="white"/>
                </a:solidFill>
              </a:rPr>
              <a:t>, 1979; Гордеев, 2012</a:t>
            </a:r>
            <a:r>
              <a:rPr lang="ru-RU" dirty="0">
                <a:solidFill>
                  <a:prstClr val="white"/>
                </a:solidFill>
              </a:rPr>
              <a:t>) предполагают, что </a:t>
            </a:r>
            <a:r>
              <a:rPr lang="ru-RU" dirty="0">
                <a:solidFill>
                  <a:srgbClr val="FFFF00"/>
                </a:solidFill>
              </a:rPr>
              <a:t>преобладающая форма миграции тяжелых металлов и металлоидов в речных водах </a:t>
            </a:r>
            <a:r>
              <a:rPr lang="ru-RU" dirty="0">
                <a:solidFill>
                  <a:prstClr val="white"/>
                </a:solidFill>
              </a:rPr>
              <a:t>– взвешенная, на ее долю может приходиться до 90–99% от общей речной транспортировки.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49384" y="4347925"/>
            <a:ext cx="48803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Растворенные формы </a:t>
            </a:r>
            <a:r>
              <a:rPr lang="ru-RU" sz="3200" dirty="0" err="1">
                <a:solidFill>
                  <a:schemeClr val="bg1"/>
                </a:solidFill>
              </a:rPr>
              <a:t>Zn</a:t>
            </a:r>
            <a:r>
              <a:rPr lang="ru-RU" sz="3200" dirty="0">
                <a:solidFill>
                  <a:schemeClr val="bg1"/>
                </a:solidFill>
              </a:rPr>
              <a:t> и </a:t>
            </a:r>
            <a:r>
              <a:rPr lang="ru-RU" sz="3200" dirty="0" err="1">
                <a:solidFill>
                  <a:schemeClr val="bg1"/>
                </a:solidFill>
              </a:rPr>
              <a:t>Cd</a:t>
            </a:r>
            <a:r>
              <a:rPr lang="ru-RU" sz="3200" dirty="0">
                <a:solidFill>
                  <a:schemeClr val="bg1"/>
                </a:solidFill>
              </a:rPr>
              <a:t>  - 60-80%</a:t>
            </a:r>
          </a:p>
          <a:p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Взвешенная </a:t>
            </a:r>
            <a:r>
              <a:rPr lang="ru-RU" sz="3200" dirty="0" err="1">
                <a:solidFill>
                  <a:schemeClr val="bg1"/>
                </a:solidFill>
              </a:rPr>
              <a:t>Pb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Ni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Cu</a:t>
            </a:r>
            <a:r>
              <a:rPr lang="ru-RU" sz="3200" dirty="0">
                <a:solidFill>
                  <a:schemeClr val="bg1"/>
                </a:solidFill>
              </a:rPr>
              <a:t> и </a:t>
            </a:r>
            <a:r>
              <a:rPr lang="ru-RU" sz="3200" dirty="0" err="1">
                <a:solidFill>
                  <a:schemeClr val="bg1"/>
                </a:solidFill>
              </a:rPr>
              <a:t>Mn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не более 55–80%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166883" y="1524101"/>
            <a:ext cx="531628" cy="67310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262577" y="4840404"/>
            <a:ext cx="531628" cy="67310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81" y="2286576"/>
            <a:ext cx="3429591" cy="18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6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5181" y="49123"/>
            <a:ext cx="1182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Твердая </a:t>
            </a:r>
            <a:r>
              <a:rPr lang="ru-RU" sz="3600">
                <a:solidFill>
                  <a:schemeClr val="accent4">
                    <a:lumMod val="20000"/>
                    <a:lumOff val="80000"/>
                  </a:schemeClr>
                </a:solidFill>
              </a:rPr>
              <a:t>фаза неоднородна. Роль </a:t>
            </a:r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размера частиц</a:t>
            </a:r>
          </a:p>
        </p:txBody>
      </p:sp>
      <p:sp>
        <p:nvSpPr>
          <p:cNvPr id="6" name="Овал 5"/>
          <p:cNvSpPr/>
          <p:nvPr/>
        </p:nvSpPr>
        <p:spPr>
          <a:xfrm>
            <a:off x="278873" y="839972"/>
            <a:ext cx="1047766" cy="9569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7695" y="2938128"/>
            <a:ext cx="170121" cy="155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9216" y="2033009"/>
            <a:ext cx="287080" cy="72082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52811" y="660611"/>
            <a:ext cx="103662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 Увеличение площади их удельной поверхности → усиление их сорбционной способности (</a:t>
            </a:r>
            <a:r>
              <a:rPr lang="ru-R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Веницианов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Е.В., </a:t>
            </a:r>
            <a:r>
              <a:rPr lang="ru-R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Лепихин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А.П., 2002; Поздняков Ш.Р., 2012, 2019) </a:t>
            </a:r>
          </a:p>
          <a:p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  Микрочастицы и </a:t>
            </a:r>
            <a:r>
              <a:rPr lang="ru-R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наночастицы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взвеси поэтому являются переносчиками других, в том числе загрязняющих веществ (Поздняков Ш.Р., </a:t>
            </a:r>
            <a:r>
              <a:rPr lang="ru-R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Мартинсон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К.Д., 2019). </a:t>
            </a:r>
          </a:p>
          <a:p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 Речной взвесью также хорошо адсорбируются бактерии и вирусы (Янин Е.П., 2013)</a:t>
            </a:r>
          </a:p>
          <a:p>
            <a:b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 Микрочастицы и </a:t>
            </a:r>
            <a:r>
              <a:rPr lang="ru-R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наночастицы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практически не осаждаются в потоке, а значит </a:t>
            </a:r>
          </a:p>
          <a:p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длиннее путь ее миграции как в воде, так и в живых организмах при их поглощении.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23" y="3830710"/>
            <a:ext cx="2781547" cy="20124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7" y="3830710"/>
            <a:ext cx="2817369" cy="20124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95" y="3910311"/>
            <a:ext cx="3117237" cy="1853203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3976576" y="4500400"/>
            <a:ext cx="531628" cy="67310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453423" y="4500400"/>
            <a:ext cx="531628" cy="67310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873" y="5925394"/>
            <a:ext cx="11431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Наиболее вредное воздействие на здоровье оказывают частицы, имеющие размер до 10 мкм и особенно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наночастицы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ru-RU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Голохваст</a:t>
            </a:r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К.С. и др., 2016, В.В. </a:t>
            </a:r>
            <a:r>
              <a:rPr lang="ru-RU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Кодинцев</a:t>
            </a:r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В.В. и др., 2018). </a:t>
            </a:r>
            <a:r>
              <a:rPr lang="ru-RU" b="1" i="1" dirty="0">
                <a:solidFill>
                  <a:srgbClr val="FFFF00"/>
                </a:solidFill>
              </a:rPr>
              <a:t>В зависимости от химического состава вред  </a:t>
            </a:r>
            <a:r>
              <a:rPr lang="ru-RU" b="1" i="1" dirty="0" err="1">
                <a:solidFill>
                  <a:srgbClr val="FFFF00"/>
                </a:solidFill>
              </a:rPr>
              <a:t>биоте</a:t>
            </a:r>
            <a:r>
              <a:rPr lang="ru-RU" b="1" i="1" dirty="0">
                <a:solidFill>
                  <a:srgbClr val="FFFF00"/>
                </a:solidFill>
              </a:rPr>
              <a:t> могут нести как сами микрочастицы, так и сорбированные ими </a:t>
            </a:r>
            <a:r>
              <a:rPr lang="ru-RU" b="1" i="1" dirty="0" err="1">
                <a:solidFill>
                  <a:srgbClr val="FFFF00"/>
                </a:solidFill>
              </a:rPr>
              <a:t>поллютанты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5181" y="49123"/>
            <a:ext cx="1182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Изученность проблемы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190" y="695454"/>
            <a:ext cx="11621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связи с созданием новых материалов и веществ, развитием методов аналитической химии в последние годы в мире получило развитие изучение роли микрочастиц природного и антропогенного происхождения в переносе загрязнений в разных средах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81" y="1993077"/>
            <a:ext cx="3048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Основные публикации: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Marelli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, L. 2007,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Van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Dingenen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al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., 2004,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Pey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al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., 2013;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Querol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al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., 2009, 1998;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Rodriguez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al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., 2001;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Hammes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J.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al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., 2013;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Simonet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B. M.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al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., 2009;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Derraik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,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José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G.B. 2002;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Козловский Н.В., 2015;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Cole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M.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et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al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., 2011;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Казмирук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В.Д., </a:t>
            </a:r>
            <a:r>
              <a:rPr lang="ru-RU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Казмирук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</a:rPr>
              <a:t> Т.Н., 2017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22159" y="1993077"/>
            <a:ext cx="5202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последние годы в РФ исследуются микрочастицы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атмосфере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Голохваст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К.С. и др., 2016,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Кодинцев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В.В. и др., 2018),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дорожной пыли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Kasimov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N.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et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al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2020;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Касимов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2019),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снежном покрове в условиях большого города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Vlasov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et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al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2020).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микропластик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океанах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(Работы Институт океанологии им. П.П.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Ширшова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РАН, Российский государственный гидрометеорологический университета)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181" y="5842337"/>
            <a:ext cx="11621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 водной среде стандартизованных методик отбора и анализа проб на содержание микрочастиц в настоящий момент в мире не существует (Физические и динамические…, 2015)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603898" y="5516796"/>
            <a:ext cx="1775637" cy="32197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59209" y="1859340"/>
            <a:ext cx="35193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процессы переноса </a:t>
            </a:r>
            <a:r>
              <a:rPr lang="ru-RU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поллютантов</a:t>
            </a:r>
            <a:r>
              <a:rPr lang="ru-RU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микрочастицами в водах суши: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работы последних лет Института озероведения (Румянцев В.А., Поздняков Ш.Р., Иванова Е.В. и др.), в основном посвященных изучению дисперсного состава фракций микрочастиц,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проект по р. Селенге географического факультета МГУ 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Касимов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и др., 2016, ), </a:t>
            </a:r>
            <a:endParaRPr lang="ru-RU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181" y="49123"/>
            <a:ext cx="1182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Полигон исследований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82" y="726822"/>
            <a:ext cx="11695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Крупные города являются наиболее важными источниками загрязнения водных объектов разнообразными </a:t>
            </a:r>
            <a:r>
              <a:rPr lang="ru-RU" sz="2000" i="1" dirty="0" err="1">
                <a:solidFill>
                  <a:schemeClr val="bg1"/>
                </a:solidFill>
              </a:rPr>
              <a:t>токсикантами</a:t>
            </a:r>
            <a:r>
              <a:rPr lang="ru-RU" sz="2000" i="1" dirty="0">
                <a:solidFill>
                  <a:schemeClr val="bg1"/>
                </a:solidFill>
              </a:rPr>
              <a:t>. Спектр загрязняющих веществ от мегаполисов, как правило, является значительно более широким, чем от </a:t>
            </a:r>
            <a:r>
              <a:rPr lang="ru-RU" sz="2000" i="1" dirty="0" err="1">
                <a:solidFill>
                  <a:schemeClr val="bg1"/>
                </a:solidFill>
              </a:rPr>
              <a:t>неурбанизированных</a:t>
            </a:r>
            <a:r>
              <a:rPr lang="ru-RU" sz="2000" i="1" dirty="0">
                <a:solidFill>
                  <a:schemeClr val="bg1"/>
                </a:solidFill>
              </a:rPr>
              <a:t> территорий (</a:t>
            </a:r>
            <a:r>
              <a:rPr lang="ru-RU" sz="2000" b="1" i="1" dirty="0" err="1">
                <a:solidFill>
                  <a:schemeClr val="bg1"/>
                </a:solidFill>
              </a:rPr>
              <a:t>Дрюпина</a:t>
            </a:r>
            <a:r>
              <a:rPr lang="ru-RU" sz="2000" b="1" i="1" dirty="0">
                <a:solidFill>
                  <a:schemeClr val="bg1"/>
                </a:solidFill>
              </a:rPr>
              <a:t> Е.Ю. и др., 2014</a:t>
            </a:r>
            <a:r>
              <a:rPr lang="ru-RU" sz="2000" i="1" dirty="0">
                <a:solidFill>
                  <a:schemeClr val="bg1"/>
                </a:solidFill>
              </a:rPr>
              <a:t>). В городских районах автомобили являются источником более 50% всех частиц размерности менее 10 мкм (</a:t>
            </a:r>
            <a:r>
              <a:rPr lang="ru-RU" sz="2000" b="1" i="1" dirty="0" err="1">
                <a:solidFill>
                  <a:schemeClr val="bg1"/>
                </a:solidFill>
              </a:rPr>
              <a:t>Wrobel</a:t>
            </a:r>
            <a:r>
              <a:rPr lang="ru-RU" sz="2000" b="1" i="1" dirty="0">
                <a:solidFill>
                  <a:schemeClr val="bg1"/>
                </a:solidFill>
              </a:rPr>
              <a:t> A </a:t>
            </a:r>
            <a:r>
              <a:rPr lang="en-US" sz="2000" b="1" i="1" dirty="0">
                <a:solidFill>
                  <a:schemeClr val="bg1"/>
                </a:solidFill>
              </a:rPr>
              <a:t>et al</a:t>
            </a:r>
            <a:r>
              <a:rPr lang="ru-RU" sz="2000" b="1" i="1" dirty="0">
                <a:solidFill>
                  <a:schemeClr val="bg1"/>
                </a:solidFill>
              </a:rPr>
              <a:t> 2000</a:t>
            </a:r>
            <a:r>
              <a:rPr lang="ru-RU" sz="2000" i="1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11" name="Рисунок 10" descr="C:\Users\Sergey\Downloads\Нижний Новгород космоснимок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7" y="2458485"/>
            <a:ext cx="5684520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11949" y="6476930"/>
            <a:ext cx="435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Спутниковый снимок г. Нижний Новгород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6883" y="2358037"/>
            <a:ext cx="58479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Город с численностью населения более миллиона человек,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Промышленный центр Волжского бассейна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Источниками водоснабжения города и приемниками сточных и ливневых вод служат Ока и Волга, что предъявляет высокие требования к качеству эти водных объектов. необходим контроль загрязнений, перемещающихся с микрочастицами.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3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5181" y="49123"/>
            <a:ext cx="1182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Полевые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53840" y="235444"/>
            <a:ext cx="61381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разные фазы водного цикла в период 2020-2022 гг.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Оценены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снегозапасы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снегосъемки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отобраны пробы речных  и ливневых вод, снега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взяты пробы подземных вод, включая родники и воды штолен – искусственных подземных сооружений Нижнего Новгорода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Отобраны пробы в отстойниках ливневой канализации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Измерены расходы воды.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Пробы анализировались в ЦКП НИИ Химии Нижегородского государственного университета им. Н. И. Лобачевского, на геологическом факультет</a:t>
            </a:r>
            <a:r>
              <a:rPr lang="ru-RU" dirty="0">
                <a:solidFill>
                  <a:srgbClr val="FFC000">
                    <a:lumMod val="20000"/>
                    <a:lumOff val="80000"/>
                  </a:srgbClr>
                </a:solidFill>
                <a:latin typeface="Calibri"/>
              </a:rPr>
              <a:t>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МГУ им. М.В. Ломоносова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Применялись стандартные методики определения химических веществ  в водных объектах,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с использованием атомно-эмиссионного спектрометра с индуктивно связанной плазмой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Prodigy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High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Dispersion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ICP. Содержание микроэлементов в отложениях отстойников определяли методом масс-спектрометрии с индуктивно-связанной плазмой на масс-спектрометре ELEMENT-2 фирмы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Thermo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Scientific.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Анализировались как валовые показатели загрязнения, так и фракционный состав загрязняющих веществ.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455"/>
            <a:ext cx="594042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782"/>
            <a:ext cx="1608083" cy="213834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83" y="4603530"/>
            <a:ext cx="2687890" cy="199659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73" y="4867405"/>
            <a:ext cx="1158896" cy="17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181" y="49123"/>
            <a:ext cx="1182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пробах воды определялись: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81" y="789218"/>
            <a:ext cx="682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концентрации взвешенных веществ и их дисперсный состав; </a:t>
            </a: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БПК5, ХПК;</a:t>
            </a: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ионы аммония, СПАВ, фенолы, нефтепродукты;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микроэлементы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Mn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Fe, Co, Ni, Cu, Zn, Cd, Al,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Pb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As, Cr, Na, K, Mg, Ca,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Sr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Ba, Si, Ag; 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анионы: хлориды, сульфаты, нитраты, фосфаты, нитриты.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181" y="4316241"/>
            <a:ext cx="11584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Концентрации компонентов в водных объектах определялись в растворах и разными фракциями взвесей. Пробы воды последовательно пропускались через фильтр «синяя лента» с диаметром пор 2 мкм, а затем через ацетат-целлюлозный фильтр с порами 0.22 мкм.  Анализировались исходные отобранные пробы воды, последовательные фильтраты, а также осадки на фильтрах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00" y="602767"/>
            <a:ext cx="2820035" cy="37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251" y="-15822"/>
            <a:ext cx="11823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Методы химического анализа, применявшиеся при работе над проектом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856" y="5478049"/>
            <a:ext cx="1173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Определялись: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– концентрации взвешенных веществ и их дисперсный состав;  БПК</a:t>
            </a:r>
            <a:r>
              <a:rPr lang="ru-RU" sz="2000" baseline="-25000" dirty="0">
                <a:solidFill>
                  <a:schemeClr val="bg1"/>
                </a:solidFill>
              </a:rPr>
              <a:t>5</a:t>
            </a:r>
            <a:r>
              <a:rPr lang="ru-RU" sz="2000" dirty="0">
                <a:solidFill>
                  <a:schemeClr val="bg1"/>
                </a:solidFill>
              </a:rPr>
              <a:t>, ХПК; ионы аммония, СПАВ, фенолы, нефтепродукты;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микроэлементы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Mn</a:t>
            </a:r>
            <a:r>
              <a:rPr lang="en-US" sz="2000" dirty="0">
                <a:solidFill>
                  <a:schemeClr val="bg1"/>
                </a:solidFill>
              </a:rPr>
              <a:t>, Fe, Co, Ni, Cu, Zn, Cd, Al, </a:t>
            </a:r>
            <a:r>
              <a:rPr lang="en-US" sz="2000" dirty="0" err="1">
                <a:solidFill>
                  <a:schemeClr val="bg1"/>
                </a:solidFill>
              </a:rPr>
              <a:t>Pb</a:t>
            </a:r>
            <a:r>
              <a:rPr lang="en-US" sz="2000" dirty="0">
                <a:solidFill>
                  <a:schemeClr val="bg1"/>
                </a:solidFill>
              </a:rPr>
              <a:t>, As, Cr, Na, K, Mg, Ca, </a:t>
            </a:r>
            <a:r>
              <a:rPr lang="en-US" sz="2000" dirty="0" err="1">
                <a:solidFill>
                  <a:schemeClr val="bg1"/>
                </a:solidFill>
              </a:rPr>
              <a:t>Sr</a:t>
            </a:r>
            <a:r>
              <a:rPr lang="en-US" sz="2000" dirty="0">
                <a:solidFill>
                  <a:schemeClr val="bg1"/>
                </a:solidFill>
              </a:rPr>
              <a:t>, Ba, Si, Ag;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– анионы: хлориды, сульфаты, нитраты, фосфаты, нитриты.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855" y="1184507"/>
            <a:ext cx="119403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</a:t>
            </a:r>
            <a:r>
              <a:rPr lang="ru-RU" dirty="0">
                <a:solidFill>
                  <a:srgbClr val="FFFF00"/>
                </a:solidFill>
              </a:rPr>
              <a:t>Фракционирования микрочастиц взвесей с использованием современных мембран  (последовательная фильтрация через синюю ленту (поры 2 мкм) и ацетат-целлюлозный фильтр (0,22 мкм))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 Развитие метода определения состава сорбированных на поверхности микрочастиц растворенных и коллоидных веществ с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постадийным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выделением нескольких элюентов 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Venitsianov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E.V.,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Sokolova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O.V., 2007)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 Весовой метод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Спектрофотометрия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(Спектрофотометр В-1100 : ХПК, аммоний, СПАВ, фенолы)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4. </a:t>
            </a:r>
            <a:r>
              <a:rPr lang="ru-RU" dirty="0">
                <a:solidFill>
                  <a:srgbClr val="FFFF00"/>
                </a:solidFill>
              </a:rPr>
              <a:t>атомно-эмиссионная спектрометрия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Атомно-эмиссионный спектрометр с индуктивно связанной плазмой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Prodigy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High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Dispersion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ICP: тяжелые металлы и металлоиды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5. Электрофорез. Система капиллярного электрофореза «Капель-105М». Анионы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Cl</a:t>
            </a:r>
            <a:r>
              <a:rPr lang="ru-RU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SO4</a:t>
            </a:r>
            <a:r>
              <a:rPr lang="ru-RU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r>
              <a:rPr lang="ru-RU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NO</a:t>
            </a:r>
            <a:r>
              <a:rPr lang="ru-RU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ru-RU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NO</a:t>
            </a:r>
            <a:r>
              <a:rPr lang="ru-RU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r>
              <a:rPr lang="ru-RU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–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PO</a:t>
            </a:r>
            <a:r>
              <a:rPr lang="ru-RU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</a:t>
            </a:r>
            <a:r>
              <a:rPr lang="ru-RU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3–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Оксиметрия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(БПК5)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7. Анализ нефтепродуктов (Анализатор нефтепродуктов АН-2)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8. Анализ размеров микрочастиц  в 2021 году на спектрометре 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NanoBrook Omni (Brookhaven Instruments, USA)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; в 2020 году на SALD-2300 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9. Анализ вещества, осажденного при фильтрации на фильтрах, в растровом электронном микроскопе РЭМ (сканирующий электронный микроскоп JEOL JSM-IT300LV)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2836</Words>
  <Application>Microsoft Office PowerPoint</Application>
  <PresentationFormat>Широкоэкранный</PresentationFormat>
  <Paragraphs>211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распределения  частиц по размерам в образцах воды методом динамического светорассеяния на NanoBrook Omni (Brookhaven Instruments, USA).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Сапунова Екатерина Викторовна</dc:creator>
  <cp:lastModifiedBy>Черногубова Вера Александровна</cp:lastModifiedBy>
  <cp:revision>103</cp:revision>
  <dcterms:created xsi:type="dcterms:W3CDTF">2020-11-16T18:00:04Z</dcterms:created>
  <dcterms:modified xsi:type="dcterms:W3CDTF">2022-10-25T12:42:53Z</dcterms:modified>
</cp:coreProperties>
</file>