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sldIdLst>
    <p:sldId id="256"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9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8"/>
  </p:normalViewPr>
  <p:slideViewPr>
    <p:cSldViewPr snapToGrid="0">
      <p:cViewPr>
        <p:scale>
          <a:sx n="61" d="100"/>
          <a:sy n="61" d="100"/>
        </p:scale>
        <p:origin x="-1136" y="-87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ru-RU"/>
              <a:t>Образец заголовка</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40A5FCF-C8B2-4649-9343-DBA33CF6B1CD}" type="datetimeFigureOut">
              <a:rPr lang="ru-RU" smtClean="0"/>
              <a:t>02.08.2023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D72688A-4602-184D-94C2-F42BF7522EB9}" type="slidenum">
              <a:rPr lang="ru-RU" smtClean="0"/>
              <a:t>‹#›</a:t>
            </a:fld>
            <a:endParaRPr lang="ru-RU"/>
          </a:p>
        </p:txBody>
      </p:sp>
    </p:spTree>
    <p:extLst>
      <p:ext uri="{BB962C8B-B14F-4D97-AF65-F5344CB8AC3E}">
        <p14:creationId xmlns:p14="http://schemas.microsoft.com/office/powerpoint/2010/main" val="1181934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40A5FCF-C8B2-4649-9343-DBA33CF6B1CD}" type="datetimeFigureOut">
              <a:rPr lang="ru-RU" smtClean="0"/>
              <a:t>02.08.2023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D72688A-4602-184D-94C2-F42BF7522EB9}" type="slidenum">
              <a:rPr lang="ru-RU" smtClean="0"/>
              <a:t>‹#›</a:t>
            </a:fld>
            <a:endParaRPr lang="ru-RU"/>
          </a:p>
        </p:txBody>
      </p:sp>
    </p:spTree>
    <p:extLst>
      <p:ext uri="{BB962C8B-B14F-4D97-AF65-F5344CB8AC3E}">
        <p14:creationId xmlns:p14="http://schemas.microsoft.com/office/powerpoint/2010/main" val="1817255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40A5FCF-C8B2-4649-9343-DBA33CF6B1CD}" type="datetimeFigureOut">
              <a:rPr lang="ru-RU" smtClean="0"/>
              <a:t>02.08.2023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D72688A-4602-184D-94C2-F42BF7522EB9}" type="slidenum">
              <a:rPr lang="ru-RU" smtClean="0"/>
              <a:t>‹#›</a:t>
            </a:fld>
            <a:endParaRPr lang="ru-RU"/>
          </a:p>
        </p:txBody>
      </p:sp>
    </p:spTree>
    <p:extLst>
      <p:ext uri="{BB962C8B-B14F-4D97-AF65-F5344CB8AC3E}">
        <p14:creationId xmlns:p14="http://schemas.microsoft.com/office/powerpoint/2010/main" val="3202330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40A5FCF-C8B2-4649-9343-DBA33CF6B1CD}" type="datetimeFigureOut">
              <a:rPr lang="ru-RU" smtClean="0"/>
              <a:t>02.08.2023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D72688A-4602-184D-94C2-F42BF7522EB9}" type="slidenum">
              <a:rPr lang="ru-RU" smtClean="0"/>
              <a:t>‹#›</a:t>
            </a:fld>
            <a:endParaRPr lang="ru-RU"/>
          </a:p>
        </p:txBody>
      </p:sp>
    </p:spTree>
    <p:extLst>
      <p:ext uri="{BB962C8B-B14F-4D97-AF65-F5344CB8AC3E}">
        <p14:creationId xmlns:p14="http://schemas.microsoft.com/office/powerpoint/2010/main" val="2983564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ru-RU"/>
              <a:t>Образец заголовка</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40A5FCF-C8B2-4649-9343-DBA33CF6B1CD}" type="datetimeFigureOut">
              <a:rPr lang="ru-RU" smtClean="0"/>
              <a:t>02.08.2023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D72688A-4602-184D-94C2-F42BF7522EB9}" type="slidenum">
              <a:rPr lang="ru-RU" smtClean="0"/>
              <a:t>‹#›</a:t>
            </a:fld>
            <a:endParaRPr lang="ru-RU"/>
          </a:p>
        </p:txBody>
      </p:sp>
    </p:spTree>
    <p:extLst>
      <p:ext uri="{BB962C8B-B14F-4D97-AF65-F5344CB8AC3E}">
        <p14:creationId xmlns:p14="http://schemas.microsoft.com/office/powerpoint/2010/main" val="201142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40A5FCF-C8B2-4649-9343-DBA33CF6B1CD}" type="datetimeFigureOut">
              <a:rPr lang="ru-RU" smtClean="0"/>
              <a:t>02.08.2023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D72688A-4602-184D-94C2-F42BF7522EB9}" type="slidenum">
              <a:rPr lang="ru-RU" smtClean="0"/>
              <a:t>‹#›</a:t>
            </a:fld>
            <a:endParaRPr lang="ru-RU"/>
          </a:p>
        </p:txBody>
      </p:sp>
    </p:spTree>
    <p:extLst>
      <p:ext uri="{BB962C8B-B14F-4D97-AF65-F5344CB8AC3E}">
        <p14:creationId xmlns:p14="http://schemas.microsoft.com/office/powerpoint/2010/main" val="3097627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ru-RU"/>
              <a:t>Образец заголовка</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ru-RU"/>
              <a:t>Образец текста</a:t>
            </a:r>
          </a:p>
        </p:txBody>
      </p:sp>
      <p:sp>
        <p:nvSpPr>
          <p:cNvPr id="4" name="Content Placeholder 3"/>
          <p:cNvSpPr>
            <a:spLocks noGrp="1"/>
          </p:cNvSpPr>
          <p:nvPr>
            <p:ph sz="half" idx="2"/>
          </p:nvPr>
        </p:nvSpPr>
        <p:spPr>
          <a:xfrm>
            <a:off x="2085368" y="15635264"/>
            <a:ext cx="12807832" cy="2299711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ru-RU"/>
              <a:t>Образец текста</a:t>
            </a:r>
          </a:p>
        </p:txBody>
      </p:sp>
      <p:sp>
        <p:nvSpPr>
          <p:cNvPr id="6" name="Content Placeholder 5"/>
          <p:cNvSpPr>
            <a:spLocks noGrp="1"/>
          </p:cNvSpPr>
          <p:nvPr>
            <p:ph sz="quarter" idx="4"/>
          </p:nvPr>
        </p:nvSpPr>
        <p:spPr>
          <a:xfrm>
            <a:off x="15326828" y="15635264"/>
            <a:ext cx="12870909" cy="2299711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40A5FCF-C8B2-4649-9343-DBA33CF6B1CD}" type="datetimeFigureOut">
              <a:rPr lang="ru-RU" smtClean="0"/>
              <a:t>02.08.2023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D72688A-4602-184D-94C2-F42BF7522EB9}" type="slidenum">
              <a:rPr lang="ru-RU" smtClean="0"/>
              <a:t>‹#›</a:t>
            </a:fld>
            <a:endParaRPr lang="ru-RU"/>
          </a:p>
        </p:txBody>
      </p:sp>
    </p:spTree>
    <p:extLst>
      <p:ext uri="{BB962C8B-B14F-4D97-AF65-F5344CB8AC3E}">
        <p14:creationId xmlns:p14="http://schemas.microsoft.com/office/powerpoint/2010/main" val="1861192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940A5FCF-C8B2-4649-9343-DBA33CF6B1CD}" type="datetimeFigureOut">
              <a:rPr lang="ru-RU" smtClean="0"/>
              <a:t>02.08.2023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D72688A-4602-184D-94C2-F42BF7522EB9}" type="slidenum">
              <a:rPr lang="ru-RU" smtClean="0"/>
              <a:t>‹#›</a:t>
            </a:fld>
            <a:endParaRPr lang="ru-RU"/>
          </a:p>
        </p:txBody>
      </p:sp>
    </p:spTree>
    <p:extLst>
      <p:ext uri="{BB962C8B-B14F-4D97-AF65-F5344CB8AC3E}">
        <p14:creationId xmlns:p14="http://schemas.microsoft.com/office/powerpoint/2010/main" val="1384070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0A5FCF-C8B2-4649-9343-DBA33CF6B1CD}" type="datetimeFigureOut">
              <a:rPr lang="ru-RU" smtClean="0"/>
              <a:t>02.08.2023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D72688A-4602-184D-94C2-F42BF7522EB9}" type="slidenum">
              <a:rPr lang="ru-RU" smtClean="0"/>
              <a:t>‹#›</a:t>
            </a:fld>
            <a:endParaRPr lang="ru-RU"/>
          </a:p>
        </p:txBody>
      </p:sp>
    </p:spTree>
    <p:extLst>
      <p:ext uri="{BB962C8B-B14F-4D97-AF65-F5344CB8AC3E}">
        <p14:creationId xmlns:p14="http://schemas.microsoft.com/office/powerpoint/2010/main" val="1901389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ru-RU"/>
              <a:t>Образец заголовка</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ru-RU"/>
              <a:t>Образец текста</a:t>
            </a:r>
          </a:p>
        </p:txBody>
      </p:sp>
      <p:sp>
        <p:nvSpPr>
          <p:cNvPr id="5" name="Date Placeholder 4"/>
          <p:cNvSpPr>
            <a:spLocks noGrp="1"/>
          </p:cNvSpPr>
          <p:nvPr>
            <p:ph type="dt" sz="half" idx="10"/>
          </p:nvPr>
        </p:nvSpPr>
        <p:spPr/>
        <p:txBody>
          <a:bodyPr/>
          <a:lstStyle/>
          <a:p>
            <a:fld id="{940A5FCF-C8B2-4649-9343-DBA33CF6B1CD}" type="datetimeFigureOut">
              <a:rPr lang="ru-RU" smtClean="0"/>
              <a:t>02.08.2023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D72688A-4602-184D-94C2-F42BF7522EB9}" type="slidenum">
              <a:rPr lang="ru-RU" smtClean="0"/>
              <a:t>‹#›</a:t>
            </a:fld>
            <a:endParaRPr lang="ru-RU"/>
          </a:p>
        </p:txBody>
      </p:sp>
    </p:spTree>
    <p:extLst>
      <p:ext uri="{BB962C8B-B14F-4D97-AF65-F5344CB8AC3E}">
        <p14:creationId xmlns:p14="http://schemas.microsoft.com/office/powerpoint/2010/main" val="2279771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ru-RU"/>
              <a:t>Образец заголовка</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ru-RU"/>
              <a:t>Вставка рисунка</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ru-RU"/>
              <a:t>Образец текста</a:t>
            </a:r>
          </a:p>
        </p:txBody>
      </p:sp>
      <p:sp>
        <p:nvSpPr>
          <p:cNvPr id="5" name="Date Placeholder 4"/>
          <p:cNvSpPr>
            <a:spLocks noGrp="1"/>
          </p:cNvSpPr>
          <p:nvPr>
            <p:ph type="dt" sz="half" idx="10"/>
          </p:nvPr>
        </p:nvSpPr>
        <p:spPr/>
        <p:txBody>
          <a:bodyPr/>
          <a:lstStyle/>
          <a:p>
            <a:fld id="{940A5FCF-C8B2-4649-9343-DBA33CF6B1CD}" type="datetimeFigureOut">
              <a:rPr lang="ru-RU" smtClean="0"/>
              <a:t>02.08.2023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D72688A-4602-184D-94C2-F42BF7522EB9}" type="slidenum">
              <a:rPr lang="ru-RU" smtClean="0"/>
              <a:t>‹#›</a:t>
            </a:fld>
            <a:endParaRPr lang="ru-RU"/>
          </a:p>
        </p:txBody>
      </p:sp>
    </p:spTree>
    <p:extLst>
      <p:ext uri="{BB962C8B-B14F-4D97-AF65-F5344CB8AC3E}">
        <p14:creationId xmlns:p14="http://schemas.microsoft.com/office/powerpoint/2010/main" val="64357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940A5FCF-C8B2-4649-9343-DBA33CF6B1CD}" type="datetimeFigureOut">
              <a:rPr lang="ru-RU" smtClean="0"/>
              <a:t>02.08.2023</a:t>
            </a:fld>
            <a:endParaRPr lang="ru-RU"/>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8D72688A-4602-184D-94C2-F42BF7522EB9}" type="slidenum">
              <a:rPr lang="ru-RU" smtClean="0"/>
              <a:t>‹#›</a:t>
            </a:fld>
            <a:endParaRPr lang="ru-RU"/>
          </a:p>
        </p:txBody>
      </p:sp>
    </p:spTree>
    <p:extLst>
      <p:ext uri="{BB962C8B-B14F-4D97-AF65-F5344CB8AC3E}">
        <p14:creationId xmlns:p14="http://schemas.microsoft.com/office/powerpoint/2010/main" val="53199640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99C"/>
        </a:solidFill>
        <a:effectLst/>
      </p:bgPr>
    </p:bg>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15EDD9BE-0034-54BB-E0B2-CD1DE7F20F71}"/>
              </a:ext>
            </a:extLst>
          </p:cNvPr>
          <p:cNvSpPr/>
          <p:nvPr/>
        </p:nvSpPr>
        <p:spPr>
          <a:xfrm>
            <a:off x="122052" y="7612499"/>
            <a:ext cx="29912613" cy="3285402"/>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8203" tIns="49101" rIns="98203" bIns="49101" numCol="1" spcCol="0" rtlCol="0" fromWordArt="0" anchor="ctr" anchorCtr="0" forceAA="0" compatLnSpc="1">
            <a:prstTxWarp prst="textNoShape">
              <a:avLst/>
            </a:prstTxWarp>
            <a:noAutofit/>
          </a:bodyPr>
          <a:lstStyle/>
          <a:p>
            <a:pPr algn="ctr">
              <a:lnSpc>
                <a:spcPct val="80000"/>
              </a:lnSpc>
            </a:pPr>
            <a:endParaRPr lang="ru-RU" sz="9451" b="1" dirty="0">
              <a:solidFill>
                <a:schemeClr val="accent1">
                  <a:lumMod val="75000"/>
                </a:schemeClr>
              </a:solidFill>
              <a:latin typeface="Bahnschrift Condensed" panose="020B0502040204020203" pitchFamily="34" charset="0"/>
              <a:cs typeface="Times New Roman" panose="02020603050405020304" pitchFamily="18" charset="0"/>
            </a:endParaRPr>
          </a:p>
        </p:txBody>
      </p:sp>
      <p:pic>
        <p:nvPicPr>
          <p:cNvPr id="4" name="Рисунок 3" descr="https://sun6-23.userapi.com/s/v1/ig2/_qvIOGAgqp_l7c5IUmgp9ipAprapYz6u3PfRAy5uoQB8kFGLJSWu__9w4yu-iUos8awKjl2tFAUpYbrHT9umHlgG.jpg?size=864x864&amp;quality=95&amp;crop=119,85,864,864&amp;ava=1">
            <a:extLst>
              <a:ext uri="{FF2B5EF4-FFF2-40B4-BE49-F238E27FC236}">
                <a16:creationId xmlns:a16="http://schemas.microsoft.com/office/drawing/2014/main" id="{0BE57818-3A26-854A-FC41-5B93FD5DED9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0867" y="3999228"/>
            <a:ext cx="3442989" cy="3401352"/>
          </a:xfrm>
          <a:prstGeom prst="rect">
            <a:avLst/>
          </a:prstGeom>
          <a:noFill/>
          <a:ln>
            <a:noFill/>
          </a:ln>
        </p:spPr>
      </p:pic>
      <p:sp>
        <p:nvSpPr>
          <p:cNvPr id="7" name="TextBox 6">
            <a:extLst>
              <a:ext uri="{FF2B5EF4-FFF2-40B4-BE49-F238E27FC236}">
                <a16:creationId xmlns:a16="http://schemas.microsoft.com/office/drawing/2014/main" id="{74BC77F8-1B2F-C7E2-3F93-9CB4B647B593}"/>
              </a:ext>
            </a:extLst>
          </p:cNvPr>
          <p:cNvSpPr txBox="1"/>
          <p:nvPr/>
        </p:nvSpPr>
        <p:spPr>
          <a:xfrm>
            <a:off x="-303669" y="398415"/>
            <a:ext cx="30578882" cy="2732297"/>
          </a:xfrm>
          <a:prstGeom prst="rect">
            <a:avLst/>
          </a:prstGeom>
          <a:noFill/>
        </p:spPr>
        <p:txBody>
          <a:bodyPr wrap="square" rtlCol="0">
            <a:spAutoFit/>
          </a:bodyPr>
          <a:lstStyle/>
          <a:p>
            <a:pPr algn="ctr">
              <a:lnSpc>
                <a:spcPct val="80000"/>
              </a:lnSpc>
            </a:pPr>
            <a:r>
              <a:rPr lang="en" sz="7088" b="1" dirty="0">
                <a:solidFill>
                  <a:schemeClr val="bg1"/>
                </a:solidFill>
              </a:rPr>
              <a:t>MOLECULAR CHARACTERISTICS OF DISSOLVED ORGANIC MATTER IN THE SIBERIAN ARCTIC SEAS: AN EASTWARD INCREASE IN REDUCED AND LOW OXIDIZED COMPONENTS</a:t>
            </a:r>
            <a:endParaRPr lang="ru-RU" sz="7732" b="1" dirty="0">
              <a:solidFill>
                <a:schemeClr val="bg1"/>
              </a:solidFill>
            </a:endParaRPr>
          </a:p>
        </p:txBody>
      </p:sp>
      <p:sp>
        <p:nvSpPr>
          <p:cNvPr id="8" name="TextBox 7">
            <a:extLst>
              <a:ext uri="{FF2B5EF4-FFF2-40B4-BE49-F238E27FC236}">
                <a16:creationId xmlns:a16="http://schemas.microsoft.com/office/drawing/2014/main" id="{15DC1297-3E54-96B3-049C-E577CEF6A8F6}"/>
              </a:ext>
            </a:extLst>
          </p:cNvPr>
          <p:cNvSpPr txBox="1"/>
          <p:nvPr/>
        </p:nvSpPr>
        <p:spPr>
          <a:xfrm>
            <a:off x="117493" y="2887261"/>
            <a:ext cx="29912613" cy="1546822"/>
          </a:xfrm>
          <a:prstGeom prst="rect">
            <a:avLst/>
          </a:prstGeom>
          <a:noFill/>
        </p:spPr>
        <p:txBody>
          <a:bodyPr wrap="square" rtlCol="0">
            <a:spAutoFit/>
          </a:bodyPr>
          <a:lstStyle/>
          <a:p>
            <a:pPr algn="ctr"/>
            <a:r>
              <a:rPr lang="en" sz="4726" u="sng" dirty="0">
                <a:solidFill>
                  <a:schemeClr val="bg1"/>
                </a:solidFill>
              </a:rPr>
              <a:t>Anna N. Khreptugova</a:t>
            </a:r>
            <a:r>
              <a:rPr lang="en" sz="4726" u="sng" baseline="30000" dirty="0">
                <a:solidFill>
                  <a:schemeClr val="bg1"/>
                </a:solidFill>
              </a:rPr>
              <a:t>1</a:t>
            </a:r>
            <a:r>
              <a:rPr lang="en" sz="4726" u="sng" dirty="0">
                <a:solidFill>
                  <a:schemeClr val="bg1"/>
                </a:solidFill>
              </a:rPr>
              <a:t>, </a:t>
            </a:r>
            <a:r>
              <a:rPr lang="en" sz="4726" dirty="0">
                <a:solidFill>
                  <a:schemeClr val="bg1"/>
                </a:solidFill>
              </a:rPr>
              <a:t>Alexander B. Volikov</a:t>
            </a:r>
            <a:r>
              <a:rPr lang="en" sz="4726" baseline="30000" dirty="0">
                <a:solidFill>
                  <a:schemeClr val="bg1"/>
                </a:solidFill>
              </a:rPr>
              <a:t>1</a:t>
            </a:r>
            <a:r>
              <a:rPr lang="en" sz="4726" dirty="0">
                <a:solidFill>
                  <a:schemeClr val="bg1"/>
                </a:solidFill>
              </a:rPr>
              <a:t>, Tatiana A. Mikhnevich</a:t>
            </a:r>
            <a:r>
              <a:rPr lang="en" sz="4726" baseline="30000" dirty="0">
                <a:solidFill>
                  <a:schemeClr val="bg1"/>
                </a:solidFill>
              </a:rPr>
              <a:t>1</a:t>
            </a:r>
            <a:r>
              <a:rPr lang="en" sz="4726" dirty="0">
                <a:solidFill>
                  <a:schemeClr val="bg1"/>
                </a:solidFill>
              </a:rPr>
              <a:t>, Nikita A. Sobolev</a:t>
            </a:r>
            <a:r>
              <a:rPr lang="en" sz="4726" baseline="30000" dirty="0">
                <a:solidFill>
                  <a:schemeClr val="bg1"/>
                </a:solidFill>
              </a:rPr>
              <a:t>1</a:t>
            </a:r>
            <a:r>
              <a:rPr lang="en" sz="4726" dirty="0">
                <a:solidFill>
                  <a:schemeClr val="bg1"/>
                </a:solidFill>
              </a:rPr>
              <a:t>, Andrey I. Konstantinov</a:t>
            </a:r>
            <a:r>
              <a:rPr lang="en" sz="4726" baseline="30000" dirty="0">
                <a:solidFill>
                  <a:schemeClr val="bg1"/>
                </a:solidFill>
              </a:rPr>
              <a:t>1</a:t>
            </a:r>
            <a:r>
              <a:rPr lang="en" sz="4726" dirty="0">
                <a:solidFill>
                  <a:schemeClr val="bg1"/>
                </a:solidFill>
              </a:rPr>
              <a:t>,  Felipe Matsubara</a:t>
            </a:r>
            <a:r>
              <a:rPr lang="en" sz="4726" baseline="30000" dirty="0">
                <a:solidFill>
                  <a:schemeClr val="bg1"/>
                </a:solidFill>
              </a:rPr>
              <a:t>2,3</a:t>
            </a:r>
            <a:r>
              <a:rPr lang="en" sz="4726" dirty="0">
                <a:solidFill>
                  <a:schemeClr val="bg1"/>
                </a:solidFill>
              </a:rPr>
              <a:t>,  Igor P. Semiletov</a:t>
            </a:r>
            <a:r>
              <a:rPr lang="en" sz="4726" baseline="30000" dirty="0">
                <a:solidFill>
                  <a:schemeClr val="bg1"/>
                </a:solidFill>
              </a:rPr>
              <a:t>4,5</a:t>
            </a:r>
            <a:r>
              <a:rPr lang="en" sz="4726" dirty="0">
                <a:solidFill>
                  <a:schemeClr val="bg1"/>
                </a:solidFill>
              </a:rPr>
              <a:t>, and Irina V. Perminova</a:t>
            </a:r>
            <a:r>
              <a:rPr lang="en" sz="4726" baseline="30000" dirty="0">
                <a:solidFill>
                  <a:schemeClr val="bg1"/>
                </a:solidFill>
              </a:rPr>
              <a:t>1</a:t>
            </a:r>
            <a:endParaRPr lang="ru-RU" sz="4726" baseline="30000" dirty="0">
              <a:solidFill>
                <a:schemeClr val="bg1"/>
              </a:solidFill>
            </a:endParaRPr>
          </a:p>
        </p:txBody>
      </p:sp>
      <p:sp>
        <p:nvSpPr>
          <p:cNvPr id="9" name="TextBox 8">
            <a:extLst>
              <a:ext uri="{FF2B5EF4-FFF2-40B4-BE49-F238E27FC236}">
                <a16:creationId xmlns:a16="http://schemas.microsoft.com/office/drawing/2014/main" id="{15048420-3271-2FE3-3644-02B9984CE032}"/>
              </a:ext>
            </a:extLst>
          </p:cNvPr>
          <p:cNvSpPr txBox="1"/>
          <p:nvPr/>
        </p:nvSpPr>
        <p:spPr>
          <a:xfrm>
            <a:off x="6305250" y="4496451"/>
            <a:ext cx="18060016" cy="2557495"/>
          </a:xfrm>
          <a:prstGeom prst="rect">
            <a:avLst/>
          </a:prstGeom>
          <a:noFill/>
        </p:spPr>
        <p:txBody>
          <a:bodyPr wrap="square" rtlCol="0">
            <a:spAutoFit/>
          </a:bodyPr>
          <a:lstStyle/>
          <a:p>
            <a:pPr algn="ctr"/>
            <a:r>
              <a:rPr lang="en" sz="3437" i="1" baseline="30000" dirty="0">
                <a:solidFill>
                  <a:schemeClr val="bg1"/>
                </a:solidFill>
              </a:rPr>
              <a:t>1 </a:t>
            </a:r>
            <a:r>
              <a:rPr lang="en" sz="3204" i="1" dirty="0">
                <a:solidFill>
                  <a:schemeClr val="bg1"/>
                </a:solidFill>
              </a:rPr>
              <a:t>Lomonosov Moscow State University. Department of Chemistry, Moscow, Russia.</a:t>
            </a:r>
          </a:p>
          <a:p>
            <a:pPr algn="ctr"/>
            <a:r>
              <a:rPr lang="en" sz="3204" i="1" baseline="30000" dirty="0">
                <a:solidFill>
                  <a:schemeClr val="bg1"/>
                </a:solidFill>
              </a:rPr>
              <a:t>2 </a:t>
            </a:r>
            <a:r>
              <a:rPr lang="en" sz="3204" i="1" dirty="0">
                <a:solidFill>
                  <a:schemeClr val="bg1"/>
                </a:solidFill>
              </a:rPr>
              <a:t>Stockholm University. Department of Environmental Science, Stockholm, Sweden.</a:t>
            </a:r>
          </a:p>
          <a:p>
            <a:pPr algn="ctr"/>
            <a:r>
              <a:rPr lang="en" sz="3204" i="1" baseline="30000" dirty="0">
                <a:solidFill>
                  <a:schemeClr val="bg1"/>
                </a:solidFill>
              </a:rPr>
              <a:t>3 </a:t>
            </a:r>
            <a:r>
              <a:rPr lang="en" sz="3204" i="1" dirty="0">
                <a:solidFill>
                  <a:schemeClr val="bg1"/>
                </a:solidFill>
              </a:rPr>
              <a:t>Bolin Centre for Climate Research, Stockholm University, Sweden</a:t>
            </a:r>
          </a:p>
          <a:p>
            <a:pPr algn="ctr"/>
            <a:r>
              <a:rPr lang="en" sz="3204" i="1" baseline="30000" dirty="0">
                <a:solidFill>
                  <a:schemeClr val="bg1"/>
                </a:solidFill>
              </a:rPr>
              <a:t>4 </a:t>
            </a:r>
            <a:r>
              <a:rPr lang="en" sz="3204" i="1" dirty="0">
                <a:solidFill>
                  <a:schemeClr val="bg1"/>
                </a:solidFill>
              </a:rPr>
              <a:t>Pacific Oceanological Institute, Far Eastern Branch of the Russian Academy of Sciences, Russia</a:t>
            </a:r>
          </a:p>
          <a:p>
            <a:pPr algn="ctr"/>
            <a:r>
              <a:rPr lang="en" sz="3204" i="1" baseline="30000" dirty="0">
                <a:solidFill>
                  <a:schemeClr val="bg1"/>
                </a:solidFill>
              </a:rPr>
              <a:t>5 </a:t>
            </a:r>
            <a:r>
              <a:rPr lang="en" sz="3204" i="1" dirty="0">
                <a:solidFill>
                  <a:schemeClr val="bg1"/>
                </a:solidFill>
              </a:rPr>
              <a:t>National Tomsk State University, Russia</a:t>
            </a:r>
            <a:endParaRPr lang="ru-RU" sz="3204" i="1" dirty="0">
              <a:solidFill>
                <a:schemeClr val="bg1"/>
              </a:solidFill>
            </a:endParaRPr>
          </a:p>
        </p:txBody>
      </p:sp>
      <p:sp>
        <p:nvSpPr>
          <p:cNvPr id="10" name="TextBox 9">
            <a:extLst>
              <a:ext uri="{FF2B5EF4-FFF2-40B4-BE49-F238E27FC236}">
                <a16:creationId xmlns:a16="http://schemas.microsoft.com/office/drawing/2014/main" id="{9580BFFD-EC6E-93FD-A378-ECB70AF507CA}"/>
              </a:ext>
            </a:extLst>
          </p:cNvPr>
          <p:cNvSpPr txBox="1"/>
          <p:nvPr/>
        </p:nvSpPr>
        <p:spPr>
          <a:xfrm>
            <a:off x="11717539" y="6983691"/>
            <a:ext cx="10520550" cy="585450"/>
          </a:xfrm>
          <a:prstGeom prst="rect">
            <a:avLst/>
          </a:prstGeom>
          <a:noFill/>
        </p:spPr>
        <p:txBody>
          <a:bodyPr wrap="square" rtlCol="0">
            <a:spAutoFit/>
          </a:bodyPr>
          <a:lstStyle/>
          <a:p>
            <a:r>
              <a:rPr lang="en-US" sz="3204" i="1" dirty="0">
                <a:solidFill>
                  <a:schemeClr val="bg1"/>
                </a:solidFill>
              </a:rPr>
              <a:t>E-mail: </a:t>
            </a:r>
            <a:r>
              <a:rPr lang="en-US" sz="3204" i="1" dirty="0" err="1">
                <a:solidFill>
                  <a:schemeClr val="bg1"/>
                </a:solidFill>
              </a:rPr>
              <a:t>khreptugova@mail.ru</a:t>
            </a:r>
            <a:endParaRPr lang="ru-RU" sz="3204" i="1" dirty="0">
              <a:solidFill>
                <a:schemeClr val="bg1"/>
              </a:solidFill>
            </a:endParaRPr>
          </a:p>
        </p:txBody>
      </p:sp>
      <p:sp>
        <p:nvSpPr>
          <p:cNvPr id="11" name="Прямоугольник 10">
            <a:extLst>
              <a:ext uri="{FF2B5EF4-FFF2-40B4-BE49-F238E27FC236}">
                <a16:creationId xmlns:a16="http://schemas.microsoft.com/office/drawing/2014/main" id="{FAAC2CDE-FD03-465D-0346-AC1D78960A84}"/>
              </a:ext>
            </a:extLst>
          </p:cNvPr>
          <p:cNvSpPr/>
          <p:nvPr/>
        </p:nvSpPr>
        <p:spPr>
          <a:xfrm>
            <a:off x="122052" y="11114386"/>
            <a:ext cx="15015554" cy="7193838"/>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8203" tIns="49101" rIns="98203" bIns="49101" numCol="1" spcCol="0" rtlCol="0" fromWordArt="0" anchor="ctr" anchorCtr="0" forceAA="0" compatLnSpc="1">
            <a:prstTxWarp prst="textNoShape">
              <a:avLst/>
            </a:prstTxWarp>
            <a:noAutofit/>
          </a:bodyPr>
          <a:lstStyle/>
          <a:p>
            <a:pPr algn="ctr">
              <a:lnSpc>
                <a:spcPct val="80000"/>
              </a:lnSpc>
            </a:pPr>
            <a:endParaRPr lang="ru-RU" sz="9451" b="1" dirty="0">
              <a:solidFill>
                <a:schemeClr val="accent1">
                  <a:lumMod val="75000"/>
                </a:schemeClr>
              </a:solidFill>
              <a:latin typeface="Bahnschrift Condensed" panose="020B0502040204020203" pitchFamily="34" charset="0"/>
              <a:cs typeface="Times New Roman" panose="02020603050405020304" pitchFamily="18" charset="0"/>
            </a:endParaRPr>
          </a:p>
        </p:txBody>
      </p:sp>
      <p:sp>
        <p:nvSpPr>
          <p:cNvPr id="12" name="Прямоугольник 11">
            <a:extLst>
              <a:ext uri="{FF2B5EF4-FFF2-40B4-BE49-F238E27FC236}">
                <a16:creationId xmlns:a16="http://schemas.microsoft.com/office/drawing/2014/main" id="{FD12945C-3131-7D5B-7408-13254E380717}"/>
              </a:ext>
            </a:extLst>
          </p:cNvPr>
          <p:cNvSpPr/>
          <p:nvPr/>
        </p:nvSpPr>
        <p:spPr>
          <a:xfrm>
            <a:off x="15335258" y="11114385"/>
            <a:ext cx="14618305" cy="7193838"/>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8203" tIns="49101" rIns="98203" bIns="49101" numCol="1" spcCol="0" rtlCol="0" fromWordArt="0" anchor="ctr" anchorCtr="0" forceAA="0" compatLnSpc="1">
            <a:prstTxWarp prst="textNoShape">
              <a:avLst/>
            </a:prstTxWarp>
            <a:noAutofit/>
          </a:bodyPr>
          <a:lstStyle/>
          <a:p>
            <a:pPr algn="ctr">
              <a:lnSpc>
                <a:spcPct val="80000"/>
              </a:lnSpc>
            </a:pPr>
            <a:endParaRPr lang="ru-RU" sz="9451" b="1" dirty="0">
              <a:solidFill>
                <a:schemeClr val="accent1">
                  <a:lumMod val="75000"/>
                </a:schemeClr>
              </a:solidFill>
              <a:latin typeface="Bahnschrift Condensed" panose="020B0502040204020203" pitchFamily="34" charset="0"/>
              <a:cs typeface="Times New Roman" panose="02020603050405020304" pitchFamily="18" charset="0"/>
            </a:endParaRPr>
          </a:p>
        </p:txBody>
      </p:sp>
      <p:sp>
        <p:nvSpPr>
          <p:cNvPr id="13" name="Прямоугольник 12">
            <a:extLst>
              <a:ext uri="{FF2B5EF4-FFF2-40B4-BE49-F238E27FC236}">
                <a16:creationId xmlns:a16="http://schemas.microsoft.com/office/drawing/2014/main" id="{57F12FD7-1DD1-7026-3B85-484386CC9310}"/>
              </a:ext>
            </a:extLst>
          </p:cNvPr>
          <p:cNvSpPr/>
          <p:nvPr/>
        </p:nvSpPr>
        <p:spPr>
          <a:xfrm>
            <a:off x="181299" y="35927049"/>
            <a:ext cx="29794118" cy="2974837"/>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8203" tIns="49101" rIns="98203" bIns="49101" numCol="1" spcCol="0" rtlCol="0" fromWordArt="0" anchor="ctr" anchorCtr="0" forceAA="0" compatLnSpc="1">
            <a:prstTxWarp prst="textNoShape">
              <a:avLst/>
            </a:prstTxWarp>
            <a:noAutofit/>
          </a:bodyPr>
          <a:lstStyle/>
          <a:p>
            <a:pPr algn="ctr">
              <a:lnSpc>
                <a:spcPct val="80000"/>
              </a:lnSpc>
            </a:pPr>
            <a:endParaRPr lang="ru-RU" sz="9451" b="1" dirty="0">
              <a:solidFill>
                <a:schemeClr val="accent1">
                  <a:lumMod val="75000"/>
                </a:schemeClr>
              </a:solidFill>
              <a:latin typeface="Bahnschrift Condensed" panose="020B0502040204020203" pitchFamily="34" charset="0"/>
              <a:cs typeface="Times New Roman" panose="02020603050405020304" pitchFamily="18" charset="0"/>
            </a:endParaRPr>
          </a:p>
        </p:txBody>
      </p:sp>
      <p:sp>
        <p:nvSpPr>
          <p:cNvPr id="14" name="Прямоугольник 13">
            <a:extLst>
              <a:ext uri="{FF2B5EF4-FFF2-40B4-BE49-F238E27FC236}">
                <a16:creationId xmlns:a16="http://schemas.microsoft.com/office/drawing/2014/main" id="{EFB45484-F565-EB8A-1CA2-08366DED5A61}"/>
              </a:ext>
            </a:extLst>
          </p:cNvPr>
          <p:cNvSpPr/>
          <p:nvPr/>
        </p:nvSpPr>
        <p:spPr>
          <a:xfrm>
            <a:off x="240549" y="39101537"/>
            <a:ext cx="14826883" cy="3412255"/>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8203" tIns="49101" rIns="98203" bIns="49101" numCol="1" spcCol="0" rtlCol="0" fromWordArt="0" anchor="ctr" anchorCtr="0" forceAA="0" compatLnSpc="1">
            <a:prstTxWarp prst="textNoShape">
              <a:avLst/>
            </a:prstTxWarp>
            <a:noAutofit/>
          </a:bodyPr>
          <a:lstStyle/>
          <a:p>
            <a:pPr algn="ctr">
              <a:lnSpc>
                <a:spcPct val="80000"/>
              </a:lnSpc>
            </a:pPr>
            <a:endParaRPr lang="ru-RU" sz="9451" b="1" dirty="0">
              <a:solidFill>
                <a:schemeClr val="accent1">
                  <a:lumMod val="75000"/>
                </a:schemeClr>
              </a:solidFill>
              <a:latin typeface="Bahnschrift Condensed" panose="020B0502040204020203" pitchFamily="34" charset="0"/>
              <a:cs typeface="Times New Roman" panose="02020603050405020304" pitchFamily="18" charset="0"/>
            </a:endParaRPr>
          </a:p>
        </p:txBody>
      </p:sp>
      <p:sp>
        <p:nvSpPr>
          <p:cNvPr id="15" name="Прямоугольник 14">
            <a:extLst>
              <a:ext uri="{FF2B5EF4-FFF2-40B4-BE49-F238E27FC236}">
                <a16:creationId xmlns:a16="http://schemas.microsoft.com/office/drawing/2014/main" id="{E3B86768-ECDE-A7C1-5027-05C6E2DACA1C}"/>
              </a:ext>
            </a:extLst>
          </p:cNvPr>
          <p:cNvSpPr/>
          <p:nvPr/>
        </p:nvSpPr>
        <p:spPr>
          <a:xfrm>
            <a:off x="15335258" y="39099175"/>
            <a:ext cx="14699407" cy="3419187"/>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8203" tIns="49101" rIns="98203" bIns="49101" numCol="1" spcCol="0" rtlCol="0" fromWordArt="0" anchor="ctr" anchorCtr="0" forceAA="0" compatLnSpc="1">
            <a:prstTxWarp prst="textNoShape">
              <a:avLst/>
            </a:prstTxWarp>
            <a:noAutofit/>
          </a:bodyPr>
          <a:lstStyle/>
          <a:p>
            <a:pPr algn="ctr">
              <a:lnSpc>
                <a:spcPct val="80000"/>
              </a:lnSpc>
            </a:pPr>
            <a:endParaRPr lang="ru-RU" sz="9451" b="1" dirty="0">
              <a:solidFill>
                <a:schemeClr val="accent1">
                  <a:lumMod val="75000"/>
                </a:schemeClr>
              </a:solidFill>
              <a:latin typeface="Bahnschrift Condensed" panose="020B0502040204020203"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8EDF7025-48F8-9F32-AC49-FA65B95DB0FB}"/>
              </a:ext>
            </a:extLst>
          </p:cNvPr>
          <p:cNvSpPr txBox="1"/>
          <p:nvPr/>
        </p:nvSpPr>
        <p:spPr>
          <a:xfrm rot="10800000" flipV="1">
            <a:off x="181299" y="7683689"/>
            <a:ext cx="29772265" cy="3038182"/>
          </a:xfrm>
          <a:prstGeom prst="rect">
            <a:avLst/>
          </a:prstGeom>
          <a:noFill/>
        </p:spPr>
        <p:txBody>
          <a:bodyPr wrap="square" rtlCol="0">
            <a:spAutoFit/>
          </a:bodyPr>
          <a:lstStyle/>
          <a:p>
            <a:pPr algn="just"/>
            <a:r>
              <a:rPr lang="en-US" sz="4405" b="1" dirty="0">
                <a:solidFill>
                  <a:srgbClr val="C00000"/>
                </a:solidFill>
                <a:latin typeface="Trebuchet MS" panose="020B0703020202090204" pitchFamily="34" charset="0"/>
                <a:cs typeface="Arial" panose="020B0604020202020204" pitchFamily="34" charset="0"/>
              </a:rPr>
              <a:t>INTRODUCTION</a:t>
            </a:r>
            <a:r>
              <a:rPr lang="en-US" sz="4726" dirty="0">
                <a:solidFill>
                  <a:srgbClr val="374151"/>
                </a:solidFill>
                <a:latin typeface="Arial" panose="020B0604020202020204" pitchFamily="34" charset="0"/>
                <a:cs typeface="Arial" panose="020B0604020202020204" pitchFamily="34" charset="0"/>
              </a:rPr>
              <a:t> </a:t>
            </a:r>
            <a:r>
              <a:rPr lang="en" sz="3604" dirty="0">
                <a:latin typeface="Arial" panose="020B0604020202020204" pitchFamily="34" charset="0"/>
                <a:cs typeface="Arial" panose="020B0604020202020204" pitchFamily="34" charset="0"/>
              </a:rPr>
              <a:t>Arctic ecosystems are strongly affected by climate change, with warming four times faster than the global average. Thawing permafrost leads to increased organic carbon in Arctic rivers and the Arctic Ocean. The release of permafrost organic carbon can impact the molecular composition of dissolved organic matter (DOM) in the Arctic Ocean [1]. Establishing a chemical fingerprint is crucial for monitoring these changes. This study aims to isolate </a:t>
            </a:r>
            <a:r>
              <a:rPr lang="ru-RU" sz="3604" dirty="0" err="1">
                <a:latin typeface="Arial" panose="020B0604020202020204" pitchFamily="34" charset="0"/>
                <a:cs typeface="Arial" panose="020B0604020202020204" pitchFamily="34" charset="0"/>
              </a:rPr>
              <a:t>g</a:t>
            </a:r>
            <a:r>
              <a:rPr lang="en-US" sz="3604" dirty="0">
                <a:latin typeface="Arial" panose="020B0604020202020204" pitchFamily="34" charset="0"/>
                <a:cs typeface="Arial" panose="020B0604020202020204" pitchFamily="34" charset="0"/>
              </a:rPr>
              <a:t>ram-quantities of </a:t>
            </a:r>
            <a:r>
              <a:rPr lang="en" sz="3604" dirty="0">
                <a:latin typeface="Arial" panose="020B0604020202020204" pitchFamily="34" charset="0"/>
                <a:cs typeface="Arial" panose="020B0604020202020204" pitchFamily="34" charset="0"/>
              </a:rPr>
              <a:t>DOM samples from the Arctic Siberian Shelf Seas and characterize them using advanced analytical techniques like FT ICR MS, NMR spectroscopy, fluorescence, and UV-Vis spectroscopy.</a:t>
            </a:r>
            <a:endParaRPr lang="ru-RU" sz="3604" dirty="0">
              <a:latin typeface="Arial" panose="020B0604020202020204" pitchFamily="34" charset="0"/>
              <a:cs typeface="Arial" panose="020B0604020202020204" pitchFamily="34" charset="0"/>
            </a:endParaRPr>
          </a:p>
        </p:txBody>
      </p:sp>
      <p:pic>
        <p:nvPicPr>
          <p:cNvPr id="17" name="Рисунок 16">
            <a:extLst>
              <a:ext uri="{FF2B5EF4-FFF2-40B4-BE49-F238E27FC236}">
                <a16:creationId xmlns:a16="http://schemas.microsoft.com/office/drawing/2014/main" id="{8D718781-04B0-C038-2DB9-BBCCB2891ACF}"/>
              </a:ext>
            </a:extLst>
          </p:cNvPr>
          <p:cNvPicPr>
            <a:picLocks noChangeAspect="1"/>
          </p:cNvPicPr>
          <p:nvPr/>
        </p:nvPicPr>
        <p:blipFill>
          <a:blip r:embed="rId3"/>
          <a:stretch>
            <a:fillRect/>
          </a:stretch>
        </p:blipFill>
        <p:spPr>
          <a:xfrm>
            <a:off x="8356719" y="11240748"/>
            <a:ext cx="6721640" cy="6006701"/>
          </a:xfrm>
          <a:prstGeom prst="rect">
            <a:avLst/>
          </a:prstGeom>
        </p:spPr>
      </p:pic>
      <p:sp>
        <p:nvSpPr>
          <p:cNvPr id="3" name="TextBox 2">
            <a:extLst>
              <a:ext uri="{FF2B5EF4-FFF2-40B4-BE49-F238E27FC236}">
                <a16:creationId xmlns:a16="http://schemas.microsoft.com/office/drawing/2014/main" id="{384F8E66-C803-B1B9-EB13-56130C01A1C4}"/>
              </a:ext>
            </a:extLst>
          </p:cNvPr>
          <p:cNvSpPr txBox="1"/>
          <p:nvPr/>
        </p:nvSpPr>
        <p:spPr>
          <a:xfrm>
            <a:off x="272266" y="11175587"/>
            <a:ext cx="8122915" cy="6735766"/>
          </a:xfrm>
          <a:prstGeom prst="rect">
            <a:avLst/>
          </a:prstGeom>
          <a:noFill/>
        </p:spPr>
        <p:txBody>
          <a:bodyPr wrap="square" rtlCol="0">
            <a:spAutoFit/>
          </a:bodyPr>
          <a:lstStyle/>
          <a:p>
            <a:r>
              <a:rPr lang="en-US" sz="4405" b="1" dirty="0">
                <a:solidFill>
                  <a:srgbClr val="C00000"/>
                </a:solidFill>
                <a:latin typeface="Trebuchet MS" panose="020B0703020202090204" pitchFamily="34" charset="0"/>
                <a:cs typeface="Arial" panose="020B0604020202020204" pitchFamily="34" charset="0"/>
              </a:rPr>
              <a:t>SAMPLE SITE</a:t>
            </a:r>
            <a:r>
              <a:rPr lang="en-US" sz="4405" b="1" dirty="0">
                <a:solidFill>
                  <a:srgbClr val="C00000"/>
                </a:solidFill>
                <a:latin typeface="Trebuchet MS" panose="020B0703020202090204" pitchFamily="34" charset="0"/>
              </a:rPr>
              <a:t> </a:t>
            </a:r>
            <a:endParaRPr lang="ru-RU" sz="4405" b="1" dirty="0">
              <a:solidFill>
                <a:srgbClr val="C00000"/>
              </a:solidFill>
              <a:latin typeface="Trebuchet MS" panose="020B0703020202090204" pitchFamily="34" charset="0"/>
            </a:endParaRPr>
          </a:p>
          <a:p>
            <a:r>
              <a:rPr lang="en" sz="3204" dirty="0">
                <a:latin typeface="Arial" panose="020B0604020202020204" pitchFamily="34" charset="0"/>
                <a:cs typeface="Arial" panose="020B0604020202020204" pitchFamily="34" charset="0"/>
              </a:rPr>
              <a:t>The large-scale SPE setup was conducted during the International Siberian Shelf Study 2020 aboard the research vessel "Academician </a:t>
            </a:r>
            <a:r>
              <a:rPr lang="en" sz="3204" dirty="0" err="1">
                <a:latin typeface="Arial" panose="020B0604020202020204" pitchFamily="34" charset="0"/>
                <a:cs typeface="Arial" panose="020B0604020202020204" pitchFamily="34" charset="0"/>
              </a:rPr>
              <a:t>Mstislav</a:t>
            </a:r>
            <a:r>
              <a:rPr lang="en" sz="3204" dirty="0">
                <a:latin typeface="Arial" panose="020B0604020202020204" pitchFamily="34" charset="0"/>
                <a:cs typeface="Arial" panose="020B0604020202020204" pitchFamily="34" charset="0"/>
              </a:rPr>
              <a:t> </a:t>
            </a:r>
            <a:r>
              <a:rPr lang="en" sz="3204" dirty="0" err="1">
                <a:latin typeface="Arial" panose="020B0604020202020204" pitchFamily="34" charset="0"/>
                <a:cs typeface="Arial" panose="020B0604020202020204" pitchFamily="34" charset="0"/>
              </a:rPr>
              <a:t>Keldysh</a:t>
            </a:r>
            <a:r>
              <a:rPr lang="en" sz="3204" dirty="0">
                <a:latin typeface="Arial" panose="020B0604020202020204" pitchFamily="34" charset="0"/>
                <a:cs typeface="Arial" panose="020B0604020202020204" pitchFamily="34" charset="0"/>
              </a:rPr>
              <a:t>" (AMK-82). The study took place in three regions: Kara Sea, influenced by the Ob-Irtysh River basin, located in the discontinuous or sporadic permafrost zone</a:t>
            </a:r>
            <a:r>
              <a:rPr lang="ru-RU" sz="3204" dirty="0">
                <a:latin typeface="Arial" panose="020B0604020202020204" pitchFamily="34" charset="0"/>
                <a:cs typeface="Arial" panose="020B0604020202020204" pitchFamily="34" charset="0"/>
              </a:rPr>
              <a:t>, </a:t>
            </a:r>
            <a:r>
              <a:rPr lang="en" sz="3204" dirty="0">
                <a:latin typeface="Arial" panose="020B0604020202020204" pitchFamily="34" charset="0"/>
                <a:cs typeface="Arial" panose="020B0604020202020204" pitchFamily="34" charset="0"/>
              </a:rPr>
              <a:t>Laptev Sea and East Siberian Sea</a:t>
            </a:r>
            <a:r>
              <a:rPr lang="ru-RU" sz="3204" dirty="0" err="1">
                <a:latin typeface="Arial" panose="020B0604020202020204" pitchFamily="34" charset="0"/>
                <a:cs typeface="Arial" panose="020B0604020202020204" pitchFamily="34" charset="0"/>
              </a:rPr>
              <a:t>s</a:t>
            </a:r>
            <a:r>
              <a:rPr lang="en-US" sz="3204" dirty="0">
                <a:latin typeface="Arial" panose="020B0604020202020204" pitchFamily="34" charset="0"/>
                <a:cs typeface="Arial" panose="020B0604020202020204" pitchFamily="34" charset="0"/>
              </a:rPr>
              <a:t>, </a:t>
            </a:r>
            <a:r>
              <a:rPr lang="en" sz="3204" dirty="0">
                <a:latin typeface="Arial" panose="020B0604020202020204" pitchFamily="34" charset="0"/>
                <a:cs typeface="Arial" panose="020B0604020202020204" pitchFamily="34" charset="0"/>
              </a:rPr>
              <a:t>affected by the river basins of Lena, Indigirka, and Kolyma, which are situated in the continuous permafrost region. </a:t>
            </a:r>
            <a:endParaRPr lang="ru-RU" sz="3204"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B743A9A5-AC8C-FAA4-12C3-AD2F9E35306F}"/>
              </a:ext>
            </a:extLst>
          </p:cNvPr>
          <p:cNvSpPr txBox="1"/>
          <p:nvPr/>
        </p:nvSpPr>
        <p:spPr>
          <a:xfrm>
            <a:off x="15335259" y="11710344"/>
            <a:ext cx="8322085" cy="6501585"/>
          </a:xfrm>
          <a:prstGeom prst="rect">
            <a:avLst/>
          </a:prstGeom>
          <a:noFill/>
        </p:spPr>
        <p:txBody>
          <a:bodyPr wrap="square" rtlCol="0">
            <a:spAutoFit/>
          </a:bodyPr>
          <a:lstStyle/>
          <a:p>
            <a:r>
              <a:rPr lang="en" sz="3204" dirty="0">
                <a:latin typeface="Arial" panose="020B0604020202020204" pitchFamily="34" charset="0"/>
                <a:cs typeface="Arial" panose="020B0604020202020204" pitchFamily="34" charset="0"/>
              </a:rPr>
              <a:t>A HDPE tank filled with filtered seawater was connected to SPE cartridges containing 15 g of </a:t>
            </a:r>
            <a:r>
              <a:rPr lang="en" sz="3204" dirty="0" err="1">
                <a:latin typeface="Arial" panose="020B0604020202020204" pitchFamily="34" charset="0"/>
                <a:cs typeface="Arial" panose="020B0604020202020204" pitchFamily="34" charset="0"/>
              </a:rPr>
              <a:t>Bondesil</a:t>
            </a:r>
            <a:r>
              <a:rPr lang="en" sz="3204" dirty="0">
                <a:latin typeface="Arial" panose="020B0604020202020204" pitchFamily="34" charset="0"/>
                <a:cs typeface="Arial" panose="020B0604020202020204" pitchFamily="34" charset="0"/>
              </a:rPr>
              <a:t> PPL bulk sorbent. The SPE process was made parallel by splitting the PVC pipe into two lines. The SPE isolation was performed following [2], using four cartridges per one water volume</a:t>
            </a:r>
            <a:r>
              <a:rPr lang="ru-RU" sz="3204" dirty="0">
                <a:latin typeface="Arial" panose="020B0604020202020204" pitchFamily="34" charset="0"/>
                <a:cs typeface="Arial" panose="020B0604020202020204" pitchFamily="34" charset="0"/>
              </a:rPr>
              <a:t>. </a:t>
            </a:r>
            <a:r>
              <a:rPr lang="en" sz="3204" dirty="0">
                <a:latin typeface="Arial" panose="020B0604020202020204" pitchFamily="34" charset="0"/>
                <a:cs typeface="Arial" panose="020B0604020202020204" pitchFamily="34" charset="0"/>
              </a:rPr>
              <a:t>Acidified water samples (500-700 L) were pumped through the cartridges at a constant rate</a:t>
            </a:r>
            <a:r>
              <a:rPr lang="ru-RU" sz="3204" dirty="0">
                <a:latin typeface="Arial" panose="020B0604020202020204" pitchFamily="34" charset="0"/>
                <a:cs typeface="Arial" panose="020B0604020202020204" pitchFamily="34" charset="0"/>
              </a:rPr>
              <a:t> 100 </a:t>
            </a:r>
            <a:r>
              <a:rPr lang="en-US" sz="3204" dirty="0">
                <a:latin typeface="Arial" panose="020B0604020202020204" pitchFamily="34" charset="0"/>
                <a:cs typeface="Arial" panose="020B0604020202020204" pitchFamily="34" charset="0"/>
              </a:rPr>
              <a:t>mL/min</a:t>
            </a:r>
            <a:r>
              <a:rPr lang="en" sz="3204" dirty="0">
                <a:latin typeface="Arial" panose="020B0604020202020204" pitchFamily="34" charset="0"/>
                <a:cs typeface="Arial" panose="020B0604020202020204" pitchFamily="34" charset="0"/>
              </a:rPr>
              <a:t>. Cartridges were exchanged midway to maintain high sorbent recovery. The extraction was performed onshore</a:t>
            </a:r>
            <a:r>
              <a:rPr lang="ru-RU" sz="3204" dirty="0">
                <a:latin typeface="Arial" panose="020B0604020202020204" pitchFamily="34" charset="0"/>
                <a:cs typeface="Arial" panose="020B0604020202020204" pitchFamily="34" charset="0"/>
              </a:rPr>
              <a:t> </a:t>
            </a:r>
            <a:r>
              <a:rPr lang="en-US" sz="3204" dirty="0">
                <a:latin typeface="Arial" panose="020B0604020202020204" pitchFamily="34" charset="0"/>
                <a:cs typeface="Arial" panose="020B0604020202020204" pitchFamily="34" charset="0"/>
              </a:rPr>
              <a:t>using methanol</a:t>
            </a:r>
            <a:r>
              <a:rPr lang="en" sz="3204" dirty="0">
                <a:latin typeface="Arial" panose="020B0604020202020204" pitchFamily="34" charset="0"/>
                <a:cs typeface="Arial" panose="020B0604020202020204" pitchFamily="34" charset="0"/>
              </a:rPr>
              <a:t>.</a:t>
            </a:r>
            <a:r>
              <a:rPr lang="en-US" sz="3204" dirty="0">
                <a:latin typeface="Arial" panose="020B0604020202020204" pitchFamily="34" charset="0"/>
                <a:cs typeface="Arial" panose="020B0604020202020204" pitchFamily="34" charset="0"/>
              </a:rPr>
              <a:t> </a:t>
            </a:r>
            <a:endParaRPr lang="ru-RU" sz="3204"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B0D7E1A6-A23B-F7EF-48FB-A5B4CF011E0C}"/>
              </a:ext>
            </a:extLst>
          </p:cNvPr>
          <p:cNvSpPr txBox="1"/>
          <p:nvPr/>
        </p:nvSpPr>
        <p:spPr>
          <a:xfrm>
            <a:off x="15456851" y="11014707"/>
            <a:ext cx="11441327" cy="1067806"/>
          </a:xfrm>
          <a:prstGeom prst="rect">
            <a:avLst/>
          </a:prstGeom>
          <a:noFill/>
        </p:spPr>
        <p:txBody>
          <a:bodyPr wrap="none" rtlCol="0">
            <a:spAutoFit/>
          </a:bodyPr>
          <a:lstStyle/>
          <a:p>
            <a:r>
              <a:rPr lang="en-US" sz="4405" b="1" dirty="0">
                <a:solidFill>
                  <a:srgbClr val="C00000"/>
                </a:solidFill>
                <a:latin typeface="Trebuchet MS" panose="020B0703020202090204" pitchFamily="34" charset="0"/>
                <a:cs typeface="Arial" panose="020B0604020202020204" pitchFamily="34" charset="0"/>
              </a:rPr>
              <a:t>Construction of the large-scale SPE system</a:t>
            </a:r>
            <a:endParaRPr lang="ru-RU" sz="4405" b="1" dirty="0">
              <a:solidFill>
                <a:srgbClr val="C00000"/>
              </a:solidFill>
              <a:latin typeface="Trebuchet MS" panose="020B0703020202090204" pitchFamily="34" charset="0"/>
              <a:cs typeface="Arial" panose="020B0604020202020204" pitchFamily="34" charset="0"/>
            </a:endParaRPr>
          </a:p>
          <a:p>
            <a:endParaRPr lang="ru-RU" sz="1933" dirty="0"/>
          </a:p>
        </p:txBody>
      </p:sp>
      <p:pic>
        <p:nvPicPr>
          <p:cNvPr id="20" name="Рисунок 19">
            <a:extLst>
              <a:ext uri="{FF2B5EF4-FFF2-40B4-BE49-F238E27FC236}">
                <a16:creationId xmlns:a16="http://schemas.microsoft.com/office/drawing/2014/main" id="{8FC7E4EF-5CF2-3196-61E0-AAFB7D16DE97}"/>
              </a:ext>
            </a:extLst>
          </p:cNvPr>
          <p:cNvPicPr>
            <a:picLocks noChangeAspect="1"/>
          </p:cNvPicPr>
          <p:nvPr/>
        </p:nvPicPr>
        <p:blipFill>
          <a:blip r:embed="rId4"/>
          <a:stretch>
            <a:fillRect/>
          </a:stretch>
        </p:blipFill>
        <p:spPr>
          <a:xfrm>
            <a:off x="23818878" y="12231491"/>
            <a:ext cx="5973152" cy="3923917"/>
          </a:xfrm>
          <a:prstGeom prst="rect">
            <a:avLst/>
          </a:prstGeom>
        </p:spPr>
      </p:pic>
      <p:sp>
        <p:nvSpPr>
          <p:cNvPr id="21" name="TextBox 20">
            <a:extLst>
              <a:ext uri="{FF2B5EF4-FFF2-40B4-BE49-F238E27FC236}">
                <a16:creationId xmlns:a16="http://schemas.microsoft.com/office/drawing/2014/main" id="{FFB8337D-E0AB-DA0B-2155-D66CF34FDB73}"/>
              </a:ext>
            </a:extLst>
          </p:cNvPr>
          <p:cNvSpPr txBox="1"/>
          <p:nvPr/>
        </p:nvSpPr>
        <p:spPr>
          <a:xfrm>
            <a:off x="24072816" y="16342597"/>
            <a:ext cx="5880747" cy="1684070"/>
          </a:xfrm>
          <a:prstGeom prst="rect">
            <a:avLst/>
          </a:prstGeom>
          <a:noFill/>
        </p:spPr>
        <p:txBody>
          <a:bodyPr wrap="square" rtlCol="0">
            <a:spAutoFit/>
          </a:bodyPr>
          <a:lstStyle/>
          <a:p>
            <a:pPr algn="r"/>
            <a:r>
              <a:rPr lang="en-US" sz="2803" i="1" dirty="0">
                <a:latin typeface="Arial" panose="020B0604020202020204" pitchFamily="34" charset="0"/>
                <a:cs typeface="Arial" panose="020B0604020202020204" pitchFamily="34" charset="0"/>
              </a:rPr>
              <a:t>Figure 2. The principal scheme of  DOM isolation from large volume of sea water.</a:t>
            </a:r>
            <a:endParaRPr lang="ru-RU" sz="2803" i="1" dirty="0">
              <a:latin typeface="Arial" panose="020B0604020202020204" pitchFamily="34" charset="0"/>
              <a:cs typeface="Arial" panose="020B0604020202020204" pitchFamily="34" charset="0"/>
            </a:endParaRPr>
          </a:p>
          <a:p>
            <a:endParaRPr lang="ru-RU" sz="1933" dirty="0"/>
          </a:p>
        </p:txBody>
      </p:sp>
      <p:sp>
        <p:nvSpPr>
          <p:cNvPr id="22" name="TextBox 21">
            <a:extLst>
              <a:ext uri="{FF2B5EF4-FFF2-40B4-BE49-F238E27FC236}">
                <a16:creationId xmlns:a16="http://schemas.microsoft.com/office/drawing/2014/main" id="{617673B9-9ECA-FDEE-6B29-A25510370BDC}"/>
              </a:ext>
            </a:extLst>
          </p:cNvPr>
          <p:cNvSpPr txBox="1"/>
          <p:nvPr/>
        </p:nvSpPr>
        <p:spPr>
          <a:xfrm>
            <a:off x="6007549" y="17633713"/>
            <a:ext cx="9070810" cy="523824"/>
          </a:xfrm>
          <a:prstGeom prst="rect">
            <a:avLst/>
          </a:prstGeom>
          <a:noFill/>
        </p:spPr>
        <p:txBody>
          <a:bodyPr wrap="square" rtlCol="0">
            <a:spAutoFit/>
          </a:bodyPr>
          <a:lstStyle/>
          <a:p>
            <a:pPr algn="r"/>
            <a:r>
              <a:rPr lang="en-US" sz="2803" i="1" dirty="0">
                <a:latin typeface="Arial" panose="020B0604020202020204" pitchFamily="34" charset="0"/>
                <a:ea typeface="Arial Unicode MS" panose="020B0604020202020204" pitchFamily="34" charset="-128"/>
                <a:cs typeface="Arial" panose="020B0604020202020204" pitchFamily="34" charset="0"/>
              </a:rPr>
              <a:t>Figure 1. The Siberian Arctic Shelf sampling</a:t>
            </a:r>
            <a:r>
              <a:rPr lang="ru-RU" sz="2803" i="1" dirty="0">
                <a:latin typeface="Arial" panose="020B0604020202020204" pitchFamily="34" charset="0"/>
                <a:ea typeface="Arial Unicode MS" panose="020B0604020202020204" pitchFamily="34" charset="-128"/>
                <a:cs typeface="Arial" panose="020B0604020202020204" pitchFamily="34" charset="0"/>
              </a:rPr>
              <a:t> </a:t>
            </a:r>
            <a:r>
              <a:rPr lang="en-US" sz="2803" i="1" dirty="0">
                <a:latin typeface="Arial" panose="020B0604020202020204" pitchFamily="34" charset="0"/>
                <a:ea typeface="Arial Unicode MS" panose="020B0604020202020204" pitchFamily="34" charset="-128"/>
                <a:cs typeface="Arial" panose="020B0604020202020204" pitchFamily="34" charset="0"/>
              </a:rPr>
              <a:t>sites</a:t>
            </a:r>
            <a:endParaRPr lang="ru-RU" sz="2803" dirty="0">
              <a:latin typeface="Arial" panose="020B0604020202020204" pitchFamily="34" charset="0"/>
              <a:cs typeface="Arial" panose="020B0604020202020204" pitchFamily="34" charset="0"/>
            </a:endParaRPr>
          </a:p>
        </p:txBody>
      </p:sp>
      <p:sp>
        <p:nvSpPr>
          <p:cNvPr id="23" name="Прямоугольник 22">
            <a:extLst>
              <a:ext uri="{FF2B5EF4-FFF2-40B4-BE49-F238E27FC236}">
                <a16:creationId xmlns:a16="http://schemas.microsoft.com/office/drawing/2014/main" id="{A26CAB1E-80AF-BE86-B5C4-7E1D5435EB87}"/>
              </a:ext>
            </a:extLst>
          </p:cNvPr>
          <p:cNvSpPr/>
          <p:nvPr/>
        </p:nvSpPr>
        <p:spPr>
          <a:xfrm>
            <a:off x="122052" y="18495412"/>
            <a:ext cx="29922915" cy="339663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sz="1933" dirty="0"/>
          </a:p>
        </p:txBody>
      </p:sp>
      <p:sp>
        <p:nvSpPr>
          <p:cNvPr id="26" name="TextBox 25">
            <a:extLst>
              <a:ext uri="{FF2B5EF4-FFF2-40B4-BE49-F238E27FC236}">
                <a16:creationId xmlns:a16="http://schemas.microsoft.com/office/drawing/2014/main" id="{A0663384-C9F2-F621-EDFE-ABE589B9F9A5}"/>
              </a:ext>
            </a:extLst>
          </p:cNvPr>
          <p:cNvSpPr txBox="1"/>
          <p:nvPr/>
        </p:nvSpPr>
        <p:spPr>
          <a:xfrm>
            <a:off x="314039" y="18563267"/>
            <a:ext cx="14895391" cy="5364386"/>
          </a:xfrm>
          <a:prstGeom prst="rect">
            <a:avLst/>
          </a:prstGeom>
          <a:noFill/>
        </p:spPr>
        <p:txBody>
          <a:bodyPr wrap="square" rtlCol="0">
            <a:spAutoFit/>
          </a:bodyPr>
          <a:lstStyle/>
          <a:p>
            <a:r>
              <a:rPr lang="en-US" sz="4405" b="1" dirty="0">
                <a:solidFill>
                  <a:srgbClr val="C00000"/>
                </a:solidFill>
                <a:latin typeface="Trebuchet MS" panose="020B0703020202090204" pitchFamily="34" charset="0"/>
                <a:cs typeface="Arial" panose="020B0604020202020204" pitchFamily="34" charset="0"/>
              </a:rPr>
              <a:t>METHODS</a:t>
            </a:r>
            <a:r>
              <a:rPr lang="ru-RU" sz="4726" b="1" dirty="0">
                <a:solidFill>
                  <a:srgbClr val="C00000"/>
                </a:solidFill>
                <a:latin typeface="Trebuchet MS" panose="020B0703020202090204" pitchFamily="34" charset="0"/>
                <a:cs typeface="Arial" panose="020B0604020202020204" pitchFamily="34" charset="0"/>
              </a:rPr>
              <a:t> </a:t>
            </a:r>
          </a:p>
          <a:p>
            <a:pPr marL="457749" indent="-457749">
              <a:buFont typeface="Arial" panose="020B0604020202020204" pitchFamily="34" charset="0"/>
              <a:buChar char="•"/>
            </a:pPr>
            <a:r>
              <a:rPr lang="en" sz="3204" dirty="0">
                <a:latin typeface="Arial" panose="020B0604020202020204" pitchFamily="34" charset="0"/>
                <a:cs typeface="Arial" panose="020B0604020202020204" pitchFamily="34" charset="0"/>
              </a:rPr>
              <a:t>UV-VIS measurements were conducted using a Carry 400 Probe spectrometer in the 200-800 nm range. Fluorescence spectra were obtained with a Jobin Yvon Horiba </a:t>
            </a:r>
            <a:r>
              <a:rPr lang="en" sz="3204" dirty="0" err="1">
                <a:latin typeface="Arial" panose="020B0604020202020204" pitchFamily="34" charset="0"/>
                <a:cs typeface="Arial" panose="020B0604020202020204" pitchFamily="34" charset="0"/>
              </a:rPr>
              <a:t>Fluorolog</a:t>
            </a:r>
            <a:r>
              <a:rPr lang="en" sz="3204" dirty="0">
                <a:latin typeface="Arial" panose="020B0604020202020204" pitchFamily="34" charset="0"/>
                <a:cs typeface="Arial" panose="020B0604020202020204" pitchFamily="34" charset="0"/>
              </a:rPr>
              <a:t> Tau-3 Lifetime System fluorometer at </a:t>
            </a:r>
            <a:r>
              <a:rPr lang="en" sz="3204" dirty="0" err="1">
                <a:latin typeface="Arial" panose="020B0604020202020204" pitchFamily="34" charset="0"/>
                <a:cs typeface="Arial" panose="020B0604020202020204" pitchFamily="34" charset="0"/>
              </a:rPr>
              <a:t>ℷ</a:t>
            </a:r>
            <a:r>
              <a:rPr lang="en" sz="3204" baseline="-25000" dirty="0" err="1">
                <a:latin typeface="Arial" panose="020B0604020202020204" pitchFamily="34" charset="0"/>
                <a:cs typeface="Arial" panose="020B0604020202020204" pitchFamily="34" charset="0"/>
              </a:rPr>
              <a:t>ex</a:t>
            </a:r>
            <a:r>
              <a:rPr lang="en" sz="3204" dirty="0">
                <a:latin typeface="Arial" panose="020B0604020202020204" pitchFamily="34" charset="0"/>
                <a:cs typeface="Arial" panose="020B0604020202020204" pitchFamily="34" charset="0"/>
              </a:rPr>
              <a:t> 280 nm and </a:t>
            </a:r>
          </a:p>
          <a:p>
            <a:r>
              <a:rPr lang="en" sz="3204" dirty="0">
                <a:latin typeface="Arial" panose="020B0604020202020204" pitchFamily="34" charset="0"/>
                <a:cs typeface="Arial" panose="020B0604020202020204" pitchFamily="34" charset="0"/>
              </a:rPr>
              <a:t>    </a:t>
            </a:r>
            <a:r>
              <a:rPr lang="en" sz="3204" dirty="0" err="1">
                <a:latin typeface="Arial" panose="020B0604020202020204" pitchFamily="34" charset="0"/>
                <a:cs typeface="Arial" panose="020B0604020202020204" pitchFamily="34" charset="0"/>
              </a:rPr>
              <a:t>ℷ</a:t>
            </a:r>
            <a:r>
              <a:rPr lang="en" sz="3204" baseline="-25000" dirty="0" err="1">
                <a:latin typeface="Arial" panose="020B0604020202020204" pitchFamily="34" charset="0"/>
                <a:cs typeface="Arial" panose="020B0604020202020204" pitchFamily="34" charset="0"/>
              </a:rPr>
              <a:t>em</a:t>
            </a:r>
            <a:r>
              <a:rPr lang="en" sz="3204" dirty="0">
                <a:latin typeface="Arial" panose="020B0604020202020204" pitchFamily="34" charset="0"/>
                <a:cs typeface="Arial" panose="020B0604020202020204" pitchFamily="34" charset="0"/>
              </a:rPr>
              <a:t> from 300 to 700 nm. </a:t>
            </a:r>
          </a:p>
          <a:p>
            <a:pPr marL="457749" indent="-457749">
              <a:buFont typeface="Arial" panose="020B0604020202020204" pitchFamily="34" charset="0"/>
              <a:buChar char="•"/>
            </a:pPr>
            <a:endParaRPr lang="en" sz="3204" dirty="0">
              <a:latin typeface="Arial" panose="020B0604020202020204" pitchFamily="34" charset="0"/>
              <a:cs typeface="Arial" panose="020B0604020202020204" pitchFamily="34" charset="0"/>
            </a:endParaRPr>
          </a:p>
          <a:p>
            <a:pPr marL="457749" indent="-457749">
              <a:buFont typeface="Arial" panose="020B0604020202020204" pitchFamily="34" charset="0"/>
              <a:buChar char="•"/>
            </a:pPr>
            <a:endParaRPr lang="ru-RU" sz="3204" dirty="0">
              <a:latin typeface="Arial" panose="020B0604020202020204" pitchFamily="34" charset="0"/>
              <a:cs typeface="Arial" panose="020B0604020202020204" pitchFamily="34" charset="0"/>
            </a:endParaRPr>
          </a:p>
          <a:p>
            <a:pPr marL="491027" indent="-491027">
              <a:buFont typeface="Arial" panose="020B0604020202020204" pitchFamily="34" charset="0"/>
              <a:buChar char="•"/>
            </a:pPr>
            <a:endParaRPr lang="ru-RU" sz="3437" dirty="0">
              <a:latin typeface="Arial" panose="020B0604020202020204" pitchFamily="34" charset="0"/>
              <a:cs typeface="Arial" panose="020B0604020202020204" pitchFamily="34" charset="0"/>
            </a:endParaRPr>
          </a:p>
          <a:p>
            <a:endParaRPr lang="ru-RU" sz="3437" dirty="0">
              <a:latin typeface="Arial" panose="020B0604020202020204" pitchFamily="34" charset="0"/>
              <a:cs typeface="Arial" panose="020B0604020202020204" pitchFamily="34" charset="0"/>
            </a:endParaRPr>
          </a:p>
          <a:p>
            <a:endParaRPr lang="ru-RU" sz="3437" dirty="0">
              <a:latin typeface="Arial" panose="020B0604020202020204" pitchFamily="34" charset="0"/>
              <a:cs typeface="Arial" panose="020B0604020202020204" pitchFamily="34" charset="0"/>
            </a:endParaRPr>
          </a:p>
        </p:txBody>
      </p:sp>
      <p:pic>
        <p:nvPicPr>
          <p:cNvPr id="27" name="Picture 5">
            <a:extLst>
              <a:ext uri="{FF2B5EF4-FFF2-40B4-BE49-F238E27FC236}">
                <a16:creationId xmlns:a16="http://schemas.microsoft.com/office/drawing/2014/main" id="{BADB79CD-AEE1-85FD-70A2-33FFB1C4BB76}"/>
              </a:ext>
            </a:extLst>
          </p:cNvPr>
          <p:cNvPicPr>
            <a:picLocks noChangeAspect="1" noChangeArrowheads="1"/>
          </p:cNvPicPr>
          <p:nvPr/>
        </p:nvPicPr>
        <p:blipFill>
          <a:blip r:embed="rId5" cstate="print"/>
          <a:srcRect/>
          <a:stretch>
            <a:fillRect/>
          </a:stretch>
        </p:blipFill>
        <p:spPr bwMode="auto">
          <a:xfrm>
            <a:off x="23915982" y="4382002"/>
            <a:ext cx="5778941" cy="2028777"/>
          </a:xfrm>
          <a:prstGeom prst="rect">
            <a:avLst/>
          </a:prstGeom>
          <a:noFill/>
          <a:ln w="9525">
            <a:solidFill>
              <a:schemeClr val="accent6"/>
            </a:solidFill>
            <a:miter lim="800000"/>
            <a:headEnd/>
            <a:tailEnd/>
          </a:ln>
        </p:spPr>
      </p:pic>
      <p:sp>
        <p:nvSpPr>
          <p:cNvPr id="28" name="Прямоугольник 27">
            <a:extLst>
              <a:ext uri="{FF2B5EF4-FFF2-40B4-BE49-F238E27FC236}">
                <a16:creationId xmlns:a16="http://schemas.microsoft.com/office/drawing/2014/main" id="{48019591-226B-8225-969A-FCC3EB31BCA9}"/>
              </a:ext>
            </a:extLst>
          </p:cNvPr>
          <p:cNvSpPr/>
          <p:nvPr/>
        </p:nvSpPr>
        <p:spPr>
          <a:xfrm>
            <a:off x="211974" y="22042971"/>
            <a:ext cx="9811177" cy="1373315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8203" tIns="49101" rIns="98203" bIns="49101" numCol="1" spcCol="0" rtlCol="0" fromWordArt="0" anchor="ctr" anchorCtr="0" forceAA="0" compatLnSpc="1">
            <a:prstTxWarp prst="textNoShape">
              <a:avLst/>
            </a:prstTxWarp>
            <a:noAutofit/>
          </a:bodyPr>
          <a:lstStyle/>
          <a:p>
            <a:pPr algn="ctr">
              <a:lnSpc>
                <a:spcPct val="80000"/>
              </a:lnSpc>
            </a:pPr>
            <a:endParaRPr lang="ru-RU" sz="9451" b="1" dirty="0">
              <a:solidFill>
                <a:schemeClr val="accent1">
                  <a:lumMod val="75000"/>
                </a:schemeClr>
              </a:solidFill>
              <a:latin typeface="Bahnschrift Condensed" panose="020B0502040204020203" pitchFamily="34" charset="0"/>
              <a:cs typeface="Times New Roman" panose="02020603050405020304" pitchFamily="18" charset="0"/>
            </a:endParaRPr>
          </a:p>
        </p:txBody>
      </p:sp>
      <p:sp>
        <p:nvSpPr>
          <p:cNvPr id="30" name="Прямоугольник 29">
            <a:extLst>
              <a:ext uri="{FF2B5EF4-FFF2-40B4-BE49-F238E27FC236}">
                <a16:creationId xmlns:a16="http://schemas.microsoft.com/office/drawing/2014/main" id="{B42D94BB-E04F-0F25-E8DF-72D7F3848B00}"/>
              </a:ext>
            </a:extLst>
          </p:cNvPr>
          <p:cNvSpPr/>
          <p:nvPr/>
        </p:nvSpPr>
        <p:spPr>
          <a:xfrm>
            <a:off x="10152777" y="22042970"/>
            <a:ext cx="9957725" cy="13733152"/>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8203" tIns="49101" rIns="98203" bIns="49101" numCol="1" spcCol="0" rtlCol="0" fromWordArt="0" anchor="ctr" anchorCtr="0" forceAA="0" compatLnSpc="1">
            <a:prstTxWarp prst="textNoShape">
              <a:avLst/>
            </a:prstTxWarp>
            <a:noAutofit/>
          </a:bodyPr>
          <a:lstStyle/>
          <a:p>
            <a:pPr algn="ctr">
              <a:lnSpc>
                <a:spcPct val="80000"/>
              </a:lnSpc>
            </a:pPr>
            <a:endParaRPr lang="ru-RU" sz="9451" b="1" dirty="0">
              <a:solidFill>
                <a:schemeClr val="accent1">
                  <a:lumMod val="75000"/>
                </a:schemeClr>
              </a:solidFill>
              <a:latin typeface="Bahnschrift Condensed" panose="020B0502040204020203" pitchFamily="34" charset="0"/>
              <a:cs typeface="Times New Roman" panose="02020603050405020304" pitchFamily="18" charset="0"/>
            </a:endParaRPr>
          </a:p>
        </p:txBody>
      </p:sp>
      <p:sp>
        <p:nvSpPr>
          <p:cNvPr id="31" name="Прямоугольник 30">
            <a:extLst>
              <a:ext uri="{FF2B5EF4-FFF2-40B4-BE49-F238E27FC236}">
                <a16:creationId xmlns:a16="http://schemas.microsoft.com/office/drawing/2014/main" id="{37D27771-7580-E5E2-FCAB-9E950F5EBFFB}"/>
              </a:ext>
            </a:extLst>
          </p:cNvPr>
          <p:cNvSpPr/>
          <p:nvPr/>
        </p:nvSpPr>
        <p:spPr>
          <a:xfrm>
            <a:off x="20323320" y="22079228"/>
            <a:ext cx="9711346" cy="13696896"/>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8203" tIns="49101" rIns="98203" bIns="49101" numCol="1" spcCol="0" rtlCol="0" fromWordArt="0" anchor="ctr" anchorCtr="0" forceAA="0" compatLnSpc="1">
            <a:prstTxWarp prst="textNoShape">
              <a:avLst/>
            </a:prstTxWarp>
            <a:noAutofit/>
          </a:bodyPr>
          <a:lstStyle/>
          <a:p>
            <a:pPr algn="ctr">
              <a:lnSpc>
                <a:spcPct val="80000"/>
              </a:lnSpc>
            </a:pPr>
            <a:endParaRPr lang="ru-RU" sz="9451" b="1" dirty="0">
              <a:solidFill>
                <a:schemeClr val="accent1">
                  <a:lumMod val="75000"/>
                </a:schemeClr>
              </a:solidFill>
              <a:latin typeface="Bahnschrift Condensed" panose="020B0502040204020203" pitchFamily="34" charset="0"/>
              <a:cs typeface="Times New Roman" panose="02020603050405020304" pitchFamily="18" charset="0"/>
            </a:endParaRPr>
          </a:p>
        </p:txBody>
      </p:sp>
      <p:pic>
        <p:nvPicPr>
          <p:cNvPr id="32" name="Рисунок 31">
            <a:extLst>
              <a:ext uri="{FF2B5EF4-FFF2-40B4-BE49-F238E27FC236}">
                <a16:creationId xmlns:a16="http://schemas.microsoft.com/office/drawing/2014/main" id="{43476C65-A94B-F87A-60F0-80D9DD3CBED4}"/>
              </a:ext>
            </a:extLst>
          </p:cNvPr>
          <p:cNvPicPr>
            <a:picLocks noChangeAspect="1"/>
          </p:cNvPicPr>
          <p:nvPr/>
        </p:nvPicPr>
        <p:blipFill>
          <a:blip r:embed="rId6"/>
          <a:stretch>
            <a:fillRect/>
          </a:stretch>
        </p:blipFill>
        <p:spPr>
          <a:xfrm>
            <a:off x="11508580" y="27712944"/>
            <a:ext cx="6954381" cy="6861391"/>
          </a:xfrm>
          <a:prstGeom prst="rect">
            <a:avLst/>
          </a:prstGeom>
        </p:spPr>
      </p:pic>
      <p:sp>
        <p:nvSpPr>
          <p:cNvPr id="33" name="TextBox 32">
            <a:extLst>
              <a:ext uri="{FF2B5EF4-FFF2-40B4-BE49-F238E27FC236}">
                <a16:creationId xmlns:a16="http://schemas.microsoft.com/office/drawing/2014/main" id="{EE2FBD70-E830-8840-F94A-4DCD5CCD1778}"/>
              </a:ext>
            </a:extLst>
          </p:cNvPr>
          <p:cNvSpPr txBox="1"/>
          <p:nvPr/>
        </p:nvSpPr>
        <p:spPr>
          <a:xfrm>
            <a:off x="10183598" y="21869242"/>
            <a:ext cx="9667693" cy="6193454"/>
          </a:xfrm>
          <a:prstGeom prst="rect">
            <a:avLst/>
          </a:prstGeom>
          <a:noFill/>
        </p:spPr>
        <p:txBody>
          <a:bodyPr wrap="square" rtlCol="0">
            <a:spAutoFit/>
          </a:bodyPr>
          <a:lstStyle/>
          <a:p>
            <a:pPr algn="just"/>
            <a:r>
              <a:rPr lang="en" sz="4405" b="1" dirty="0">
                <a:solidFill>
                  <a:srgbClr val="C00000"/>
                </a:solidFill>
                <a:latin typeface="Trebuchet MS" panose="020B0703020202090204" pitchFamily="34" charset="0"/>
                <a:cs typeface="Arial" panose="020B0604020202020204" pitchFamily="34" charset="0"/>
              </a:rPr>
              <a:t>FT ICR MS </a:t>
            </a:r>
            <a:r>
              <a:rPr lang="en" sz="3104" dirty="0">
                <a:latin typeface="Arial" panose="020B0604020202020204" pitchFamily="34" charset="0"/>
                <a:cs typeface="Arial" panose="020B0604020202020204" pitchFamily="34" charset="0"/>
              </a:rPr>
              <a:t>The analysis of FT ICR MS data revealed notable variations in the molecular composition of DOM isolated from the eastern (L</a:t>
            </a:r>
            <a:r>
              <a:rPr lang="en-US" sz="3104" dirty="0" err="1">
                <a:latin typeface="Arial" panose="020B0604020202020204" pitchFamily="34" charset="0"/>
                <a:cs typeface="Arial" panose="020B0604020202020204" pitchFamily="34" charset="0"/>
              </a:rPr>
              <a:t>aptev</a:t>
            </a:r>
            <a:r>
              <a:rPr lang="en-US" sz="3104" dirty="0">
                <a:latin typeface="Arial" panose="020B0604020202020204" pitchFamily="34" charset="0"/>
                <a:cs typeface="Arial" panose="020B0604020202020204" pitchFamily="34" charset="0"/>
              </a:rPr>
              <a:t> </a:t>
            </a:r>
            <a:r>
              <a:rPr lang="en" sz="3104" dirty="0">
                <a:latin typeface="Arial" panose="020B0604020202020204" pitchFamily="34" charset="0"/>
                <a:cs typeface="Arial" panose="020B0604020202020204" pitchFamily="34" charset="0"/>
              </a:rPr>
              <a:t>and East Siberian) and western (Kara) Arctic Seas. The Kara Sea sample showed higher hydrolysable tannins, while the Laptev and East samples had a larger proportion of </a:t>
            </a:r>
            <a:r>
              <a:rPr lang="en" sz="3104" dirty="0" err="1">
                <a:latin typeface="Arial" panose="020B0604020202020204" pitchFamily="34" charset="0"/>
                <a:cs typeface="Arial" panose="020B0604020202020204" pitchFamily="34" charset="0"/>
              </a:rPr>
              <a:t>lignins</a:t>
            </a:r>
            <a:r>
              <a:rPr lang="en" sz="3104" dirty="0">
                <a:latin typeface="Arial" panose="020B0604020202020204" pitchFamily="34" charset="0"/>
                <a:cs typeface="Arial" panose="020B0604020202020204" pitchFamily="34" charset="0"/>
              </a:rPr>
              <a:t> and terpenoids. This comparison indicated a significant red-ox gradient across the Arctic Shelf from west to east, with the DOM becoming less oxidized and more reduced due to the contribution of "fresher" DOM from continuous permafrost thawing.</a:t>
            </a:r>
            <a:endParaRPr lang="ru-RU" sz="3104"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42696D50-56F0-3D3A-B25B-30462BD4FA5F}"/>
              </a:ext>
            </a:extLst>
          </p:cNvPr>
          <p:cNvSpPr txBox="1"/>
          <p:nvPr/>
        </p:nvSpPr>
        <p:spPr>
          <a:xfrm>
            <a:off x="10420064" y="34382301"/>
            <a:ext cx="9974365" cy="1386595"/>
          </a:xfrm>
          <a:prstGeom prst="rect">
            <a:avLst/>
          </a:prstGeom>
          <a:noFill/>
        </p:spPr>
        <p:txBody>
          <a:bodyPr wrap="square" rtlCol="0">
            <a:spAutoFit/>
          </a:bodyPr>
          <a:lstStyle/>
          <a:p>
            <a:r>
              <a:rPr lang="en-US" sz="2803" i="1" dirty="0">
                <a:latin typeface="Arial" panose="020B0604020202020204" pitchFamily="34" charset="0"/>
                <a:ea typeface="Arial Unicode MS" panose="020B0604020202020204" pitchFamily="34" charset="-128"/>
                <a:cs typeface="Arial" panose="020B0604020202020204" pitchFamily="34" charset="0"/>
              </a:rPr>
              <a:t>Figure 4. </a:t>
            </a:r>
            <a:r>
              <a:rPr lang="en" sz="2803" i="1" dirty="0">
                <a:latin typeface="Arial" panose="020B0604020202020204" pitchFamily="34" charset="0"/>
                <a:cs typeface="Arial" panose="020B0604020202020204" pitchFamily="34" charset="0"/>
              </a:rPr>
              <a:t>The molecular composition of DOM isolates from the Kara, Laptev, and East Siberian Seas</a:t>
            </a:r>
            <a:r>
              <a:rPr lang="ru-RU" sz="2803" i="1" dirty="0">
                <a:latin typeface="Arial" panose="020B0604020202020204" pitchFamily="34" charset="0"/>
                <a:cs typeface="Arial" panose="020B0604020202020204" pitchFamily="34" charset="0"/>
              </a:rPr>
              <a:t>. </a:t>
            </a:r>
            <a:r>
              <a:rPr lang="en" sz="2803" i="1" dirty="0">
                <a:latin typeface="Arial" panose="020B0604020202020204" pitchFamily="34" charset="0"/>
                <a:cs typeface="Arial" panose="020B0604020202020204" pitchFamily="34" charset="0"/>
              </a:rPr>
              <a:t>The "island of stability" components are represented by the black area.</a:t>
            </a:r>
            <a:endParaRPr lang="ru-RU" sz="2803" i="1"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3DDB3615-0650-0E5B-06A0-0261A1935607}"/>
              </a:ext>
            </a:extLst>
          </p:cNvPr>
          <p:cNvSpPr txBox="1"/>
          <p:nvPr/>
        </p:nvSpPr>
        <p:spPr>
          <a:xfrm>
            <a:off x="15109731" y="20382332"/>
            <a:ext cx="14773399" cy="1848792"/>
          </a:xfrm>
          <a:prstGeom prst="rect">
            <a:avLst/>
          </a:prstGeom>
          <a:noFill/>
        </p:spPr>
        <p:txBody>
          <a:bodyPr wrap="square" rtlCol="0">
            <a:spAutoFit/>
          </a:bodyPr>
          <a:lstStyle/>
          <a:p>
            <a:pPr marL="457749" indent="-457749">
              <a:buFont typeface="Arial" panose="020B0604020202020204" pitchFamily="34" charset="0"/>
              <a:buChar char="•"/>
            </a:pPr>
            <a:r>
              <a:rPr lang="en" sz="3204" dirty="0">
                <a:latin typeface="Arial" panose="020B0604020202020204" pitchFamily="34" charset="0"/>
                <a:cs typeface="Arial" panose="020B0604020202020204" pitchFamily="34" charset="0"/>
              </a:rPr>
              <a:t>Ultrahigh-resolution mass spectra were obtained using a Bruker </a:t>
            </a:r>
            <a:r>
              <a:rPr lang="en" sz="3204" dirty="0" err="1">
                <a:latin typeface="Arial" panose="020B0604020202020204" pitchFamily="34" charset="0"/>
                <a:cs typeface="Arial" panose="020B0604020202020204" pitchFamily="34" charset="0"/>
              </a:rPr>
              <a:t>solariX</a:t>
            </a:r>
            <a:r>
              <a:rPr lang="en" sz="3204" dirty="0">
                <a:latin typeface="Arial" panose="020B0604020202020204" pitchFamily="34" charset="0"/>
                <a:cs typeface="Arial" panose="020B0604020202020204" pitchFamily="34" charset="0"/>
              </a:rPr>
              <a:t> 15 T FT ICR mass spectrometer. Molecular formulae assignment were performed using the </a:t>
            </a:r>
            <a:r>
              <a:rPr lang="en" sz="3204" dirty="0" err="1">
                <a:latin typeface="Arial" panose="020B0604020202020204" pitchFamily="34" charset="0"/>
                <a:cs typeface="Arial" panose="020B0604020202020204" pitchFamily="34" charset="0"/>
              </a:rPr>
              <a:t>NomSpectra</a:t>
            </a:r>
            <a:r>
              <a:rPr lang="en" sz="3204" dirty="0">
                <a:latin typeface="Arial" panose="020B0604020202020204" pitchFamily="34" charset="0"/>
                <a:cs typeface="Arial" panose="020B0604020202020204" pitchFamily="34" charset="0"/>
              </a:rPr>
              <a:t> software [3]. </a:t>
            </a:r>
            <a:endParaRPr lang="ru-RU" sz="3204" dirty="0">
              <a:latin typeface="Arial" panose="020B0604020202020204" pitchFamily="34" charset="0"/>
              <a:cs typeface="Arial" panose="020B0604020202020204" pitchFamily="34" charset="0"/>
            </a:endParaRPr>
          </a:p>
          <a:p>
            <a:endParaRPr lang="ru-RU" sz="1811" dirty="0"/>
          </a:p>
        </p:txBody>
      </p:sp>
      <p:sp>
        <p:nvSpPr>
          <p:cNvPr id="36" name="TextBox 35">
            <a:extLst>
              <a:ext uri="{FF2B5EF4-FFF2-40B4-BE49-F238E27FC236}">
                <a16:creationId xmlns:a16="http://schemas.microsoft.com/office/drawing/2014/main" id="{B645DC06-6A16-A989-5FB9-078DA4CFA47F}"/>
              </a:ext>
            </a:extLst>
          </p:cNvPr>
          <p:cNvSpPr txBox="1"/>
          <p:nvPr/>
        </p:nvSpPr>
        <p:spPr>
          <a:xfrm>
            <a:off x="15067431" y="18498327"/>
            <a:ext cx="14907985" cy="2341803"/>
          </a:xfrm>
          <a:prstGeom prst="rect">
            <a:avLst/>
          </a:prstGeom>
          <a:noFill/>
        </p:spPr>
        <p:txBody>
          <a:bodyPr wrap="square" rtlCol="0">
            <a:spAutoFit/>
          </a:bodyPr>
          <a:lstStyle/>
          <a:p>
            <a:pPr marL="457749" indent="-457749">
              <a:buFont typeface="Arial" panose="020B0604020202020204" pitchFamily="34" charset="0"/>
              <a:buChar char="•"/>
            </a:pPr>
            <a:r>
              <a:rPr lang="en" sz="3204" dirty="0">
                <a:latin typeface="Arial" panose="020B0604020202020204" pitchFamily="34" charset="0"/>
                <a:cs typeface="Arial" panose="020B0604020202020204" pitchFamily="34" charset="0"/>
              </a:rPr>
              <a:t>Quantitative </a:t>
            </a:r>
            <a:r>
              <a:rPr lang="en" sz="3204" baseline="30000" dirty="0">
                <a:latin typeface="Arial" panose="020B0604020202020204" pitchFamily="34" charset="0"/>
                <a:cs typeface="Arial" panose="020B0604020202020204" pitchFamily="34" charset="0"/>
              </a:rPr>
              <a:t>1</a:t>
            </a:r>
            <a:r>
              <a:rPr lang="en" sz="3204" dirty="0">
                <a:latin typeface="Arial" panose="020B0604020202020204" pitchFamily="34" charset="0"/>
                <a:cs typeface="Arial" panose="020B0604020202020204" pitchFamily="34" charset="0"/>
              </a:rPr>
              <a:t>H and </a:t>
            </a:r>
            <a:r>
              <a:rPr lang="en" sz="3204" baseline="30000" dirty="0">
                <a:latin typeface="Arial" panose="020B0604020202020204" pitchFamily="34" charset="0"/>
                <a:cs typeface="Arial" panose="020B0604020202020204" pitchFamily="34" charset="0"/>
              </a:rPr>
              <a:t>13</a:t>
            </a:r>
            <a:r>
              <a:rPr lang="en" sz="3204" dirty="0">
                <a:latin typeface="Arial" panose="020B0604020202020204" pitchFamily="34" charset="0"/>
                <a:cs typeface="Arial" panose="020B0604020202020204" pitchFamily="34" charset="0"/>
              </a:rPr>
              <a:t>C solution state NMR spectra were obtained using an Avance-400 spectrometer operating at 400 MHz proton frequency. For </a:t>
            </a:r>
            <a:r>
              <a:rPr lang="en" sz="3204" baseline="30000" dirty="0">
                <a:latin typeface="Arial" panose="020B0604020202020204" pitchFamily="34" charset="0"/>
                <a:cs typeface="Arial" panose="020B0604020202020204" pitchFamily="34" charset="0"/>
              </a:rPr>
              <a:t>13</a:t>
            </a:r>
            <a:r>
              <a:rPr lang="en" sz="3204" dirty="0">
                <a:latin typeface="Arial" panose="020B0604020202020204" pitchFamily="34" charset="0"/>
                <a:cs typeface="Arial" panose="020B0604020202020204" pitchFamily="34" charset="0"/>
              </a:rPr>
              <a:t>C NMR, samples were dissolved in 99.9% D</a:t>
            </a:r>
            <a:r>
              <a:rPr lang="en" sz="3204" baseline="-25000" dirty="0">
                <a:latin typeface="Arial" panose="020B0604020202020204" pitchFamily="34" charset="0"/>
                <a:cs typeface="Arial" panose="020B0604020202020204" pitchFamily="34" charset="0"/>
              </a:rPr>
              <a:t>2</a:t>
            </a:r>
            <a:r>
              <a:rPr lang="en" sz="3204" dirty="0">
                <a:latin typeface="Arial" panose="020B0604020202020204" pitchFamily="34" charset="0"/>
                <a:cs typeface="Arial" panose="020B0604020202020204" pitchFamily="34" charset="0"/>
              </a:rPr>
              <a:t>O, and for </a:t>
            </a:r>
            <a:r>
              <a:rPr lang="en" sz="3204" baseline="30000" dirty="0">
                <a:latin typeface="Arial" panose="020B0604020202020204" pitchFamily="34" charset="0"/>
                <a:cs typeface="Arial" panose="020B0604020202020204" pitchFamily="34" charset="0"/>
              </a:rPr>
              <a:t>1</a:t>
            </a:r>
            <a:r>
              <a:rPr lang="en" sz="3204" dirty="0">
                <a:latin typeface="Arial" panose="020B0604020202020204" pitchFamily="34" charset="0"/>
                <a:cs typeface="Arial" panose="020B0604020202020204" pitchFamily="34" charset="0"/>
              </a:rPr>
              <a:t>H NMR, DMSO-d</a:t>
            </a:r>
            <a:r>
              <a:rPr lang="en" sz="3204" baseline="-25000" dirty="0">
                <a:latin typeface="Arial" panose="020B0604020202020204" pitchFamily="34" charset="0"/>
                <a:cs typeface="Arial" panose="020B0604020202020204" pitchFamily="34" charset="0"/>
              </a:rPr>
              <a:t>6</a:t>
            </a:r>
            <a:r>
              <a:rPr lang="en" sz="3204" dirty="0">
                <a:latin typeface="Arial" panose="020B0604020202020204" pitchFamily="34" charset="0"/>
                <a:cs typeface="Arial" panose="020B0604020202020204" pitchFamily="34" charset="0"/>
              </a:rPr>
              <a:t> was used.</a:t>
            </a:r>
            <a:endParaRPr lang="ru-RU" sz="3204" dirty="0">
              <a:latin typeface="Arial" panose="020B0604020202020204" pitchFamily="34" charset="0"/>
              <a:cs typeface="Arial" panose="020B0604020202020204" pitchFamily="34" charset="0"/>
            </a:endParaRPr>
          </a:p>
          <a:p>
            <a:endParaRPr lang="ru-RU" sz="1811" dirty="0"/>
          </a:p>
        </p:txBody>
      </p:sp>
      <p:pic>
        <p:nvPicPr>
          <p:cNvPr id="37" name="Рисунок 36">
            <a:extLst>
              <a:ext uri="{FF2B5EF4-FFF2-40B4-BE49-F238E27FC236}">
                <a16:creationId xmlns:a16="http://schemas.microsoft.com/office/drawing/2014/main" id="{724B921A-40CC-0970-C547-4412AC36D163}"/>
              </a:ext>
            </a:extLst>
          </p:cNvPr>
          <p:cNvPicPr>
            <a:picLocks noChangeAspect="1"/>
          </p:cNvPicPr>
          <p:nvPr/>
        </p:nvPicPr>
        <p:blipFill rotWithShape="1">
          <a:blip r:embed="rId7">
            <a:extLst>
              <a:ext uri="{28A0092B-C50C-407E-A947-70E740481C1C}">
                <a14:useLocalDpi xmlns:a14="http://schemas.microsoft.com/office/drawing/2010/main" val="0"/>
              </a:ext>
            </a:extLst>
          </a:blip>
          <a:srcRect l="15442" t="2140" r="25692" b="38111"/>
          <a:stretch/>
        </p:blipFill>
        <p:spPr bwMode="auto">
          <a:xfrm>
            <a:off x="460723" y="28285453"/>
            <a:ext cx="9087059" cy="5407813"/>
          </a:xfrm>
          <a:prstGeom prst="rect">
            <a:avLst/>
          </a:prstGeom>
          <a:ln>
            <a:noFill/>
          </a:ln>
          <a:extLst>
            <a:ext uri="{53640926-AAD7-44D8-BBD7-CCE9431645EC}">
              <a14:shadowObscured xmlns:a14="http://schemas.microsoft.com/office/drawing/2010/main"/>
            </a:ext>
          </a:extLst>
        </p:spPr>
      </p:pic>
      <p:sp>
        <p:nvSpPr>
          <p:cNvPr id="38" name="TextBox 37">
            <a:extLst>
              <a:ext uri="{FF2B5EF4-FFF2-40B4-BE49-F238E27FC236}">
                <a16:creationId xmlns:a16="http://schemas.microsoft.com/office/drawing/2014/main" id="{F213A755-7BF1-FD12-FA37-9BB266B268C8}"/>
              </a:ext>
            </a:extLst>
          </p:cNvPr>
          <p:cNvSpPr txBox="1"/>
          <p:nvPr/>
        </p:nvSpPr>
        <p:spPr>
          <a:xfrm>
            <a:off x="368472" y="21991682"/>
            <a:ext cx="9382834" cy="6194132"/>
          </a:xfrm>
          <a:prstGeom prst="rect">
            <a:avLst/>
          </a:prstGeom>
          <a:noFill/>
        </p:spPr>
        <p:txBody>
          <a:bodyPr wrap="square" rtlCol="0">
            <a:spAutoFit/>
          </a:bodyPr>
          <a:lstStyle/>
          <a:p>
            <a:pPr algn="just"/>
            <a:r>
              <a:rPr lang="en" sz="4405" b="1" dirty="0">
                <a:solidFill>
                  <a:srgbClr val="C00000"/>
                </a:solidFill>
                <a:latin typeface="Trebuchet MS" panose="020B0703020202090204" pitchFamily="34" charset="0"/>
                <a:cs typeface="Arial" panose="020B0604020202020204" pitchFamily="34" charset="0"/>
              </a:rPr>
              <a:t>UV-Vis</a:t>
            </a:r>
            <a:r>
              <a:rPr lang="en" sz="3204" dirty="0">
                <a:solidFill>
                  <a:srgbClr val="C00000"/>
                </a:solidFill>
                <a:latin typeface="Arial" panose="020B0604020202020204" pitchFamily="34" charset="0"/>
                <a:cs typeface="Arial" panose="020B0604020202020204" pitchFamily="34" charset="0"/>
              </a:rPr>
              <a:t> </a:t>
            </a:r>
            <a:r>
              <a:rPr lang="en" sz="4405" b="1" dirty="0">
                <a:solidFill>
                  <a:srgbClr val="C00000"/>
                </a:solidFill>
                <a:latin typeface="Trebuchet MS" panose="020B0703020202090204" pitchFamily="34" charset="0"/>
                <a:cs typeface="Arial" panose="020B0604020202020204" pitchFamily="34" charset="0"/>
              </a:rPr>
              <a:t>MEASUAREMENTS</a:t>
            </a:r>
            <a:r>
              <a:rPr lang="en" sz="3204" dirty="0">
                <a:solidFill>
                  <a:srgbClr val="C00000"/>
                </a:solidFill>
                <a:latin typeface="Arial" panose="020B0604020202020204" pitchFamily="34" charset="0"/>
                <a:cs typeface="Arial" panose="020B0604020202020204" pitchFamily="34" charset="0"/>
              </a:rPr>
              <a:t> </a:t>
            </a:r>
            <a:r>
              <a:rPr lang="en" sz="3204" dirty="0">
                <a:latin typeface="Arial" panose="020B0604020202020204" pitchFamily="34" charset="0"/>
                <a:cs typeface="Arial" panose="020B0604020202020204" pitchFamily="34" charset="0"/>
              </a:rPr>
              <a:t>The samples from the Kara Sea exhibited higher absorbance values and a more aromatic character, as indicated by the SUVA</a:t>
            </a:r>
            <a:r>
              <a:rPr lang="en" sz="3204" baseline="-25000" dirty="0">
                <a:latin typeface="Arial" panose="020B0604020202020204" pitchFamily="34" charset="0"/>
                <a:cs typeface="Arial" panose="020B0604020202020204" pitchFamily="34" charset="0"/>
              </a:rPr>
              <a:t>254</a:t>
            </a:r>
            <a:r>
              <a:rPr lang="en" sz="3204" dirty="0">
                <a:latin typeface="Arial" panose="020B0604020202020204" pitchFamily="34" charset="0"/>
                <a:cs typeface="Arial" panose="020B0604020202020204" pitchFamily="34" charset="0"/>
              </a:rPr>
              <a:t> and E</a:t>
            </a:r>
            <a:r>
              <a:rPr lang="en" sz="3204" baseline="-25000" dirty="0">
                <a:latin typeface="Arial" panose="020B0604020202020204" pitchFamily="34" charset="0"/>
                <a:cs typeface="Arial" panose="020B0604020202020204" pitchFamily="34" charset="0"/>
              </a:rPr>
              <a:t>4</a:t>
            </a:r>
            <a:r>
              <a:rPr lang="en" sz="3204" dirty="0">
                <a:latin typeface="Arial" panose="020B0604020202020204" pitchFamily="34" charset="0"/>
                <a:cs typeface="Arial" panose="020B0604020202020204" pitchFamily="34" charset="0"/>
              </a:rPr>
              <a:t>/E</a:t>
            </a:r>
            <a:r>
              <a:rPr lang="en" sz="3204" baseline="-25000" dirty="0">
                <a:latin typeface="Arial" panose="020B0604020202020204" pitchFamily="34" charset="0"/>
                <a:cs typeface="Arial" panose="020B0604020202020204" pitchFamily="34" charset="0"/>
              </a:rPr>
              <a:t>6</a:t>
            </a:r>
            <a:r>
              <a:rPr lang="en" sz="3204" dirty="0">
                <a:latin typeface="Arial" panose="020B0604020202020204" pitchFamily="34" charset="0"/>
                <a:cs typeface="Arial" panose="020B0604020202020204" pitchFamily="34" charset="0"/>
              </a:rPr>
              <a:t> parameters. In contrast, the samples from the East Siberian Arctic Shelf had lower absorbance and showed more protein-like fluorescence. The optical indices suggested variations in molecular weight and the presence of aromatic structures, highlighting the influence of aliphatic-enriched permafrost organic carbon in the DOM samples from the East Siberian region.</a:t>
            </a:r>
            <a:endParaRPr lang="ru-RU" sz="3204" dirty="0">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6FA6E1B3-218C-085C-55A8-6E1DC4249899}"/>
              </a:ext>
            </a:extLst>
          </p:cNvPr>
          <p:cNvSpPr txBox="1"/>
          <p:nvPr/>
        </p:nvSpPr>
        <p:spPr>
          <a:xfrm>
            <a:off x="479852" y="34211848"/>
            <a:ext cx="9472190" cy="1663912"/>
          </a:xfrm>
          <a:prstGeom prst="rect">
            <a:avLst/>
          </a:prstGeom>
          <a:noFill/>
        </p:spPr>
        <p:txBody>
          <a:bodyPr wrap="square" rtlCol="0">
            <a:spAutoFit/>
          </a:bodyPr>
          <a:lstStyle/>
          <a:p>
            <a:r>
              <a:rPr lang="it-IT" sz="2803" i="1" dirty="0">
                <a:solidFill>
                  <a:srgbClr val="000000"/>
                </a:solidFill>
                <a:latin typeface="Arial" panose="020B0604020202020204" pitchFamily="34" charset="0"/>
                <a:ea typeface="Arial Unicode MS" panose="020B0604020202020204" pitchFamily="34" charset="-128"/>
                <a:cs typeface="Arial" panose="020B0604020202020204" pitchFamily="34" charset="0"/>
              </a:rPr>
              <a:t>Figure 3. </a:t>
            </a:r>
            <a:r>
              <a:rPr lang="en-US" sz="2803" i="1" dirty="0">
                <a:solidFill>
                  <a:srgbClr val="000000"/>
                </a:solidFill>
                <a:latin typeface="Arial" panose="020B0604020202020204" pitchFamily="34" charset="0"/>
                <a:ea typeface="Arial Unicode MS" panose="020B0604020202020204" pitchFamily="34" charset="-128"/>
                <a:cs typeface="Arial" panose="020B0604020202020204" pitchFamily="34" charset="0"/>
              </a:rPr>
              <a:t>UV-Vis spectra (A), Fluorescence spectra obtained at 280 nm excitation wavelength (B), and optics parameters (C-F) of the Arctic DOM isolates. </a:t>
            </a:r>
            <a:endParaRPr lang="ru-RU" sz="2803" i="1" dirty="0">
              <a:solidFill>
                <a:srgbClr val="000000"/>
              </a:solidFill>
              <a:latin typeface="Arial" panose="020B0604020202020204" pitchFamily="34" charset="0"/>
              <a:ea typeface="Arial Unicode MS" panose="020B0604020202020204" pitchFamily="34" charset="-128"/>
              <a:cs typeface="Arial" panose="020B0604020202020204" pitchFamily="34" charset="0"/>
            </a:endParaRPr>
          </a:p>
          <a:p>
            <a:endParaRPr lang="ru-RU" sz="1811" dirty="0"/>
          </a:p>
        </p:txBody>
      </p:sp>
      <p:pic>
        <p:nvPicPr>
          <p:cNvPr id="40" name="Рисунок 39">
            <a:extLst>
              <a:ext uri="{FF2B5EF4-FFF2-40B4-BE49-F238E27FC236}">
                <a16:creationId xmlns:a16="http://schemas.microsoft.com/office/drawing/2014/main" id="{1EC76FB9-1714-DCB7-D4B7-95035A21E39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6249" r="11225" b="25468"/>
          <a:stretch/>
        </p:blipFill>
        <p:spPr bwMode="auto">
          <a:xfrm>
            <a:off x="20374860" y="29783268"/>
            <a:ext cx="9589293" cy="4148818"/>
          </a:xfrm>
          <a:prstGeom prst="rect">
            <a:avLst/>
          </a:prstGeom>
          <a:ln>
            <a:noFill/>
          </a:ln>
          <a:extLst>
            <a:ext uri="{53640926-AAD7-44D8-BBD7-CCE9431645EC}">
              <a14:shadowObscured xmlns:a14="http://schemas.microsoft.com/office/drawing/2010/main"/>
            </a:ext>
          </a:extLst>
        </p:spPr>
      </p:pic>
      <p:sp>
        <p:nvSpPr>
          <p:cNvPr id="41" name="TextBox 40">
            <a:extLst>
              <a:ext uri="{FF2B5EF4-FFF2-40B4-BE49-F238E27FC236}">
                <a16:creationId xmlns:a16="http://schemas.microsoft.com/office/drawing/2014/main" id="{FB8E91AB-EFCB-BAE5-0B76-F8E0324C8EEB}"/>
              </a:ext>
            </a:extLst>
          </p:cNvPr>
          <p:cNvSpPr txBox="1"/>
          <p:nvPr/>
        </p:nvSpPr>
        <p:spPr>
          <a:xfrm>
            <a:off x="20379396" y="22175525"/>
            <a:ext cx="9472363" cy="7180299"/>
          </a:xfrm>
          <a:prstGeom prst="rect">
            <a:avLst/>
          </a:prstGeom>
          <a:noFill/>
        </p:spPr>
        <p:txBody>
          <a:bodyPr wrap="square" rtlCol="0">
            <a:spAutoFit/>
          </a:bodyPr>
          <a:lstStyle/>
          <a:p>
            <a:pPr algn="just"/>
            <a:r>
              <a:rPr lang="en-US" sz="4405" b="1" dirty="0">
                <a:solidFill>
                  <a:srgbClr val="C00000"/>
                </a:solidFill>
                <a:latin typeface="Trebuchet MS" panose="020B0703020202090204" pitchFamily="34" charset="0"/>
                <a:cs typeface="Arial" panose="020B0604020202020204" pitchFamily="34" charset="0"/>
              </a:rPr>
              <a:t>NMR</a:t>
            </a:r>
            <a:r>
              <a:rPr lang="en-US" sz="3204" b="1" dirty="0">
                <a:solidFill>
                  <a:srgbClr val="C00000"/>
                </a:solidFill>
                <a:latin typeface="Trebuchet MS" panose="020B0703020202090204" pitchFamily="34" charset="0"/>
                <a:cs typeface="Arial" panose="020B0604020202020204" pitchFamily="34" charset="0"/>
              </a:rPr>
              <a:t> </a:t>
            </a:r>
            <a:r>
              <a:rPr lang="en-US" sz="4405" b="1" dirty="0">
                <a:solidFill>
                  <a:srgbClr val="C00000"/>
                </a:solidFill>
                <a:latin typeface="Trebuchet MS" panose="020B0703020202090204" pitchFamily="34" charset="0"/>
                <a:cs typeface="Arial" panose="020B0604020202020204" pitchFamily="34" charset="0"/>
              </a:rPr>
              <a:t>SPECTROSCOPY</a:t>
            </a:r>
            <a:r>
              <a:rPr lang="en-US" sz="3204" b="1" dirty="0">
                <a:solidFill>
                  <a:srgbClr val="C00000"/>
                </a:solidFill>
                <a:latin typeface="Trebuchet MS" panose="020B0703020202090204" pitchFamily="34" charset="0"/>
                <a:cs typeface="Arial" panose="020B0604020202020204" pitchFamily="34" charset="0"/>
              </a:rPr>
              <a:t> </a:t>
            </a:r>
            <a:r>
              <a:rPr lang="en" sz="3204" dirty="0">
                <a:latin typeface="Arial" panose="020B0604020202020204" pitchFamily="34" charset="0"/>
                <a:cs typeface="Arial" panose="020B0604020202020204" pitchFamily="34" charset="0"/>
              </a:rPr>
              <a:t>The L</a:t>
            </a:r>
            <a:r>
              <a:rPr lang="ru-RU" sz="3204" dirty="0" err="1">
                <a:latin typeface="Arial" panose="020B0604020202020204" pitchFamily="34" charset="0"/>
                <a:cs typeface="Arial" panose="020B0604020202020204" pitchFamily="34" charset="0"/>
              </a:rPr>
              <a:t>a</a:t>
            </a:r>
            <a:r>
              <a:rPr lang="en-US" sz="3204" dirty="0" err="1">
                <a:latin typeface="Arial" panose="020B0604020202020204" pitchFamily="34" charset="0"/>
                <a:cs typeface="Arial" panose="020B0604020202020204" pitchFamily="34" charset="0"/>
              </a:rPr>
              <a:t>ptev</a:t>
            </a:r>
            <a:r>
              <a:rPr lang="en" sz="3204" dirty="0">
                <a:latin typeface="Arial" panose="020B0604020202020204" pitchFamily="34" charset="0"/>
                <a:cs typeface="Arial" panose="020B0604020202020204" pitchFamily="34" charset="0"/>
              </a:rPr>
              <a:t> and East Siberian Seas samples had a higher percentage of non-substituted aliphatic structures (30% to 37% of total carbon), while the Kara Sea isolates contained 20% to 27% of </a:t>
            </a:r>
            <a:r>
              <a:rPr lang="en" sz="3204" dirty="0" err="1">
                <a:latin typeface="Arial" panose="020B0604020202020204" pitchFamily="34" charset="0"/>
                <a:cs typeface="Arial" panose="020B0604020202020204" pitchFamily="34" charset="0"/>
              </a:rPr>
              <a:t>CHn</a:t>
            </a:r>
            <a:r>
              <a:rPr lang="en" sz="3204" dirty="0">
                <a:latin typeface="Arial" panose="020B0604020202020204" pitchFamily="34" charset="0"/>
                <a:cs typeface="Arial" panose="020B0604020202020204" pitchFamily="34" charset="0"/>
              </a:rPr>
              <a:t> structures. Kara Sea samples contained up to 25% aromatic carbon, while Laptev and East Siberian samples had up to 20%.</a:t>
            </a:r>
            <a:endParaRPr lang="ru-RU" sz="3204" dirty="0">
              <a:latin typeface="Arial" panose="020B0604020202020204" pitchFamily="34" charset="0"/>
              <a:cs typeface="Arial" panose="020B0604020202020204" pitchFamily="34" charset="0"/>
            </a:endParaRPr>
          </a:p>
          <a:p>
            <a:pPr algn="just"/>
            <a:r>
              <a:rPr lang="en" sz="3204" dirty="0">
                <a:latin typeface="Arial" panose="020B0604020202020204" pitchFamily="34" charset="0"/>
                <a:cs typeface="Arial" panose="020B0604020202020204" pitchFamily="34" charset="0"/>
              </a:rPr>
              <a:t>The </a:t>
            </a:r>
            <a:r>
              <a:rPr lang="en" sz="3204" baseline="30000" dirty="0">
                <a:latin typeface="Arial" panose="020B0604020202020204" pitchFamily="34" charset="0"/>
                <a:cs typeface="Arial" panose="020B0604020202020204" pitchFamily="34" charset="0"/>
              </a:rPr>
              <a:t>1</a:t>
            </a:r>
            <a:r>
              <a:rPr lang="en" sz="3204" dirty="0">
                <a:latin typeface="Arial" panose="020B0604020202020204" pitchFamily="34" charset="0"/>
                <a:cs typeface="Arial" panose="020B0604020202020204" pitchFamily="34" charset="0"/>
              </a:rPr>
              <a:t>H NMR data showed similar trends, with East Siberian Arctic Sea isolates having a higher percentage of protons in non-substituted aliphatic groups compared to the K</a:t>
            </a:r>
            <a:r>
              <a:rPr lang="ru-RU" sz="3204" dirty="0" err="1">
                <a:latin typeface="Arial" panose="020B0604020202020204" pitchFamily="34" charset="0"/>
                <a:cs typeface="Arial" panose="020B0604020202020204" pitchFamily="34" charset="0"/>
              </a:rPr>
              <a:t>a</a:t>
            </a:r>
            <a:r>
              <a:rPr lang="en-US" sz="3204" dirty="0" err="1">
                <a:latin typeface="Arial" panose="020B0604020202020204" pitchFamily="34" charset="0"/>
                <a:cs typeface="Arial" panose="020B0604020202020204" pitchFamily="34" charset="0"/>
              </a:rPr>
              <a:t>ra</a:t>
            </a:r>
            <a:r>
              <a:rPr lang="en-US" sz="3204" dirty="0">
                <a:latin typeface="Arial" panose="020B0604020202020204" pitchFamily="34" charset="0"/>
                <a:cs typeface="Arial" panose="020B0604020202020204" pitchFamily="34" charset="0"/>
              </a:rPr>
              <a:t> </a:t>
            </a:r>
            <a:r>
              <a:rPr lang="en" sz="3204" dirty="0">
                <a:latin typeface="Arial" panose="020B0604020202020204" pitchFamily="34" charset="0"/>
                <a:cs typeface="Arial" panose="020B0604020202020204" pitchFamily="34" charset="0"/>
              </a:rPr>
              <a:t>Sea DOM. Conversely, the Kara Sea isolates had a higher amount of O-substituted aliphatic fragments and protons of aromatic structures.</a:t>
            </a:r>
          </a:p>
        </p:txBody>
      </p:sp>
      <p:sp>
        <p:nvSpPr>
          <p:cNvPr id="42" name="TextBox 41">
            <a:extLst>
              <a:ext uri="{FF2B5EF4-FFF2-40B4-BE49-F238E27FC236}">
                <a16:creationId xmlns:a16="http://schemas.microsoft.com/office/drawing/2014/main" id="{4FFE57CB-99DD-A736-CE77-771D88684E95}"/>
              </a:ext>
            </a:extLst>
          </p:cNvPr>
          <p:cNvSpPr txBox="1"/>
          <p:nvPr/>
        </p:nvSpPr>
        <p:spPr>
          <a:xfrm>
            <a:off x="20573933" y="33939073"/>
            <a:ext cx="9433339" cy="2095298"/>
          </a:xfrm>
          <a:prstGeom prst="rect">
            <a:avLst/>
          </a:prstGeom>
          <a:noFill/>
        </p:spPr>
        <p:txBody>
          <a:bodyPr wrap="square" rtlCol="0">
            <a:spAutoFit/>
          </a:bodyPr>
          <a:lstStyle/>
          <a:p>
            <a:r>
              <a:rPr lang="en-US" sz="2803" i="1" dirty="0">
                <a:solidFill>
                  <a:srgbClr val="000000"/>
                </a:solidFill>
                <a:latin typeface="Arial" panose="020B0604020202020204" pitchFamily="34" charset="0"/>
                <a:ea typeface="Arial Unicode MS" panose="020B0604020202020204" pitchFamily="34" charset="-128"/>
                <a:cs typeface="Arial" panose="020B0604020202020204" pitchFamily="34" charset="0"/>
              </a:rPr>
              <a:t>Figure 5. Distribution of integral intensities of C atoms (A) and H atoms (B) in the certain chemical environment (demonstrated in the upper row of the figure) in the DOM isolates as measured by </a:t>
            </a:r>
            <a:r>
              <a:rPr lang="en-US" sz="2803" i="1" baseline="30000" dirty="0">
                <a:solidFill>
                  <a:srgbClr val="000000"/>
                </a:solidFill>
                <a:latin typeface="Arial" panose="020B0604020202020204" pitchFamily="34" charset="0"/>
                <a:ea typeface="Arial Unicode MS" panose="020B0604020202020204" pitchFamily="34" charset="-128"/>
                <a:cs typeface="Arial" panose="020B0604020202020204" pitchFamily="34" charset="0"/>
              </a:rPr>
              <a:t>13</a:t>
            </a:r>
            <a:r>
              <a:rPr lang="en-US" sz="2803" i="1" dirty="0">
                <a:solidFill>
                  <a:srgbClr val="000000"/>
                </a:solidFill>
                <a:latin typeface="Arial" panose="020B0604020202020204" pitchFamily="34" charset="0"/>
                <a:ea typeface="Arial Unicode MS" panose="020B0604020202020204" pitchFamily="34" charset="-128"/>
                <a:cs typeface="Arial" panose="020B0604020202020204" pitchFamily="34" charset="0"/>
              </a:rPr>
              <a:t>C  and </a:t>
            </a:r>
            <a:r>
              <a:rPr lang="en-US" sz="2803" i="1" baseline="30000" dirty="0">
                <a:solidFill>
                  <a:srgbClr val="000000"/>
                </a:solidFill>
                <a:latin typeface="Arial" panose="020B0604020202020204" pitchFamily="34" charset="0"/>
                <a:ea typeface="Arial Unicode MS" panose="020B0604020202020204" pitchFamily="34" charset="-128"/>
                <a:cs typeface="Arial" panose="020B0604020202020204" pitchFamily="34" charset="0"/>
              </a:rPr>
              <a:t>1</a:t>
            </a:r>
            <a:r>
              <a:rPr lang="pt-PT" sz="2803" i="1" dirty="0">
                <a:solidFill>
                  <a:srgbClr val="000000"/>
                </a:solidFill>
                <a:latin typeface="Arial" panose="020B0604020202020204" pitchFamily="34" charset="0"/>
                <a:ea typeface="Arial Unicode MS" panose="020B0604020202020204" pitchFamily="34" charset="-128"/>
                <a:cs typeface="Arial" panose="020B0604020202020204" pitchFamily="34" charset="0"/>
              </a:rPr>
              <a:t>H NMR </a:t>
            </a:r>
            <a:r>
              <a:rPr lang="pt-PT" sz="2803" i="1" dirty="0" err="1">
                <a:solidFill>
                  <a:srgbClr val="000000"/>
                </a:solidFill>
                <a:latin typeface="Arial" panose="020B0604020202020204" pitchFamily="34" charset="0"/>
                <a:ea typeface="Arial Unicode MS" panose="020B0604020202020204" pitchFamily="34" charset="-128"/>
                <a:cs typeface="Arial" panose="020B0604020202020204" pitchFamily="34" charset="0"/>
              </a:rPr>
              <a:t>spectroscopy</a:t>
            </a:r>
            <a:r>
              <a:rPr lang="pt-PT" sz="2803" i="1" dirty="0">
                <a:solidFill>
                  <a:srgbClr val="000000"/>
                </a:solidFill>
                <a:latin typeface="Arial" panose="020B0604020202020204" pitchFamily="34" charset="0"/>
                <a:ea typeface="Arial Unicode MS" panose="020B0604020202020204" pitchFamily="34" charset="-128"/>
                <a:cs typeface="Arial" panose="020B0604020202020204" pitchFamily="34" charset="0"/>
              </a:rPr>
              <a:t>. </a:t>
            </a:r>
            <a:endParaRPr lang="ru-RU" sz="2803" i="1" dirty="0">
              <a:solidFill>
                <a:srgbClr val="000000"/>
              </a:solidFill>
              <a:latin typeface="Arial" panose="020B0604020202020204" pitchFamily="34" charset="0"/>
              <a:ea typeface="Arial Unicode MS" panose="020B0604020202020204" pitchFamily="34" charset="-128"/>
              <a:cs typeface="Arial" panose="020B0604020202020204" pitchFamily="34" charset="0"/>
            </a:endParaRPr>
          </a:p>
          <a:p>
            <a:endParaRPr lang="ru-RU" sz="1811" dirty="0"/>
          </a:p>
        </p:txBody>
      </p:sp>
      <p:sp>
        <p:nvSpPr>
          <p:cNvPr id="43" name="TextBox 42">
            <a:extLst>
              <a:ext uri="{FF2B5EF4-FFF2-40B4-BE49-F238E27FC236}">
                <a16:creationId xmlns:a16="http://schemas.microsoft.com/office/drawing/2014/main" id="{12D6733B-CA79-4F9F-9683-3F8255942C84}"/>
              </a:ext>
            </a:extLst>
          </p:cNvPr>
          <p:cNvSpPr txBox="1"/>
          <p:nvPr/>
        </p:nvSpPr>
        <p:spPr>
          <a:xfrm>
            <a:off x="15416918" y="39406093"/>
            <a:ext cx="14516500" cy="2958067"/>
          </a:xfrm>
          <a:prstGeom prst="rect">
            <a:avLst/>
          </a:prstGeom>
          <a:noFill/>
        </p:spPr>
        <p:txBody>
          <a:bodyPr wrap="square" rtlCol="0">
            <a:spAutoFit/>
          </a:bodyPr>
          <a:lstStyle/>
          <a:p>
            <a:pPr algn="just"/>
            <a:br>
              <a:rPr lang="en" sz="1811" dirty="0"/>
            </a:br>
            <a:r>
              <a:rPr lang="en" sz="2803" dirty="0">
                <a:latin typeface="Arial" panose="020B0604020202020204" pitchFamily="34" charset="0"/>
                <a:cs typeface="Arial" panose="020B0604020202020204" pitchFamily="34" charset="0"/>
              </a:rPr>
              <a:t>The authors acknowledge the financial support provided by the Russian Science Foundation grants #21-77-30001 and #21-73-20202. The research of I.V.P. and A.I.K. was partially supported by state budget funding 122040600057-3. The authors also express gratitude to the </a:t>
            </a:r>
            <a:r>
              <a:rPr lang="en" sz="2803" dirty="0" err="1">
                <a:latin typeface="Arial" panose="020B0604020202020204" pitchFamily="34" charset="0"/>
                <a:cs typeface="Arial" panose="020B0604020202020204" pitchFamily="34" charset="0"/>
              </a:rPr>
              <a:t>Zelinsky</a:t>
            </a:r>
            <a:r>
              <a:rPr lang="en" sz="2803" dirty="0">
                <a:latin typeface="Arial" panose="020B0604020202020204" pitchFamily="34" charset="0"/>
                <a:cs typeface="Arial" panose="020B0604020202020204" pitchFamily="34" charset="0"/>
              </a:rPr>
              <a:t> IOC RAS for providing access to the </a:t>
            </a:r>
            <a:r>
              <a:rPr lang="en" sz="2803" dirty="0" err="1">
                <a:latin typeface="Arial" panose="020B0604020202020204" pitchFamily="34" charset="0"/>
                <a:cs typeface="Arial" panose="020B0604020202020204" pitchFamily="34" charset="0"/>
              </a:rPr>
              <a:t>Solarix</a:t>
            </a:r>
            <a:r>
              <a:rPr lang="en" sz="2803" dirty="0">
                <a:latin typeface="Arial" panose="020B0604020202020204" pitchFamily="34" charset="0"/>
                <a:cs typeface="Arial" panose="020B0604020202020204" pitchFamily="34" charset="0"/>
              </a:rPr>
              <a:t> XR 15T FT ICR MS mass spectrometer. </a:t>
            </a:r>
            <a:r>
              <a:rPr lang="en-US" sz="2803" dirty="0">
                <a:latin typeface="Arial" panose="020B0604020202020204" pitchFamily="34" charset="0"/>
                <a:cs typeface="Arial" panose="020B0604020202020204" pitchFamily="34" charset="0"/>
              </a:rPr>
              <a:t>The interdisciplinary program of the Scientific Educational School of Lomonosov MSU “Future of the planet and global environmental change” is appreciated. </a:t>
            </a:r>
            <a:endParaRPr lang="ru-RU" sz="2803" dirty="0">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C76A2D54-6744-62C7-2266-B7948013AAC3}"/>
              </a:ext>
            </a:extLst>
          </p:cNvPr>
          <p:cNvSpPr txBox="1"/>
          <p:nvPr/>
        </p:nvSpPr>
        <p:spPr>
          <a:xfrm>
            <a:off x="14985771" y="38803309"/>
            <a:ext cx="18643138" cy="926322"/>
          </a:xfrm>
          <a:prstGeom prst="rect">
            <a:avLst/>
          </a:prstGeom>
          <a:noFill/>
        </p:spPr>
        <p:txBody>
          <a:bodyPr wrap="square">
            <a:spAutoFit/>
          </a:bodyPr>
          <a:lstStyle/>
          <a:p>
            <a:pPr marR="179921" indent="450755" algn="just">
              <a:lnSpc>
                <a:spcPct val="200000"/>
              </a:lnSpc>
            </a:pPr>
            <a:r>
              <a:rPr lang="en-US" sz="3204" b="1" dirty="0">
                <a:solidFill>
                  <a:srgbClr val="C00000"/>
                </a:solidFill>
                <a:latin typeface="Trebuchet MS" panose="020B0703020202090204" pitchFamily="34" charset="0"/>
                <a:ea typeface="Arial Unicode MS" panose="020B0604020202020204" pitchFamily="34" charset="-128"/>
                <a:cs typeface="Arial Unicode MS" panose="020B0604020202020204" pitchFamily="34" charset="-128"/>
              </a:rPr>
              <a:t>ACKNOWLEDGEMENTS</a:t>
            </a:r>
            <a:r>
              <a:rPr lang="en-US" sz="1802" b="1" dirty="0">
                <a:solidFill>
                  <a:srgbClr val="000000"/>
                </a:solidFill>
                <a:latin typeface="Arial" panose="020B0604020202020204" pitchFamily="34" charset="0"/>
                <a:ea typeface="Arial Unicode MS" panose="020B0604020202020204" pitchFamily="34" charset="-128"/>
                <a:cs typeface="Arial Unicode MS" panose="020B0604020202020204" pitchFamily="34" charset="-128"/>
              </a:rPr>
              <a:t> </a:t>
            </a:r>
            <a:endParaRPr lang="ru-RU" sz="1802" dirty="0">
              <a:solidFill>
                <a:srgbClr val="000000"/>
              </a:solidFill>
              <a:latin typeface="Helvetica Neue" panose="02000503000000020004" pitchFamily="2" charset="0"/>
              <a:ea typeface="Arial Unicode MS" panose="020B0604020202020204" pitchFamily="34" charset="-128"/>
              <a:cs typeface="Arial Unicode MS" panose="020B0604020202020204" pitchFamily="34" charset="-128"/>
            </a:endParaRPr>
          </a:p>
        </p:txBody>
      </p:sp>
      <p:sp>
        <p:nvSpPr>
          <p:cNvPr id="46" name="TextBox 45">
            <a:extLst>
              <a:ext uri="{FF2B5EF4-FFF2-40B4-BE49-F238E27FC236}">
                <a16:creationId xmlns:a16="http://schemas.microsoft.com/office/drawing/2014/main" id="{8D20F171-F25D-8F2A-C6B2-17A0B3440CC8}"/>
              </a:ext>
            </a:extLst>
          </p:cNvPr>
          <p:cNvSpPr txBox="1"/>
          <p:nvPr/>
        </p:nvSpPr>
        <p:spPr>
          <a:xfrm>
            <a:off x="314039" y="36103037"/>
            <a:ext cx="249073" cy="647077"/>
          </a:xfrm>
          <a:prstGeom prst="rect">
            <a:avLst/>
          </a:prstGeom>
          <a:noFill/>
        </p:spPr>
        <p:txBody>
          <a:bodyPr wrap="none" rtlCol="0">
            <a:spAutoFit/>
          </a:bodyPr>
          <a:lstStyle/>
          <a:p>
            <a:r>
              <a:rPr lang="en-US" sz="1802" b="1" dirty="0">
                <a:solidFill>
                  <a:srgbClr val="000000"/>
                </a:solidFill>
                <a:latin typeface="Arial" panose="020B0604020202020204" pitchFamily="34" charset="0"/>
                <a:ea typeface="Arial Unicode MS" panose="020B0604020202020204" pitchFamily="34" charset="-128"/>
                <a:cs typeface="Arial Unicode MS" panose="020B0604020202020204" pitchFamily="34" charset="-128"/>
              </a:rPr>
              <a:t> </a:t>
            </a:r>
            <a:endParaRPr lang="ru-RU" sz="1802" dirty="0">
              <a:solidFill>
                <a:srgbClr val="000000"/>
              </a:solidFill>
              <a:latin typeface="Helvetica Neue" panose="02000503000000020004" pitchFamily="2" charset="0"/>
              <a:ea typeface="Arial Unicode MS" panose="020B0604020202020204" pitchFamily="34" charset="-128"/>
              <a:cs typeface="Arial Unicode MS" panose="020B0604020202020204" pitchFamily="34" charset="-128"/>
            </a:endParaRPr>
          </a:p>
          <a:p>
            <a:endParaRPr lang="ru-RU" sz="1811" dirty="0"/>
          </a:p>
        </p:txBody>
      </p:sp>
      <p:sp>
        <p:nvSpPr>
          <p:cNvPr id="47" name="TextBox 46">
            <a:extLst>
              <a:ext uri="{FF2B5EF4-FFF2-40B4-BE49-F238E27FC236}">
                <a16:creationId xmlns:a16="http://schemas.microsoft.com/office/drawing/2014/main" id="{FF52A1F4-091C-FA1A-E3E9-FEA0193BA4FD}"/>
              </a:ext>
            </a:extLst>
          </p:cNvPr>
          <p:cNvSpPr txBox="1"/>
          <p:nvPr/>
        </p:nvSpPr>
        <p:spPr>
          <a:xfrm>
            <a:off x="260779" y="36097881"/>
            <a:ext cx="29546012" cy="2742375"/>
          </a:xfrm>
          <a:prstGeom prst="rect">
            <a:avLst/>
          </a:prstGeom>
          <a:noFill/>
        </p:spPr>
        <p:txBody>
          <a:bodyPr wrap="square" rtlCol="0">
            <a:spAutoFit/>
          </a:bodyPr>
          <a:lstStyle/>
          <a:p>
            <a:r>
              <a:rPr lang="ru-RU" sz="4405" dirty="0">
                <a:latin typeface="Trebuchet MS" panose="020B0703020202090204" pitchFamily="34" charset="0"/>
                <a:cs typeface="Arial" panose="020B0604020202020204" pitchFamily="34" charset="0"/>
              </a:rPr>
              <a:t> </a:t>
            </a:r>
            <a:r>
              <a:rPr lang="en-US" sz="4405" b="1" dirty="0">
                <a:solidFill>
                  <a:srgbClr val="C00000"/>
                </a:solidFill>
                <a:latin typeface="Trebuchet MS" panose="020B0703020202090204" pitchFamily="34" charset="0"/>
                <a:ea typeface="Arial Unicode MS" panose="020B0604020202020204" pitchFamily="34" charset="-128"/>
                <a:cs typeface="Arial Unicode MS" panose="020B0604020202020204" pitchFamily="34" charset="-128"/>
              </a:rPr>
              <a:t>CONCLUSION </a:t>
            </a:r>
            <a:r>
              <a:rPr lang="en" sz="3204" dirty="0">
                <a:latin typeface="Arial" panose="020B0604020202020204" pitchFamily="34" charset="0"/>
                <a:cs typeface="Arial" panose="020B0604020202020204" pitchFamily="34" charset="0"/>
              </a:rPr>
              <a:t>This study isolated DOM from three Arctic regions as a reference point for future research. Comparing the DOM from the Kara Sea and East Siberian Arctic Shelf Seas revealed significant differences. Kara Sea DOM had higher hydrolysable tannin content, while </a:t>
            </a:r>
            <a:r>
              <a:rPr lang="en-US" sz="3204" dirty="0">
                <a:latin typeface="Arial" panose="020B0604020202020204" pitchFamily="34" charset="0"/>
                <a:cs typeface="Arial" panose="020B0604020202020204" pitchFamily="34" charset="0"/>
              </a:rPr>
              <a:t>the Laptev and East Siberian Seas</a:t>
            </a:r>
            <a:r>
              <a:rPr lang="en" sz="3204" dirty="0">
                <a:latin typeface="Arial" panose="020B0604020202020204" pitchFamily="34" charset="0"/>
                <a:cs typeface="Arial" panose="020B0604020202020204" pitchFamily="34" charset="0"/>
              </a:rPr>
              <a:t> DOM were dominated by saturated lignin and terpenoid components. Optical studies showed a red-ox gradient from west to east, with Kara Sea DOM more oxidized and East Siberian Arctic Seas DOM more reduced. The discharge of aliphatic DOM from thawing continuous permafrost contributes to the reduced character in the eastern Eurasian Arctic margin, underscoring its role as a long-term source of carbon dioxide in the Arctic.</a:t>
            </a:r>
            <a:endParaRPr lang="ru-RU" sz="3204" dirty="0">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0FEE5A68-3D0D-C1CC-97EB-5CECF709E031}"/>
              </a:ext>
            </a:extLst>
          </p:cNvPr>
          <p:cNvSpPr txBox="1"/>
          <p:nvPr/>
        </p:nvSpPr>
        <p:spPr>
          <a:xfrm>
            <a:off x="272266" y="39144180"/>
            <a:ext cx="2295263" cy="523824"/>
          </a:xfrm>
          <a:prstGeom prst="rect">
            <a:avLst/>
          </a:prstGeom>
          <a:noFill/>
        </p:spPr>
        <p:txBody>
          <a:bodyPr wrap="none" rtlCol="0">
            <a:spAutoFit/>
          </a:bodyPr>
          <a:lstStyle/>
          <a:p>
            <a:r>
              <a:rPr lang="en-US" sz="2803" b="1" dirty="0">
                <a:solidFill>
                  <a:srgbClr val="C00000"/>
                </a:solidFill>
                <a:latin typeface="Trebuchet MS" panose="020B0703020202090204" pitchFamily="34" charset="0"/>
                <a:ea typeface="Arial Unicode MS" panose="020B0604020202020204" pitchFamily="34" charset="-128"/>
                <a:cs typeface="Arial Unicode MS" panose="020B0604020202020204" pitchFamily="34" charset="-128"/>
              </a:rPr>
              <a:t>REFERENCES</a:t>
            </a:r>
            <a:endParaRPr lang="ru-RU" sz="2803" dirty="0"/>
          </a:p>
        </p:txBody>
      </p:sp>
      <p:sp>
        <p:nvSpPr>
          <p:cNvPr id="55" name="TextBox 54">
            <a:extLst>
              <a:ext uri="{FF2B5EF4-FFF2-40B4-BE49-F238E27FC236}">
                <a16:creationId xmlns:a16="http://schemas.microsoft.com/office/drawing/2014/main" id="{B9E12702-A2A5-135C-169A-FEF96D13B25A}"/>
              </a:ext>
            </a:extLst>
          </p:cNvPr>
          <p:cNvSpPr txBox="1"/>
          <p:nvPr/>
        </p:nvSpPr>
        <p:spPr>
          <a:xfrm>
            <a:off x="272266" y="39467855"/>
            <a:ext cx="14713505" cy="3050507"/>
          </a:xfrm>
          <a:prstGeom prst="rect">
            <a:avLst/>
          </a:prstGeom>
          <a:noFill/>
        </p:spPr>
        <p:txBody>
          <a:bodyPr wrap="square">
            <a:spAutoFit/>
          </a:bodyPr>
          <a:lstStyle/>
          <a:p>
            <a:r>
              <a:rPr lang="ru-RU" sz="2403" dirty="0">
                <a:latin typeface="Arial" panose="020B0604020202020204" pitchFamily="34" charset="0"/>
                <a:cs typeface="Arial" panose="020B0604020202020204" pitchFamily="34" charset="0"/>
              </a:rPr>
              <a:t>[1] Spencer, </a:t>
            </a:r>
            <a:r>
              <a:rPr lang="ru-RU" sz="2403" dirty="0" err="1">
                <a:latin typeface="Arial" panose="020B0604020202020204" pitchFamily="34" charset="0"/>
                <a:cs typeface="Arial" panose="020B0604020202020204" pitchFamily="34" charset="0"/>
              </a:rPr>
              <a:t>R</a:t>
            </a:r>
            <a:r>
              <a:rPr lang="ru-RU" sz="2403" dirty="0">
                <a:latin typeface="Arial" panose="020B0604020202020204" pitchFamily="34" charset="0"/>
                <a:cs typeface="Arial" panose="020B0604020202020204" pitchFamily="34" charset="0"/>
              </a:rPr>
              <a:t>. </a:t>
            </a:r>
            <a:r>
              <a:rPr lang="ru-RU" sz="2403" dirty="0" err="1">
                <a:latin typeface="Arial" panose="020B0604020202020204" pitchFamily="34" charset="0"/>
                <a:cs typeface="Arial" panose="020B0604020202020204" pitchFamily="34" charset="0"/>
              </a:rPr>
              <a:t>G</a:t>
            </a:r>
            <a:r>
              <a:rPr lang="ru-RU" sz="2403" dirty="0">
                <a:latin typeface="Arial" panose="020B0604020202020204" pitchFamily="34" charset="0"/>
                <a:cs typeface="Arial" panose="020B0604020202020204" pitchFamily="34" charset="0"/>
              </a:rPr>
              <a:t>. </a:t>
            </a:r>
            <a:r>
              <a:rPr lang="ru-RU" sz="2403" dirty="0" err="1">
                <a:latin typeface="Arial" panose="020B0604020202020204" pitchFamily="34" charset="0"/>
                <a:cs typeface="Arial" panose="020B0604020202020204" pitchFamily="34" charset="0"/>
              </a:rPr>
              <a:t>M</a:t>
            </a:r>
            <a:r>
              <a:rPr lang="ru-RU" sz="2403" dirty="0">
                <a:latin typeface="Arial" panose="020B0604020202020204" pitchFamily="34" charset="0"/>
                <a:cs typeface="Arial" panose="020B0604020202020204" pitchFamily="34" charset="0"/>
              </a:rPr>
              <a:t>.; </a:t>
            </a:r>
            <a:r>
              <a:rPr lang="ru-RU" sz="2403" dirty="0" err="1">
                <a:latin typeface="Arial" panose="020B0604020202020204" pitchFamily="34" charset="0"/>
                <a:cs typeface="Arial" panose="020B0604020202020204" pitchFamily="34" charset="0"/>
              </a:rPr>
              <a:t>Mann</a:t>
            </a:r>
            <a:r>
              <a:rPr lang="ru-RU" sz="2403" dirty="0">
                <a:latin typeface="Arial" panose="020B0604020202020204" pitchFamily="34" charset="0"/>
                <a:cs typeface="Arial" panose="020B0604020202020204" pitchFamily="34" charset="0"/>
              </a:rPr>
              <a:t>, </a:t>
            </a:r>
            <a:r>
              <a:rPr lang="ru-RU" sz="2403" dirty="0" err="1">
                <a:latin typeface="Arial" panose="020B0604020202020204" pitchFamily="34" charset="0"/>
                <a:cs typeface="Arial" panose="020B0604020202020204" pitchFamily="34" charset="0"/>
              </a:rPr>
              <a:t>P</a:t>
            </a:r>
            <a:r>
              <a:rPr lang="ru-RU" sz="2403" dirty="0">
                <a:latin typeface="Arial" panose="020B0604020202020204" pitchFamily="34" charset="0"/>
                <a:cs typeface="Arial" panose="020B0604020202020204" pitchFamily="34" charset="0"/>
              </a:rPr>
              <a:t>. </a:t>
            </a:r>
            <a:r>
              <a:rPr lang="ru-RU" sz="2403" dirty="0" err="1">
                <a:latin typeface="Arial" panose="020B0604020202020204" pitchFamily="34" charset="0"/>
                <a:cs typeface="Arial" panose="020B0604020202020204" pitchFamily="34" charset="0"/>
              </a:rPr>
              <a:t>J</a:t>
            </a:r>
            <a:r>
              <a:rPr lang="ru-RU" sz="2403" dirty="0">
                <a:latin typeface="Arial" panose="020B0604020202020204" pitchFamily="34" charset="0"/>
                <a:cs typeface="Arial" panose="020B0604020202020204" pitchFamily="34" charset="0"/>
              </a:rPr>
              <a:t>.; </a:t>
            </a:r>
            <a:r>
              <a:rPr lang="ru-RU" sz="2403" dirty="0" err="1">
                <a:latin typeface="Arial" panose="020B0604020202020204" pitchFamily="34" charset="0"/>
                <a:cs typeface="Arial" panose="020B0604020202020204" pitchFamily="34" charset="0"/>
              </a:rPr>
              <a:t>Dittmar</a:t>
            </a:r>
            <a:r>
              <a:rPr lang="ru-RU" sz="2403" dirty="0">
                <a:latin typeface="Arial" panose="020B0604020202020204" pitchFamily="34" charset="0"/>
                <a:cs typeface="Arial" panose="020B0604020202020204" pitchFamily="34" charset="0"/>
              </a:rPr>
              <a:t>, </a:t>
            </a:r>
            <a:r>
              <a:rPr lang="ru-RU" sz="2403" dirty="0" err="1">
                <a:latin typeface="Arial" panose="020B0604020202020204" pitchFamily="34" charset="0"/>
                <a:cs typeface="Arial" panose="020B0604020202020204" pitchFamily="34" charset="0"/>
              </a:rPr>
              <a:t>T</a:t>
            </a:r>
            <a:r>
              <a:rPr lang="ru-RU" sz="2403" dirty="0">
                <a:latin typeface="Arial" panose="020B0604020202020204" pitchFamily="34" charset="0"/>
                <a:cs typeface="Arial" panose="020B0604020202020204" pitchFamily="34" charset="0"/>
              </a:rPr>
              <a:t>.; </a:t>
            </a:r>
            <a:r>
              <a:rPr lang="ru-RU" sz="2403" dirty="0" err="1">
                <a:latin typeface="Arial" panose="020B0604020202020204" pitchFamily="34" charset="0"/>
                <a:cs typeface="Arial" panose="020B0604020202020204" pitchFamily="34" charset="0"/>
              </a:rPr>
              <a:t>Eglinton</a:t>
            </a:r>
            <a:r>
              <a:rPr lang="ru-RU" sz="2403" dirty="0">
                <a:latin typeface="Arial" panose="020B0604020202020204" pitchFamily="34" charset="0"/>
                <a:cs typeface="Arial" panose="020B0604020202020204" pitchFamily="34" charset="0"/>
              </a:rPr>
              <a:t>, </a:t>
            </a:r>
            <a:r>
              <a:rPr lang="ru-RU" sz="2403" dirty="0" err="1">
                <a:latin typeface="Arial" panose="020B0604020202020204" pitchFamily="34" charset="0"/>
                <a:cs typeface="Arial" panose="020B0604020202020204" pitchFamily="34" charset="0"/>
              </a:rPr>
              <a:t>T</a:t>
            </a:r>
            <a:r>
              <a:rPr lang="ru-RU" sz="2403" dirty="0">
                <a:latin typeface="Arial" panose="020B0604020202020204" pitchFamily="34" charset="0"/>
                <a:cs typeface="Arial" panose="020B0604020202020204" pitchFamily="34" charset="0"/>
              </a:rPr>
              <a:t>. I.; </a:t>
            </a:r>
            <a:r>
              <a:rPr lang="ru-RU" sz="2403" dirty="0" err="1">
                <a:latin typeface="Arial" panose="020B0604020202020204" pitchFamily="34" charset="0"/>
                <a:cs typeface="Arial" panose="020B0604020202020204" pitchFamily="34" charset="0"/>
              </a:rPr>
              <a:t>McIntyre</a:t>
            </a:r>
            <a:r>
              <a:rPr lang="ru-RU" sz="2403" dirty="0">
                <a:latin typeface="Arial" panose="020B0604020202020204" pitchFamily="34" charset="0"/>
                <a:cs typeface="Arial" panose="020B0604020202020204" pitchFamily="34" charset="0"/>
              </a:rPr>
              <a:t>, </a:t>
            </a:r>
            <a:r>
              <a:rPr lang="ru-RU" sz="2403" dirty="0" err="1">
                <a:latin typeface="Arial" panose="020B0604020202020204" pitchFamily="34" charset="0"/>
                <a:cs typeface="Arial" panose="020B0604020202020204" pitchFamily="34" charset="0"/>
              </a:rPr>
              <a:t>C</a:t>
            </a:r>
            <a:r>
              <a:rPr lang="ru-RU" sz="2403" dirty="0">
                <a:latin typeface="Arial" panose="020B0604020202020204" pitchFamily="34" charset="0"/>
                <a:cs typeface="Arial" panose="020B0604020202020204" pitchFamily="34" charset="0"/>
              </a:rPr>
              <a:t>.; </a:t>
            </a:r>
            <a:r>
              <a:rPr lang="ru-RU" sz="2403" dirty="0" err="1">
                <a:latin typeface="Arial" panose="020B0604020202020204" pitchFamily="34" charset="0"/>
                <a:cs typeface="Arial" panose="020B0604020202020204" pitchFamily="34" charset="0"/>
              </a:rPr>
              <a:t>Holmes</a:t>
            </a:r>
            <a:r>
              <a:rPr lang="ru-RU" sz="2403" dirty="0">
                <a:latin typeface="Arial" panose="020B0604020202020204" pitchFamily="34" charset="0"/>
                <a:cs typeface="Arial" panose="020B0604020202020204" pitchFamily="34" charset="0"/>
              </a:rPr>
              <a:t>, </a:t>
            </a:r>
            <a:r>
              <a:rPr lang="ru-RU" sz="2403" dirty="0" err="1">
                <a:latin typeface="Arial" panose="020B0604020202020204" pitchFamily="34" charset="0"/>
                <a:cs typeface="Arial" panose="020B0604020202020204" pitchFamily="34" charset="0"/>
              </a:rPr>
              <a:t>R</a:t>
            </a:r>
            <a:r>
              <a:rPr lang="ru-RU" sz="2403" dirty="0">
                <a:latin typeface="Arial" panose="020B0604020202020204" pitchFamily="34" charset="0"/>
                <a:cs typeface="Arial" panose="020B0604020202020204" pitchFamily="34" charset="0"/>
              </a:rPr>
              <a:t>. </a:t>
            </a:r>
            <a:r>
              <a:rPr lang="ru-RU" sz="2403" dirty="0" err="1">
                <a:latin typeface="Arial" panose="020B0604020202020204" pitchFamily="34" charset="0"/>
                <a:cs typeface="Arial" panose="020B0604020202020204" pitchFamily="34" charset="0"/>
              </a:rPr>
              <a:t>M</a:t>
            </a:r>
            <a:r>
              <a:rPr lang="ru-RU" sz="2403" dirty="0">
                <a:latin typeface="Arial" panose="020B0604020202020204" pitchFamily="34" charset="0"/>
                <a:cs typeface="Arial" panose="020B0604020202020204" pitchFamily="34" charset="0"/>
              </a:rPr>
              <a:t>.; </a:t>
            </a:r>
            <a:r>
              <a:rPr lang="ru-RU" sz="2403" dirty="0" err="1">
                <a:latin typeface="Arial" panose="020B0604020202020204" pitchFamily="34" charset="0"/>
                <a:cs typeface="Arial" panose="020B0604020202020204" pitchFamily="34" charset="0"/>
              </a:rPr>
              <a:t>Zimov</a:t>
            </a:r>
            <a:r>
              <a:rPr lang="ru-RU" sz="2403" dirty="0">
                <a:latin typeface="Arial" panose="020B0604020202020204" pitchFamily="34" charset="0"/>
                <a:cs typeface="Arial" panose="020B0604020202020204" pitchFamily="34" charset="0"/>
              </a:rPr>
              <a:t>, </a:t>
            </a:r>
            <a:r>
              <a:rPr lang="ru-RU" sz="2403" dirty="0" err="1">
                <a:latin typeface="Arial" panose="020B0604020202020204" pitchFamily="34" charset="0"/>
                <a:cs typeface="Arial" panose="020B0604020202020204" pitchFamily="34" charset="0"/>
              </a:rPr>
              <a:t>N</a:t>
            </a:r>
            <a:r>
              <a:rPr lang="ru-RU" sz="2403" dirty="0">
                <a:latin typeface="Arial" panose="020B0604020202020204" pitchFamily="34" charset="0"/>
                <a:cs typeface="Arial" panose="020B0604020202020204" pitchFamily="34" charset="0"/>
              </a:rPr>
              <a:t>.; </a:t>
            </a:r>
            <a:r>
              <a:rPr lang="ru-RU" sz="2403" dirty="0" err="1">
                <a:latin typeface="Arial" panose="020B0604020202020204" pitchFamily="34" charset="0"/>
                <a:cs typeface="Arial" panose="020B0604020202020204" pitchFamily="34" charset="0"/>
              </a:rPr>
              <a:t>Stubbins</a:t>
            </a:r>
            <a:r>
              <a:rPr lang="ru-RU" sz="2403" dirty="0">
                <a:latin typeface="Arial" panose="020B0604020202020204" pitchFamily="34" charset="0"/>
                <a:cs typeface="Arial" panose="020B0604020202020204" pitchFamily="34" charset="0"/>
              </a:rPr>
              <a:t>, </a:t>
            </a:r>
            <a:r>
              <a:rPr lang="ru-RU" sz="2403" dirty="0" err="1">
                <a:latin typeface="Arial" panose="020B0604020202020204" pitchFamily="34" charset="0"/>
                <a:cs typeface="Arial" panose="020B0604020202020204" pitchFamily="34" charset="0"/>
              </a:rPr>
              <a:t>A</a:t>
            </a:r>
            <a:r>
              <a:rPr lang="ru-RU" sz="2403" dirty="0">
                <a:latin typeface="Arial" panose="020B0604020202020204" pitchFamily="34" charset="0"/>
                <a:cs typeface="Arial" panose="020B0604020202020204" pitchFamily="34" charset="0"/>
              </a:rPr>
              <a:t>. </a:t>
            </a:r>
            <a:r>
              <a:rPr lang="ru-RU" sz="2403" dirty="0" err="1">
                <a:latin typeface="Arial" panose="020B0604020202020204" pitchFamily="34" charset="0"/>
                <a:cs typeface="Arial" panose="020B0604020202020204" pitchFamily="34" charset="0"/>
              </a:rPr>
              <a:t>Detecting</a:t>
            </a:r>
            <a:r>
              <a:rPr lang="ru-RU" sz="2403" dirty="0">
                <a:latin typeface="Arial" panose="020B0604020202020204" pitchFamily="34" charset="0"/>
                <a:cs typeface="Arial" panose="020B0604020202020204" pitchFamily="34" charset="0"/>
              </a:rPr>
              <a:t> </a:t>
            </a:r>
            <a:r>
              <a:rPr lang="ru-RU" sz="2403" dirty="0" err="1">
                <a:latin typeface="Arial" panose="020B0604020202020204" pitchFamily="34" charset="0"/>
                <a:cs typeface="Arial" panose="020B0604020202020204" pitchFamily="34" charset="0"/>
              </a:rPr>
              <a:t>the</a:t>
            </a:r>
            <a:r>
              <a:rPr lang="ru-RU" sz="2403" dirty="0">
                <a:latin typeface="Arial" panose="020B0604020202020204" pitchFamily="34" charset="0"/>
                <a:cs typeface="Arial" panose="020B0604020202020204" pitchFamily="34" charset="0"/>
              </a:rPr>
              <a:t> </a:t>
            </a:r>
            <a:r>
              <a:rPr lang="ru-RU" sz="2403" dirty="0" err="1">
                <a:latin typeface="Arial" panose="020B0604020202020204" pitchFamily="34" charset="0"/>
                <a:cs typeface="Arial" panose="020B0604020202020204" pitchFamily="34" charset="0"/>
              </a:rPr>
              <a:t>Signature</a:t>
            </a:r>
            <a:r>
              <a:rPr lang="ru-RU" sz="2403" dirty="0">
                <a:latin typeface="Arial" panose="020B0604020202020204" pitchFamily="34" charset="0"/>
                <a:cs typeface="Arial" panose="020B0604020202020204" pitchFamily="34" charset="0"/>
              </a:rPr>
              <a:t> </a:t>
            </a:r>
            <a:r>
              <a:rPr lang="ru-RU" sz="2403" dirty="0" err="1">
                <a:latin typeface="Arial" panose="020B0604020202020204" pitchFamily="34" charset="0"/>
                <a:cs typeface="Arial" panose="020B0604020202020204" pitchFamily="34" charset="0"/>
              </a:rPr>
              <a:t>of</a:t>
            </a:r>
            <a:r>
              <a:rPr lang="ru-RU" sz="2403" dirty="0">
                <a:latin typeface="Arial" panose="020B0604020202020204" pitchFamily="34" charset="0"/>
                <a:cs typeface="Arial" panose="020B0604020202020204" pitchFamily="34" charset="0"/>
              </a:rPr>
              <a:t> </a:t>
            </a:r>
            <a:r>
              <a:rPr lang="ru-RU" sz="2403" dirty="0" err="1">
                <a:latin typeface="Arial" panose="020B0604020202020204" pitchFamily="34" charset="0"/>
                <a:cs typeface="Arial" panose="020B0604020202020204" pitchFamily="34" charset="0"/>
              </a:rPr>
              <a:t>Permafrost</a:t>
            </a:r>
            <a:r>
              <a:rPr lang="ru-RU" sz="2403" dirty="0">
                <a:latin typeface="Arial" panose="020B0604020202020204" pitchFamily="34" charset="0"/>
                <a:cs typeface="Arial" panose="020B0604020202020204" pitchFamily="34" charset="0"/>
              </a:rPr>
              <a:t> </a:t>
            </a:r>
            <a:r>
              <a:rPr lang="ru-RU" sz="2403" dirty="0" err="1">
                <a:latin typeface="Arial" panose="020B0604020202020204" pitchFamily="34" charset="0"/>
                <a:cs typeface="Arial" panose="020B0604020202020204" pitchFamily="34" charset="0"/>
              </a:rPr>
              <a:t>Thaw</a:t>
            </a:r>
            <a:r>
              <a:rPr lang="ru-RU" sz="2403" dirty="0">
                <a:latin typeface="Arial" panose="020B0604020202020204" pitchFamily="34" charset="0"/>
                <a:cs typeface="Arial" panose="020B0604020202020204" pitchFamily="34" charset="0"/>
              </a:rPr>
              <a:t> </a:t>
            </a:r>
            <a:r>
              <a:rPr lang="ru-RU" sz="2403" dirty="0" err="1">
                <a:latin typeface="Arial" panose="020B0604020202020204" pitchFamily="34" charset="0"/>
                <a:cs typeface="Arial" panose="020B0604020202020204" pitchFamily="34" charset="0"/>
              </a:rPr>
              <a:t>in</a:t>
            </a:r>
            <a:r>
              <a:rPr lang="ru-RU" sz="2403" dirty="0">
                <a:latin typeface="Arial" panose="020B0604020202020204" pitchFamily="34" charset="0"/>
                <a:cs typeface="Arial" panose="020B0604020202020204" pitchFamily="34" charset="0"/>
              </a:rPr>
              <a:t> Arctic </a:t>
            </a:r>
            <a:r>
              <a:rPr lang="ru-RU" sz="2403" dirty="0" err="1">
                <a:latin typeface="Arial" panose="020B0604020202020204" pitchFamily="34" charset="0"/>
                <a:cs typeface="Arial" panose="020B0604020202020204" pitchFamily="34" charset="0"/>
              </a:rPr>
              <a:t>Rivers</a:t>
            </a:r>
            <a:r>
              <a:rPr lang="ru-RU" sz="2403" dirty="0">
                <a:latin typeface="Arial" panose="020B0604020202020204" pitchFamily="34" charset="0"/>
                <a:cs typeface="Arial" panose="020B0604020202020204" pitchFamily="34" charset="0"/>
              </a:rPr>
              <a:t>. </a:t>
            </a:r>
            <a:r>
              <a:rPr lang="ru-RU" sz="2403" dirty="0" err="1">
                <a:latin typeface="Arial" panose="020B0604020202020204" pitchFamily="34" charset="0"/>
                <a:cs typeface="Arial" panose="020B0604020202020204" pitchFamily="34" charset="0"/>
              </a:rPr>
              <a:t>Geophys</a:t>
            </a:r>
            <a:r>
              <a:rPr lang="ru-RU" sz="2403" dirty="0">
                <a:latin typeface="Arial" panose="020B0604020202020204" pitchFamily="34" charset="0"/>
                <a:cs typeface="Arial" panose="020B0604020202020204" pitchFamily="34" charset="0"/>
              </a:rPr>
              <a:t> Res </a:t>
            </a:r>
            <a:r>
              <a:rPr lang="ru-RU" sz="2403" dirty="0" err="1">
                <a:latin typeface="Arial" panose="020B0604020202020204" pitchFamily="34" charset="0"/>
                <a:cs typeface="Arial" panose="020B0604020202020204" pitchFamily="34" charset="0"/>
              </a:rPr>
              <a:t>Lett</a:t>
            </a:r>
            <a:r>
              <a:rPr lang="ru-RU" sz="2403" dirty="0">
                <a:latin typeface="Arial" panose="020B0604020202020204" pitchFamily="34" charset="0"/>
                <a:cs typeface="Arial" panose="020B0604020202020204" pitchFamily="34" charset="0"/>
              </a:rPr>
              <a:t> 2015, 42 (8), 2830–2835.</a:t>
            </a:r>
            <a:r>
              <a:rPr lang="en-US" sz="2403" dirty="0">
                <a:latin typeface="Arial" panose="020B0604020202020204" pitchFamily="34" charset="0"/>
                <a:cs typeface="Arial" panose="020B0604020202020204" pitchFamily="34" charset="0"/>
              </a:rPr>
              <a:t> </a:t>
            </a:r>
          </a:p>
          <a:p>
            <a:r>
              <a:rPr lang="ru-RU" sz="2403" dirty="0">
                <a:latin typeface="Arial" panose="020B0604020202020204" pitchFamily="34" charset="0"/>
                <a:cs typeface="Arial" panose="020B0604020202020204" pitchFamily="34" charset="0"/>
              </a:rPr>
              <a:t>[2] </a:t>
            </a:r>
            <a:r>
              <a:rPr lang="ru-RU" sz="2403" dirty="0" err="1">
                <a:latin typeface="Arial" panose="020B0604020202020204" pitchFamily="34" charset="0"/>
                <a:cs typeface="Arial" panose="020B0604020202020204" pitchFamily="34" charset="0"/>
              </a:rPr>
              <a:t>Dittmar</a:t>
            </a:r>
            <a:r>
              <a:rPr lang="ru-RU" sz="2403" dirty="0">
                <a:latin typeface="Arial" panose="020B0604020202020204" pitchFamily="34" charset="0"/>
                <a:cs typeface="Arial" panose="020B0604020202020204" pitchFamily="34" charset="0"/>
              </a:rPr>
              <a:t>, </a:t>
            </a:r>
            <a:r>
              <a:rPr lang="ru-RU" sz="2403" dirty="0" err="1">
                <a:latin typeface="Arial" panose="020B0604020202020204" pitchFamily="34" charset="0"/>
                <a:cs typeface="Arial" panose="020B0604020202020204" pitchFamily="34" charset="0"/>
              </a:rPr>
              <a:t>T</a:t>
            </a:r>
            <a:r>
              <a:rPr lang="ru-RU" sz="2403" dirty="0">
                <a:latin typeface="Arial" panose="020B0604020202020204" pitchFamily="34" charset="0"/>
                <a:cs typeface="Arial" panose="020B0604020202020204" pitchFamily="34" charset="0"/>
              </a:rPr>
              <a:t>.; </a:t>
            </a:r>
            <a:r>
              <a:rPr lang="ru-RU" sz="2403" dirty="0" err="1">
                <a:latin typeface="Arial" panose="020B0604020202020204" pitchFamily="34" charset="0"/>
                <a:cs typeface="Arial" panose="020B0604020202020204" pitchFamily="34" charset="0"/>
              </a:rPr>
              <a:t>Koch</a:t>
            </a:r>
            <a:r>
              <a:rPr lang="ru-RU" sz="2403" dirty="0">
                <a:latin typeface="Arial" panose="020B0604020202020204" pitchFamily="34" charset="0"/>
                <a:cs typeface="Arial" panose="020B0604020202020204" pitchFamily="34" charset="0"/>
              </a:rPr>
              <a:t>, </a:t>
            </a:r>
            <a:r>
              <a:rPr lang="ru-RU" sz="2403" dirty="0" err="1">
                <a:latin typeface="Arial" panose="020B0604020202020204" pitchFamily="34" charset="0"/>
                <a:cs typeface="Arial" panose="020B0604020202020204" pitchFamily="34" charset="0"/>
              </a:rPr>
              <a:t>B</a:t>
            </a:r>
            <a:r>
              <a:rPr lang="ru-RU" sz="2403" dirty="0">
                <a:latin typeface="Arial" panose="020B0604020202020204" pitchFamily="34" charset="0"/>
                <a:cs typeface="Arial" panose="020B0604020202020204" pitchFamily="34" charset="0"/>
              </a:rPr>
              <a:t>.; </a:t>
            </a:r>
            <a:r>
              <a:rPr lang="ru-RU" sz="2403" dirty="0" err="1">
                <a:latin typeface="Arial" panose="020B0604020202020204" pitchFamily="34" charset="0"/>
                <a:cs typeface="Arial" panose="020B0604020202020204" pitchFamily="34" charset="0"/>
              </a:rPr>
              <a:t>Hertkorn</a:t>
            </a:r>
            <a:r>
              <a:rPr lang="ru-RU" sz="2403" dirty="0">
                <a:latin typeface="Arial" panose="020B0604020202020204" pitchFamily="34" charset="0"/>
                <a:cs typeface="Arial" panose="020B0604020202020204" pitchFamily="34" charset="0"/>
              </a:rPr>
              <a:t>, </a:t>
            </a:r>
            <a:r>
              <a:rPr lang="ru-RU" sz="2403" dirty="0" err="1">
                <a:latin typeface="Arial" panose="020B0604020202020204" pitchFamily="34" charset="0"/>
                <a:cs typeface="Arial" panose="020B0604020202020204" pitchFamily="34" charset="0"/>
              </a:rPr>
              <a:t>N</a:t>
            </a:r>
            <a:r>
              <a:rPr lang="ru-RU" sz="2403" dirty="0">
                <a:latin typeface="Arial" panose="020B0604020202020204" pitchFamily="34" charset="0"/>
                <a:cs typeface="Arial" panose="020B0604020202020204" pitchFamily="34" charset="0"/>
              </a:rPr>
              <a:t>.; </a:t>
            </a:r>
            <a:r>
              <a:rPr lang="ru-RU" sz="2403" dirty="0" err="1">
                <a:latin typeface="Arial" panose="020B0604020202020204" pitchFamily="34" charset="0"/>
                <a:cs typeface="Arial" panose="020B0604020202020204" pitchFamily="34" charset="0"/>
              </a:rPr>
              <a:t>Kattner</a:t>
            </a:r>
            <a:r>
              <a:rPr lang="ru-RU" sz="2403" dirty="0">
                <a:latin typeface="Arial" panose="020B0604020202020204" pitchFamily="34" charset="0"/>
                <a:cs typeface="Arial" panose="020B0604020202020204" pitchFamily="34" charset="0"/>
              </a:rPr>
              <a:t>, </a:t>
            </a:r>
            <a:r>
              <a:rPr lang="ru-RU" sz="2403" dirty="0" err="1">
                <a:latin typeface="Arial" panose="020B0604020202020204" pitchFamily="34" charset="0"/>
                <a:cs typeface="Arial" panose="020B0604020202020204" pitchFamily="34" charset="0"/>
              </a:rPr>
              <a:t>G</a:t>
            </a:r>
            <a:r>
              <a:rPr lang="ru-RU" sz="2403" dirty="0">
                <a:latin typeface="Arial" panose="020B0604020202020204" pitchFamily="34" charset="0"/>
                <a:cs typeface="Arial" panose="020B0604020202020204" pitchFamily="34" charset="0"/>
              </a:rPr>
              <a:t>. </a:t>
            </a:r>
            <a:r>
              <a:rPr lang="ru-RU" sz="2403" dirty="0" err="1">
                <a:latin typeface="Arial" panose="020B0604020202020204" pitchFamily="34" charset="0"/>
                <a:cs typeface="Arial" panose="020B0604020202020204" pitchFamily="34" charset="0"/>
              </a:rPr>
              <a:t>A</a:t>
            </a:r>
            <a:r>
              <a:rPr lang="ru-RU" sz="2403" dirty="0">
                <a:latin typeface="Arial" panose="020B0604020202020204" pitchFamily="34" charset="0"/>
                <a:cs typeface="Arial" panose="020B0604020202020204" pitchFamily="34" charset="0"/>
              </a:rPr>
              <a:t> Simple </a:t>
            </a:r>
            <a:r>
              <a:rPr lang="ru-RU" sz="2403" dirty="0" err="1">
                <a:latin typeface="Arial" panose="020B0604020202020204" pitchFamily="34" charset="0"/>
                <a:cs typeface="Arial" panose="020B0604020202020204" pitchFamily="34" charset="0"/>
              </a:rPr>
              <a:t>and</a:t>
            </a:r>
            <a:r>
              <a:rPr lang="ru-RU" sz="2403" dirty="0">
                <a:latin typeface="Arial" panose="020B0604020202020204" pitchFamily="34" charset="0"/>
                <a:cs typeface="Arial" panose="020B0604020202020204" pitchFamily="34" charset="0"/>
              </a:rPr>
              <a:t> </a:t>
            </a:r>
            <a:r>
              <a:rPr lang="ru-RU" sz="2403" dirty="0" err="1">
                <a:latin typeface="Arial" panose="020B0604020202020204" pitchFamily="34" charset="0"/>
                <a:cs typeface="Arial" panose="020B0604020202020204" pitchFamily="34" charset="0"/>
              </a:rPr>
              <a:t>Efficient</a:t>
            </a:r>
            <a:r>
              <a:rPr lang="ru-RU" sz="2403" dirty="0">
                <a:latin typeface="Arial" panose="020B0604020202020204" pitchFamily="34" charset="0"/>
                <a:cs typeface="Arial" panose="020B0604020202020204" pitchFamily="34" charset="0"/>
              </a:rPr>
              <a:t> </a:t>
            </a:r>
            <a:r>
              <a:rPr lang="ru-RU" sz="2403" dirty="0" err="1">
                <a:latin typeface="Arial" panose="020B0604020202020204" pitchFamily="34" charset="0"/>
                <a:cs typeface="Arial" panose="020B0604020202020204" pitchFamily="34" charset="0"/>
              </a:rPr>
              <a:t>Method</a:t>
            </a:r>
            <a:r>
              <a:rPr lang="ru-RU" sz="2403" dirty="0">
                <a:latin typeface="Arial" panose="020B0604020202020204" pitchFamily="34" charset="0"/>
                <a:cs typeface="Arial" panose="020B0604020202020204" pitchFamily="34" charset="0"/>
              </a:rPr>
              <a:t> </a:t>
            </a:r>
            <a:r>
              <a:rPr lang="ru-RU" sz="2403" dirty="0" err="1">
                <a:latin typeface="Arial" panose="020B0604020202020204" pitchFamily="34" charset="0"/>
                <a:cs typeface="Arial" panose="020B0604020202020204" pitchFamily="34" charset="0"/>
              </a:rPr>
              <a:t>for</a:t>
            </a:r>
            <a:r>
              <a:rPr lang="ru-RU" sz="2403" dirty="0">
                <a:latin typeface="Arial" panose="020B0604020202020204" pitchFamily="34" charset="0"/>
                <a:cs typeface="Arial" panose="020B0604020202020204" pitchFamily="34" charset="0"/>
              </a:rPr>
              <a:t> </a:t>
            </a:r>
            <a:r>
              <a:rPr lang="ru-RU" sz="2403" dirty="0" err="1">
                <a:latin typeface="Arial" panose="020B0604020202020204" pitchFamily="34" charset="0"/>
                <a:cs typeface="Arial" panose="020B0604020202020204" pitchFamily="34" charset="0"/>
              </a:rPr>
              <a:t>the</a:t>
            </a:r>
            <a:r>
              <a:rPr lang="ru-RU" sz="2403" dirty="0">
                <a:latin typeface="Arial" panose="020B0604020202020204" pitchFamily="34" charset="0"/>
                <a:cs typeface="Arial" panose="020B0604020202020204" pitchFamily="34" charset="0"/>
              </a:rPr>
              <a:t> </a:t>
            </a:r>
            <a:r>
              <a:rPr lang="ru-RU" sz="2403" dirty="0" err="1">
                <a:latin typeface="Arial" panose="020B0604020202020204" pitchFamily="34" charset="0"/>
                <a:cs typeface="Arial" panose="020B0604020202020204" pitchFamily="34" charset="0"/>
              </a:rPr>
              <a:t>Solid-Phase</a:t>
            </a:r>
            <a:r>
              <a:rPr lang="ru-RU" sz="2403" dirty="0">
                <a:latin typeface="Arial" panose="020B0604020202020204" pitchFamily="34" charset="0"/>
                <a:cs typeface="Arial" panose="020B0604020202020204" pitchFamily="34" charset="0"/>
              </a:rPr>
              <a:t> </a:t>
            </a:r>
            <a:r>
              <a:rPr lang="ru-RU" sz="2403" dirty="0" err="1">
                <a:latin typeface="Arial" panose="020B0604020202020204" pitchFamily="34" charset="0"/>
                <a:cs typeface="Arial" panose="020B0604020202020204" pitchFamily="34" charset="0"/>
              </a:rPr>
              <a:t>Extraction</a:t>
            </a:r>
            <a:r>
              <a:rPr lang="ru-RU" sz="2403" dirty="0">
                <a:latin typeface="Arial" panose="020B0604020202020204" pitchFamily="34" charset="0"/>
                <a:cs typeface="Arial" panose="020B0604020202020204" pitchFamily="34" charset="0"/>
              </a:rPr>
              <a:t> </a:t>
            </a:r>
            <a:r>
              <a:rPr lang="ru-RU" sz="2403" dirty="0" err="1">
                <a:latin typeface="Arial" panose="020B0604020202020204" pitchFamily="34" charset="0"/>
                <a:cs typeface="Arial" panose="020B0604020202020204" pitchFamily="34" charset="0"/>
              </a:rPr>
              <a:t>of</a:t>
            </a:r>
            <a:r>
              <a:rPr lang="ru-RU" sz="2403" dirty="0">
                <a:latin typeface="Arial" panose="020B0604020202020204" pitchFamily="34" charset="0"/>
                <a:cs typeface="Arial" panose="020B0604020202020204" pitchFamily="34" charset="0"/>
              </a:rPr>
              <a:t> </a:t>
            </a:r>
            <a:r>
              <a:rPr lang="ru-RU" sz="2403" dirty="0" err="1">
                <a:latin typeface="Arial" panose="020B0604020202020204" pitchFamily="34" charset="0"/>
                <a:cs typeface="Arial" panose="020B0604020202020204" pitchFamily="34" charset="0"/>
              </a:rPr>
              <a:t>Dissolved</a:t>
            </a:r>
            <a:r>
              <a:rPr lang="ru-RU" sz="2403" dirty="0">
                <a:latin typeface="Arial" panose="020B0604020202020204" pitchFamily="34" charset="0"/>
                <a:cs typeface="Arial" panose="020B0604020202020204" pitchFamily="34" charset="0"/>
              </a:rPr>
              <a:t> </a:t>
            </a:r>
            <a:r>
              <a:rPr lang="ru-RU" sz="2403" dirty="0" err="1">
                <a:latin typeface="Arial" panose="020B0604020202020204" pitchFamily="34" charset="0"/>
                <a:cs typeface="Arial" panose="020B0604020202020204" pitchFamily="34" charset="0"/>
              </a:rPr>
              <a:t>Organic</a:t>
            </a:r>
            <a:r>
              <a:rPr lang="ru-RU" sz="2403" dirty="0">
                <a:latin typeface="Arial" panose="020B0604020202020204" pitchFamily="34" charset="0"/>
                <a:cs typeface="Arial" panose="020B0604020202020204" pitchFamily="34" charset="0"/>
              </a:rPr>
              <a:t> </a:t>
            </a:r>
            <a:r>
              <a:rPr lang="ru-RU" sz="2403" dirty="0" err="1">
                <a:latin typeface="Arial" panose="020B0604020202020204" pitchFamily="34" charset="0"/>
                <a:cs typeface="Arial" panose="020B0604020202020204" pitchFamily="34" charset="0"/>
              </a:rPr>
              <a:t>Matter</a:t>
            </a:r>
            <a:r>
              <a:rPr lang="ru-RU" sz="2403" dirty="0">
                <a:latin typeface="Arial" panose="020B0604020202020204" pitchFamily="34" charset="0"/>
                <a:cs typeface="Arial" panose="020B0604020202020204" pitchFamily="34" charset="0"/>
              </a:rPr>
              <a:t> (SPE-DOM) </a:t>
            </a:r>
            <a:r>
              <a:rPr lang="ru-RU" sz="2403" dirty="0" err="1">
                <a:latin typeface="Arial" panose="020B0604020202020204" pitchFamily="34" charset="0"/>
                <a:cs typeface="Arial" panose="020B0604020202020204" pitchFamily="34" charset="0"/>
              </a:rPr>
              <a:t>from</a:t>
            </a:r>
            <a:r>
              <a:rPr lang="ru-RU" sz="2403" dirty="0">
                <a:latin typeface="Arial" panose="020B0604020202020204" pitchFamily="34" charset="0"/>
                <a:cs typeface="Arial" panose="020B0604020202020204" pitchFamily="34" charset="0"/>
              </a:rPr>
              <a:t> </a:t>
            </a:r>
            <a:r>
              <a:rPr lang="ru-RU" sz="2403" dirty="0" err="1">
                <a:latin typeface="Arial" panose="020B0604020202020204" pitchFamily="34" charset="0"/>
                <a:cs typeface="Arial" panose="020B0604020202020204" pitchFamily="34" charset="0"/>
              </a:rPr>
              <a:t>Seawater</a:t>
            </a:r>
            <a:r>
              <a:rPr lang="ru-RU" sz="2403" dirty="0">
                <a:latin typeface="Arial" panose="020B0604020202020204" pitchFamily="34" charset="0"/>
                <a:cs typeface="Arial" panose="020B0604020202020204" pitchFamily="34" charset="0"/>
              </a:rPr>
              <a:t>. </a:t>
            </a:r>
            <a:r>
              <a:rPr lang="ru-RU" sz="2403" dirty="0" err="1">
                <a:latin typeface="Arial" panose="020B0604020202020204" pitchFamily="34" charset="0"/>
                <a:cs typeface="Arial" panose="020B0604020202020204" pitchFamily="34" charset="0"/>
              </a:rPr>
              <a:t>Limnol</a:t>
            </a:r>
            <a:r>
              <a:rPr lang="ru-RU" sz="2403" dirty="0">
                <a:latin typeface="Arial" panose="020B0604020202020204" pitchFamily="34" charset="0"/>
                <a:cs typeface="Arial" panose="020B0604020202020204" pitchFamily="34" charset="0"/>
              </a:rPr>
              <a:t>. </a:t>
            </a:r>
            <a:r>
              <a:rPr lang="ru-RU" sz="2403" dirty="0" err="1">
                <a:latin typeface="Arial" panose="020B0604020202020204" pitchFamily="34" charset="0"/>
                <a:cs typeface="Arial" panose="020B0604020202020204" pitchFamily="34" charset="0"/>
              </a:rPr>
              <a:t>Oceanogr</a:t>
            </a:r>
            <a:r>
              <a:rPr lang="ru-RU" sz="2403" dirty="0">
                <a:latin typeface="Arial" panose="020B0604020202020204" pitchFamily="34" charset="0"/>
                <a:cs typeface="Arial" panose="020B0604020202020204" pitchFamily="34" charset="0"/>
              </a:rPr>
              <a:t>.: </a:t>
            </a:r>
            <a:r>
              <a:rPr lang="ru-RU" sz="2403" dirty="0" err="1">
                <a:latin typeface="Arial" panose="020B0604020202020204" pitchFamily="34" charset="0"/>
                <a:cs typeface="Arial" panose="020B0604020202020204" pitchFamily="34" charset="0"/>
              </a:rPr>
              <a:t>Methods</a:t>
            </a:r>
            <a:r>
              <a:rPr lang="ru-RU" sz="2403" dirty="0">
                <a:latin typeface="Arial" panose="020B0604020202020204" pitchFamily="34" charset="0"/>
                <a:cs typeface="Arial" panose="020B0604020202020204" pitchFamily="34" charset="0"/>
              </a:rPr>
              <a:t> 2008, 6, 230–235. </a:t>
            </a:r>
            <a:endParaRPr lang="en-US" sz="2403" dirty="0">
              <a:latin typeface="Arial" panose="020B0604020202020204" pitchFamily="34" charset="0"/>
              <a:cs typeface="Arial" panose="020B0604020202020204" pitchFamily="34" charset="0"/>
            </a:endParaRPr>
          </a:p>
          <a:p>
            <a:r>
              <a:rPr lang="ru-RU" sz="2403" dirty="0">
                <a:latin typeface="Arial" panose="020B0604020202020204" pitchFamily="34" charset="0"/>
                <a:cs typeface="Arial" panose="020B0604020202020204" pitchFamily="34" charset="0"/>
              </a:rPr>
              <a:t>[3] </a:t>
            </a:r>
            <a:r>
              <a:rPr lang="ru-RU" sz="2403" dirty="0" err="1">
                <a:latin typeface="Arial" panose="020B0604020202020204" pitchFamily="34" charset="0"/>
                <a:cs typeface="Arial" panose="020B0604020202020204" pitchFamily="34" charset="0"/>
              </a:rPr>
              <a:t>A</a:t>
            </a:r>
            <a:r>
              <a:rPr lang="ru-RU" sz="2403" dirty="0">
                <a:latin typeface="Arial" panose="020B0604020202020204" pitchFamily="34" charset="0"/>
                <a:cs typeface="Arial" panose="020B0604020202020204" pitchFamily="34" charset="0"/>
              </a:rPr>
              <a:t>. </a:t>
            </a:r>
            <a:r>
              <a:rPr lang="ru-RU" sz="2403" dirty="0" err="1">
                <a:latin typeface="Arial" panose="020B0604020202020204" pitchFamily="34" charset="0"/>
                <a:cs typeface="Arial" panose="020B0604020202020204" pitchFamily="34" charset="0"/>
              </a:rPr>
              <a:t>Volikov</a:t>
            </a:r>
            <a:r>
              <a:rPr lang="ru-RU" sz="2403" dirty="0">
                <a:latin typeface="Arial" panose="020B0604020202020204" pitchFamily="34" charset="0"/>
                <a:cs typeface="Arial" panose="020B0604020202020204" pitchFamily="34" charset="0"/>
              </a:rPr>
              <a:t>, </a:t>
            </a:r>
            <a:r>
              <a:rPr lang="ru-RU" sz="2403" dirty="0" err="1">
                <a:latin typeface="Arial" panose="020B0604020202020204" pitchFamily="34" charset="0"/>
                <a:cs typeface="Arial" panose="020B0604020202020204" pitchFamily="34" charset="0"/>
              </a:rPr>
              <a:t>G</a:t>
            </a:r>
            <a:r>
              <a:rPr lang="ru-RU" sz="2403" dirty="0">
                <a:latin typeface="Arial" panose="020B0604020202020204" pitchFamily="34" charset="0"/>
                <a:cs typeface="Arial" panose="020B0604020202020204" pitchFamily="34" charset="0"/>
              </a:rPr>
              <a:t>. </a:t>
            </a:r>
            <a:r>
              <a:rPr lang="ru-RU" sz="2403" dirty="0" err="1">
                <a:latin typeface="Arial" panose="020B0604020202020204" pitchFamily="34" charset="0"/>
                <a:cs typeface="Arial" panose="020B0604020202020204" pitchFamily="34" charset="0"/>
              </a:rPr>
              <a:t>Rukhovich</a:t>
            </a:r>
            <a:r>
              <a:rPr lang="ru-RU" sz="2403" dirty="0">
                <a:latin typeface="Arial" panose="020B0604020202020204" pitchFamily="34" charset="0"/>
                <a:cs typeface="Arial" panose="020B0604020202020204" pitchFamily="34" charset="0"/>
              </a:rPr>
              <a:t>, I.V. </a:t>
            </a:r>
            <a:r>
              <a:rPr lang="ru-RU" sz="2403" dirty="0" err="1">
                <a:latin typeface="Arial" panose="020B0604020202020204" pitchFamily="34" charset="0"/>
                <a:cs typeface="Arial" panose="020B0604020202020204" pitchFamily="34" charset="0"/>
              </a:rPr>
              <a:t>Perminova</a:t>
            </a:r>
            <a:r>
              <a:rPr lang="ru-RU" sz="2403" dirty="0">
                <a:latin typeface="Arial" panose="020B0604020202020204" pitchFamily="34" charset="0"/>
                <a:cs typeface="Arial" panose="020B0604020202020204" pitchFamily="34" charset="0"/>
              </a:rPr>
              <a:t>. </a:t>
            </a:r>
            <a:r>
              <a:rPr lang="ru-RU" sz="2403" dirty="0" err="1">
                <a:latin typeface="Arial" panose="020B0604020202020204" pitchFamily="34" charset="0"/>
                <a:cs typeface="Arial" panose="020B0604020202020204" pitchFamily="34" charset="0"/>
              </a:rPr>
              <a:t>NOMspectra</a:t>
            </a:r>
            <a:r>
              <a:rPr lang="ru-RU" sz="2403" dirty="0">
                <a:latin typeface="Arial" panose="020B0604020202020204" pitchFamily="34" charset="0"/>
                <a:cs typeface="Arial" panose="020B0604020202020204" pitchFamily="34" charset="0"/>
              </a:rPr>
              <a:t>: </a:t>
            </a:r>
            <a:r>
              <a:rPr lang="ru-RU" sz="2403" dirty="0" err="1">
                <a:latin typeface="Arial" panose="020B0604020202020204" pitchFamily="34" charset="0"/>
                <a:cs typeface="Arial" panose="020B0604020202020204" pitchFamily="34" charset="0"/>
              </a:rPr>
              <a:t>An</a:t>
            </a:r>
            <a:r>
              <a:rPr lang="ru-RU" sz="2403" dirty="0">
                <a:latin typeface="Arial" panose="020B0604020202020204" pitchFamily="34" charset="0"/>
                <a:cs typeface="Arial" panose="020B0604020202020204" pitchFamily="34" charset="0"/>
              </a:rPr>
              <a:t> Open-Source Python </a:t>
            </a:r>
            <a:r>
              <a:rPr lang="ru-RU" sz="2403" dirty="0" err="1">
                <a:latin typeface="Arial" panose="020B0604020202020204" pitchFamily="34" charset="0"/>
                <a:cs typeface="Arial" panose="020B0604020202020204" pitchFamily="34" charset="0"/>
              </a:rPr>
              <a:t>Package</a:t>
            </a:r>
            <a:r>
              <a:rPr lang="ru-RU" sz="2403" dirty="0">
                <a:latin typeface="Arial" panose="020B0604020202020204" pitchFamily="34" charset="0"/>
                <a:cs typeface="Arial" panose="020B0604020202020204" pitchFamily="34" charset="0"/>
              </a:rPr>
              <a:t> </a:t>
            </a:r>
            <a:r>
              <a:rPr lang="ru-RU" sz="2403" dirty="0" err="1">
                <a:latin typeface="Arial" panose="020B0604020202020204" pitchFamily="34" charset="0"/>
                <a:cs typeface="Arial" panose="020B0604020202020204" pitchFamily="34" charset="0"/>
              </a:rPr>
              <a:t>for</a:t>
            </a:r>
            <a:r>
              <a:rPr lang="ru-RU" sz="2403" dirty="0">
                <a:latin typeface="Arial" panose="020B0604020202020204" pitchFamily="34" charset="0"/>
                <a:cs typeface="Arial" panose="020B0604020202020204" pitchFamily="34" charset="0"/>
              </a:rPr>
              <a:t> Processing High </a:t>
            </a:r>
            <a:r>
              <a:rPr lang="ru-RU" sz="2403" dirty="0" err="1">
                <a:latin typeface="Arial" panose="020B0604020202020204" pitchFamily="34" charset="0"/>
                <a:cs typeface="Arial" panose="020B0604020202020204" pitchFamily="34" charset="0"/>
              </a:rPr>
              <a:t>Resolution</a:t>
            </a:r>
            <a:r>
              <a:rPr lang="ru-RU" sz="2403" dirty="0">
                <a:latin typeface="Arial" panose="020B0604020202020204" pitchFamily="34" charset="0"/>
                <a:cs typeface="Arial" panose="020B0604020202020204" pitchFamily="34" charset="0"/>
              </a:rPr>
              <a:t> Mass </a:t>
            </a:r>
            <a:r>
              <a:rPr lang="ru-RU" sz="2403" dirty="0" err="1">
                <a:latin typeface="Arial" panose="020B0604020202020204" pitchFamily="34" charset="0"/>
                <a:cs typeface="Arial" panose="020B0604020202020204" pitchFamily="34" charset="0"/>
              </a:rPr>
              <a:t>Spectrometry</a:t>
            </a:r>
            <a:r>
              <a:rPr lang="ru-RU" sz="2403" dirty="0">
                <a:latin typeface="Arial" panose="020B0604020202020204" pitchFamily="34" charset="0"/>
                <a:cs typeface="Arial" panose="020B0604020202020204" pitchFamily="34" charset="0"/>
              </a:rPr>
              <a:t> Data </a:t>
            </a:r>
            <a:r>
              <a:rPr lang="ru-RU" sz="2403" dirty="0" err="1">
                <a:latin typeface="Arial" panose="020B0604020202020204" pitchFamily="34" charset="0"/>
                <a:cs typeface="Arial" panose="020B0604020202020204" pitchFamily="34" charset="0"/>
              </a:rPr>
              <a:t>on</a:t>
            </a:r>
            <a:r>
              <a:rPr lang="ru-RU" sz="2403" dirty="0">
                <a:latin typeface="Arial" panose="020B0604020202020204" pitchFamily="34" charset="0"/>
                <a:cs typeface="Arial" panose="020B0604020202020204" pitchFamily="34" charset="0"/>
              </a:rPr>
              <a:t> Natural </a:t>
            </a:r>
            <a:r>
              <a:rPr lang="ru-RU" sz="2403" dirty="0" err="1">
                <a:latin typeface="Arial" panose="020B0604020202020204" pitchFamily="34" charset="0"/>
                <a:cs typeface="Arial" panose="020B0604020202020204" pitchFamily="34" charset="0"/>
              </a:rPr>
              <a:t>Organic</a:t>
            </a:r>
            <a:r>
              <a:rPr lang="ru-RU" sz="2403" dirty="0">
                <a:latin typeface="Arial" panose="020B0604020202020204" pitchFamily="34" charset="0"/>
                <a:cs typeface="Arial" panose="020B0604020202020204" pitchFamily="34" charset="0"/>
              </a:rPr>
              <a:t> </a:t>
            </a:r>
            <a:r>
              <a:rPr lang="ru-RU" sz="2403" dirty="0" err="1">
                <a:latin typeface="Arial" panose="020B0604020202020204" pitchFamily="34" charset="0"/>
                <a:cs typeface="Arial" panose="020B0604020202020204" pitchFamily="34" charset="0"/>
              </a:rPr>
              <a:t>Matter</a:t>
            </a:r>
            <a:r>
              <a:rPr lang="ru-RU" sz="2403" dirty="0">
                <a:latin typeface="Arial" panose="020B0604020202020204" pitchFamily="34" charset="0"/>
                <a:cs typeface="Arial" panose="020B0604020202020204" pitchFamily="34" charset="0"/>
              </a:rPr>
              <a:t>. </a:t>
            </a:r>
            <a:r>
              <a:rPr lang="ru-RU" sz="2403" dirty="0" err="1">
                <a:latin typeface="Arial" panose="020B0604020202020204" pitchFamily="34" charset="0"/>
                <a:cs typeface="Arial" panose="020B0604020202020204" pitchFamily="34" charset="0"/>
              </a:rPr>
              <a:t>J</a:t>
            </a:r>
            <a:r>
              <a:rPr lang="ru-RU" sz="2403" dirty="0">
                <a:latin typeface="Arial" panose="020B0604020202020204" pitchFamily="34" charset="0"/>
                <a:cs typeface="Arial" panose="020B0604020202020204" pitchFamily="34" charset="0"/>
              </a:rPr>
              <a:t>. </a:t>
            </a:r>
            <a:r>
              <a:rPr lang="ru-RU" sz="2403" dirty="0" err="1">
                <a:latin typeface="Arial" panose="020B0604020202020204" pitchFamily="34" charset="0"/>
                <a:cs typeface="Arial" panose="020B0604020202020204" pitchFamily="34" charset="0"/>
              </a:rPr>
              <a:t>Am</a:t>
            </a:r>
            <a:r>
              <a:rPr lang="ru-RU" sz="2403" dirty="0">
                <a:latin typeface="Arial" panose="020B0604020202020204" pitchFamily="34" charset="0"/>
                <a:cs typeface="Arial" panose="020B0604020202020204" pitchFamily="34" charset="0"/>
              </a:rPr>
              <a:t>. </a:t>
            </a:r>
            <a:r>
              <a:rPr lang="ru-RU" sz="2403" dirty="0" err="1">
                <a:latin typeface="Arial" panose="020B0604020202020204" pitchFamily="34" charset="0"/>
                <a:cs typeface="Arial" panose="020B0604020202020204" pitchFamily="34" charset="0"/>
              </a:rPr>
              <a:t>Soc</a:t>
            </a:r>
            <a:r>
              <a:rPr lang="ru-RU" sz="2403" dirty="0">
                <a:latin typeface="Arial" panose="020B0604020202020204" pitchFamily="34" charset="0"/>
                <a:cs typeface="Arial" panose="020B0604020202020204" pitchFamily="34" charset="0"/>
              </a:rPr>
              <a:t>. Mass </a:t>
            </a:r>
            <a:r>
              <a:rPr lang="ru-RU" sz="2403" dirty="0" err="1">
                <a:latin typeface="Arial" panose="020B0604020202020204" pitchFamily="34" charset="0"/>
                <a:cs typeface="Arial" panose="020B0604020202020204" pitchFamily="34" charset="0"/>
              </a:rPr>
              <a:t>Spectrom</a:t>
            </a:r>
            <a:r>
              <a:rPr lang="ru-RU" sz="2403" dirty="0">
                <a:latin typeface="Arial" panose="020B0604020202020204" pitchFamily="34" charset="0"/>
                <a:cs typeface="Arial" panose="020B0604020202020204" pitchFamily="34" charset="0"/>
              </a:rPr>
              <a:t>. 2023. </a:t>
            </a:r>
            <a:endParaRPr lang="ru-RU" sz="1811" dirty="0"/>
          </a:p>
        </p:txBody>
      </p:sp>
    </p:spTree>
    <p:extLst>
      <p:ext uri="{BB962C8B-B14F-4D97-AF65-F5344CB8AC3E}">
        <p14:creationId xmlns:p14="http://schemas.microsoft.com/office/powerpoint/2010/main" val="3455358440"/>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1391</TotalTime>
  <Words>1350</Words>
  <Application>Microsoft Macintosh PowerPoint</Application>
  <PresentationFormat>Произвольный</PresentationFormat>
  <Paragraphs>38</Paragraphs>
  <Slides>1</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vt:i4>
      </vt:variant>
    </vt:vector>
  </HeadingPairs>
  <TitlesOfParts>
    <vt:vector size="8" baseType="lpstr">
      <vt:lpstr>Arial</vt:lpstr>
      <vt:lpstr>Bahnschrift Condensed</vt:lpstr>
      <vt:lpstr>Calibri</vt:lpstr>
      <vt:lpstr>Calibri Light</vt:lpstr>
      <vt:lpstr>Helvetica Neue</vt:lpstr>
      <vt:lpstr>Trebuchet MS</vt:lpstr>
      <vt:lpstr>Тема Office</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Anna Khreptugova</dc:creator>
  <cp:lastModifiedBy>Anna Khreptugova</cp:lastModifiedBy>
  <cp:revision>19</cp:revision>
  <dcterms:created xsi:type="dcterms:W3CDTF">2023-07-31T18:56:59Z</dcterms:created>
  <dcterms:modified xsi:type="dcterms:W3CDTF">2023-08-02T07:11:42Z</dcterms:modified>
</cp:coreProperties>
</file>