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1" r:id="rId4"/>
    <p:sldId id="273" r:id="rId5"/>
    <p:sldId id="274" r:id="rId6"/>
    <p:sldId id="270" r:id="rId7"/>
    <p:sldId id="278" r:id="rId8"/>
    <p:sldId id="277" r:id="rId9"/>
    <p:sldId id="272" r:id="rId10"/>
    <p:sldId id="269" r:id="rId11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C116B-AE84-414A-9E2C-84A84360916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B51E0-5D88-49F6-87F3-5A36F14B11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150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B51E0-5D88-49F6-87F3-5A36F14B11C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274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BB97-214C-43BE-A7E9-4A621FF72613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70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EF5-2DBC-48A8-BB36-8A32221D239F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4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24D2-C2F5-4AEB-B44C-F8370DEF4A1F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45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4483-756B-49E5-B29A-73AEE5DAF659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43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CA50-6103-457D-BC55-35FE6AAEFF02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414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F3F8-3C8F-4985-90C6-199CB82EEE6C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36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7511-6DCD-4CE9-8C58-33992AE4B33E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23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9E0A-6F26-44CF-9326-8DBBCDA59CDF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16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C410-BEC8-4C27-B566-6F574990D43C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52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4C38-4E6B-4C61-B6B4-FFDAFC187553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56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DFF6-59F6-433A-87B0-BF1CFD700540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71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3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2000"/>
                    </a14:imgEffect>
                    <a14:imgEffect>
                      <a14:saturation sat="117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9EF0B-631C-4EE0-B876-5602EE4C043E}" type="datetime1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66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921" y="136525"/>
            <a:ext cx="10727911" cy="3210179"/>
          </a:xfrm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0070C0"/>
                </a:solidFill>
              </a:rPr>
              <a:t>IX C</a:t>
            </a:r>
            <a:r>
              <a:rPr lang="ru-RU" sz="3600" b="1" i="1" dirty="0" err="1">
                <a:solidFill>
                  <a:srgbClr val="0070C0"/>
                </a:solidFill>
              </a:rPr>
              <a:t>анкт</a:t>
            </a:r>
            <a:r>
              <a:rPr lang="ru-RU" sz="3600" b="1" i="1" dirty="0">
                <a:solidFill>
                  <a:srgbClr val="0070C0"/>
                </a:solidFill>
              </a:rPr>
              <a:t>-Петербургский</a:t>
            </a:r>
            <a:br>
              <a:rPr lang="ru-RU" sz="3600" b="1" i="1" dirty="0">
                <a:solidFill>
                  <a:srgbClr val="0070C0"/>
                </a:solidFill>
              </a:rPr>
            </a:br>
            <a:r>
              <a:rPr lang="ru-RU" sz="3600" b="1" i="1" dirty="0">
                <a:solidFill>
                  <a:srgbClr val="0070C0"/>
                </a:solidFill>
              </a:rPr>
              <a:t>экономический конгресс</a:t>
            </a:r>
            <a:br>
              <a:rPr lang="ru-RU" sz="3600" b="1" i="1" dirty="0">
                <a:solidFill>
                  <a:srgbClr val="0070C0"/>
                </a:solidFill>
              </a:rPr>
            </a:br>
            <a:r>
              <a:rPr lang="ru-RU" sz="3600" b="1" i="1" dirty="0">
                <a:solidFill>
                  <a:srgbClr val="0070C0"/>
                </a:solidFill>
              </a:rPr>
              <a:t>(СПЭК – 202</a:t>
            </a:r>
            <a:r>
              <a:rPr lang="en-US" sz="3600" b="1" i="1" dirty="0">
                <a:solidFill>
                  <a:srgbClr val="0070C0"/>
                </a:solidFill>
              </a:rPr>
              <a:t>4</a:t>
            </a:r>
            <a:r>
              <a:rPr lang="ru-RU" sz="3600" b="1" i="1" dirty="0">
                <a:solidFill>
                  <a:srgbClr val="0070C0"/>
                </a:solidFill>
              </a:rPr>
              <a:t>) </a:t>
            </a:r>
            <a:r>
              <a:rPr lang="en-US" sz="3600" b="1" i="1" dirty="0">
                <a:solidFill>
                  <a:srgbClr val="0070C0"/>
                </a:solidFill>
              </a:rPr>
              <a:t>4-5</a:t>
            </a:r>
            <a:r>
              <a:rPr lang="ru-RU" sz="3600" b="1" i="1" dirty="0">
                <a:solidFill>
                  <a:srgbClr val="0070C0"/>
                </a:solidFill>
              </a:rPr>
              <a:t>.0</a:t>
            </a:r>
            <a:r>
              <a:rPr lang="en-US" sz="3600" b="1" i="1" dirty="0">
                <a:solidFill>
                  <a:srgbClr val="0070C0"/>
                </a:solidFill>
              </a:rPr>
              <a:t>4</a:t>
            </a:r>
            <a:br>
              <a:rPr lang="ru-RU" sz="3600" b="1" i="1" dirty="0">
                <a:solidFill>
                  <a:srgbClr val="0070C0"/>
                </a:solidFill>
              </a:rPr>
            </a:b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4085" y="4066732"/>
            <a:ext cx="9348866" cy="1655762"/>
          </a:xfrm>
        </p:spPr>
        <p:txBody>
          <a:bodyPr>
            <a:noAutofit/>
          </a:bodyPr>
          <a:lstStyle/>
          <a:p>
            <a:r>
              <a:rPr lang="ru-RU" sz="2800" dirty="0" err="1"/>
              <a:t>Пороховский</a:t>
            </a:r>
            <a:r>
              <a:rPr lang="ru-RU" sz="2800" dirty="0"/>
              <a:t> А.А.</a:t>
            </a:r>
          </a:p>
          <a:p>
            <a:r>
              <a:rPr lang="ru-RU" sz="3200" b="1" i="1" dirty="0">
                <a:solidFill>
                  <a:srgbClr val="FF0000"/>
                </a:solidFill>
              </a:rPr>
              <a:t>Рыночные основания формирования </a:t>
            </a:r>
            <a:r>
              <a:rPr lang="ru-RU" sz="3200" b="1" i="1" dirty="0" err="1">
                <a:solidFill>
                  <a:srgbClr val="FF0000"/>
                </a:solidFill>
              </a:rPr>
              <a:t>многоцентричности</a:t>
            </a:r>
            <a:r>
              <a:rPr lang="ru-RU" sz="3200" b="1" i="1" dirty="0">
                <a:solidFill>
                  <a:srgbClr val="FF0000"/>
                </a:solidFill>
              </a:rPr>
              <a:t> в мировой экономике</a:t>
            </a:r>
          </a:p>
          <a:p>
            <a:r>
              <a:rPr lang="ru-RU" sz="2800" dirty="0"/>
              <a:t>4-5 апреля 2024 г.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794" y="44171"/>
            <a:ext cx="3760206" cy="2560320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52750" cy="281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2770" y="1110927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ru-RU" sz="8000" dirty="0">
                <a:solidFill>
                  <a:srgbClr val="7030A0"/>
                </a:solidFill>
              </a:rPr>
              <a:t>Спасибо за внимание!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655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>
                <a:solidFill>
                  <a:srgbClr val="7030A0"/>
                </a:solidFill>
              </a:rPr>
              <a:t>    ПРОБЛЕМЫ ДЛЯ РЕШЕНИЯ: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dirty="0"/>
              <a:t> </a:t>
            </a:r>
            <a:r>
              <a:rPr lang="ru-RU" sz="4000" dirty="0" err="1"/>
              <a:t>Монополярный</a:t>
            </a:r>
            <a:r>
              <a:rPr lang="ru-RU" sz="4000" dirty="0"/>
              <a:t>     мир как глобализация по - </a:t>
            </a:r>
            <a:r>
              <a:rPr lang="ru-RU" sz="4000" dirty="0" err="1"/>
              <a:t>американски</a:t>
            </a:r>
            <a:endParaRPr lang="ru-RU" sz="4000" dirty="0"/>
          </a:p>
          <a:p>
            <a:pPr algn="just"/>
            <a:r>
              <a:rPr lang="ru-RU" sz="4000" dirty="0"/>
              <a:t>Конкурентоспособность как рыночный принцип справедливости</a:t>
            </a:r>
          </a:p>
          <a:p>
            <a:pPr algn="just"/>
            <a:r>
              <a:rPr lang="ru-RU" sz="4000" dirty="0" err="1"/>
              <a:t>Многоцентричный</a:t>
            </a:r>
            <a:r>
              <a:rPr lang="ru-RU" sz="4000" dirty="0"/>
              <a:t> мир и национальные экономические суверенитеты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833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357" y="3501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 err="1">
                <a:solidFill>
                  <a:srgbClr val="0070C0"/>
                </a:solidFill>
              </a:rPr>
              <a:t>Монополярный</a:t>
            </a:r>
            <a:r>
              <a:rPr lang="ru-RU" dirty="0">
                <a:solidFill>
                  <a:srgbClr val="0070C0"/>
                </a:solidFill>
              </a:rPr>
              <a:t> мир как глобализация по -  </a:t>
            </a:r>
            <a:r>
              <a:rPr lang="ru-RU" dirty="0" err="1">
                <a:solidFill>
                  <a:srgbClr val="0070C0"/>
                </a:solidFill>
              </a:rPr>
              <a:t>американски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825625"/>
            <a:ext cx="10530840" cy="4351338"/>
          </a:xfrm>
        </p:spPr>
        <p:txBody>
          <a:bodyPr/>
          <a:lstStyle/>
          <a:p>
            <a:pPr algn="just"/>
            <a:r>
              <a:rPr lang="ru-RU" sz="4000" dirty="0"/>
              <a:t>Американизация мировой экономики – необходимое и достаточное условие доминирования США</a:t>
            </a:r>
            <a:endParaRPr lang="ru-RU" sz="4000" i="1" dirty="0"/>
          </a:p>
          <a:p>
            <a:r>
              <a:rPr lang="ru-RU" sz="4000" dirty="0"/>
              <a:t>Неэкономические и экономические факторы американизации</a:t>
            </a:r>
          </a:p>
          <a:p>
            <a:pPr algn="just"/>
            <a:r>
              <a:rPr lang="ru-RU" sz="4000" i="1" dirty="0"/>
              <a:t>Роль США в международных организациях – ООН, Мировой банк, МВФ, ВТО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654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796B89-1E29-4AEB-A2B9-86D86734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76" y="1188720"/>
            <a:ext cx="10631424" cy="501968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 </a:t>
            </a:r>
            <a:r>
              <a:rPr lang="ru-RU" b="1" i="1" dirty="0">
                <a:solidFill>
                  <a:srgbClr val="7030A0"/>
                </a:solidFill>
              </a:rPr>
              <a:t>Доля отдельных стран и их групп в ВВП, в экспорте товаров и услуг и населении мира в  </a:t>
            </a:r>
            <a:br>
              <a:rPr lang="ru-RU" b="1" i="1" dirty="0">
                <a:solidFill>
                  <a:srgbClr val="7030A0"/>
                </a:solidFill>
              </a:rPr>
            </a:br>
            <a:r>
              <a:rPr lang="ru-RU" b="1" i="1" dirty="0">
                <a:solidFill>
                  <a:srgbClr val="7030A0"/>
                </a:solidFill>
              </a:rPr>
              <a:t>                                     2022 г. (%)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8DF9BD-ED23-4EB5-8397-947DF2D6D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7F7F53C-DE3E-4EC3-A6B9-B770DD5B8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725754A9-A230-4C3E-AD6F-628EEE90A9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254064"/>
              </p:ext>
            </p:extLst>
          </p:nvPr>
        </p:nvGraphicFramePr>
        <p:xfrm>
          <a:off x="3452116" y="1965962"/>
          <a:ext cx="5938771" cy="43161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7966">
                  <a:extLst>
                    <a:ext uri="{9D8B030D-6E8A-4147-A177-3AD203B41FA5}">
                      <a16:colId xmlns:a16="http://schemas.microsoft.com/office/drawing/2014/main" val="703998799"/>
                    </a:ext>
                  </a:extLst>
                </a:gridCol>
                <a:gridCol w="949348">
                  <a:extLst>
                    <a:ext uri="{9D8B030D-6E8A-4147-A177-3AD203B41FA5}">
                      <a16:colId xmlns:a16="http://schemas.microsoft.com/office/drawing/2014/main" val="3168157607"/>
                    </a:ext>
                  </a:extLst>
                </a:gridCol>
                <a:gridCol w="948125">
                  <a:extLst>
                    <a:ext uri="{9D8B030D-6E8A-4147-A177-3AD203B41FA5}">
                      <a16:colId xmlns:a16="http://schemas.microsoft.com/office/drawing/2014/main" val="345827922"/>
                    </a:ext>
                  </a:extLst>
                </a:gridCol>
                <a:gridCol w="956072">
                  <a:extLst>
                    <a:ext uri="{9D8B030D-6E8A-4147-A177-3AD203B41FA5}">
                      <a16:colId xmlns:a16="http://schemas.microsoft.com/office/drawing/2014/main" val="2303211150"/>
                    </a:ext>
                  </a:extLst>
                </a:gridCol>
                <a:gridCol w="847260">
                  <a:extLst>
                    <a:ext uri="{9D8B030D-6E8A-4147-A177-3AD203B41FA5}">
                      <a16:colId xmlns:a16="http://schemas.microsoft.com/office/drawing/2014/main" val="776310137"/>
                    </a:ext>
                  </a:extLst>
                </a:gridCol>
              </a:tblGrid>
              <a:tr h="2621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Страны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Число стран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ВВП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Экспорт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Население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/>
                </a:tc>
                <a:extLst>
                  <a:ext uri="{0D108BD9-81ED-4DB2-BD59-A6C34878D82A}">
                    <a16:rowId xmlns:a16="http://schemas.microsoft.com/office/drawing/2014/main" val="1746685538"/>
                  </a:ext>
                </a:extLst>
              </a:tr>
              <a:tr h="2621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Развитые экономики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41,7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60,5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13,9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3131417582"/>
                  </a:ext>
                </a:extLst>
              </a:tr>
              <a:tr h="5242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Основные индустриальные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страны: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r>
                        <a:rPr lang="en-US" sz="1000">
                          <a:effectLst/>
                        </a:rPr>
                        <a:t>0,3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30,</a:t>
                      </a:r>
                      <a:r>
                        <a:rPr lang="en-US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9,9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3200911303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США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15,</a:t>
                      </a:r>
                      <a:r>
                        <a:rPr lang="en-US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9,</a:t>
                      </a: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2058083459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Япония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</a:t>
                      </a:r>
                      <a:r>
                        <a:rPr lang="en-US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1061473767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ФРГ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6,6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3075690329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Франция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</a:t>
                      </a:r>
                      <a:r>
                        <a:rPr lang="en-US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3,</a:t>
                      </a:r>
                      <a:r>
                        <a:rPr lang="en-US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1047669862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Италия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1508172608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Великобритания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3,2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2225182552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Канада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1817638788"/>
                  </a:ext>
                </a:extLst>
              </a:tr>
              <a:tr h="2621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Страны зоны евро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12,</a:t>
                      </a:r>
                      <a:r>
                        <a:rPr lang="en-US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25,</a:t>
                      </a:r>
                      <a:r>
                        <a:rPr lang="en-US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4,</a:t>
                      </a:r>
                      <a:r>
                        <a:rPr lang="en-US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3405057842"/>
                  </a:ext>
                </a:extLst>
              </a:tr>
              <a:tr h="5242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Развивающиеся и со становящимся рынком страны: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39,5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r>
                        <a:rPr lang="en-US" sz="1000">
                          <a:effectLst/>
                        </a:rPr>
                        <a:t>6,</a:t>
                      </a: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2525575071"/>
                  </a:ext>
                </a:extLst>
              </a:tr>
              <a:tr h="279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КНР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r>
                        <a:rPr lang="en-US" sz="1000">
                          <a:effectLst/>
                        </a:rPr>
                        <a:t>8,4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11,9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3928529645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Индия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7,</a:t>
                      </a: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</a:t>
                      </a: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18,</a:t>
                      </a:r>
                      <a:r>
                        <a:rPr lang="en-US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2764273440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Бразилия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</a:t>
                      </a:r>
                      <a:r>
                        <a:rPr lang="en-US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4160711392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Мексика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2194398940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Россия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329781995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ЮАР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2689880047"/>
                  </a:ext>
                </a:extLst>
              </a:tr>
              <a:tr h="169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БРИКС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31,</a:t>
                      </a:r>
                      <a:r>
                        <a:rPr lang="en-US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18,</a:t>
                      </a:r>
                      <a:r>
                        <a:rPr lang="en-US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41,</a:t>
                      </a:r>
                      <a:r>
                        <a:rPr lang="en-US" sz="1000" dirty="0">
                          <a:effectLst/>
                        </a:rPr>
                        <a:t>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95" marR="37095" marT="7622" marB="0" anchor="ctr"/>
                </a:tc>
                <a:extLst>
                  <a:ext uri="{0D108BD9-81ED-4DB2-BD59-A6C34878D82A}">
                    <a16:rowId xmlns:a16="http://schemas.microsoft.com/office/drawing/2014/main" val="3356495629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4FAAF9C-2EAE-4728-8564-5756B4746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3223" y="97402"/>
            <a:ext cx="14666682" cy="453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12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C6EA11-88DB-4194-8A0E-B77813176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324" y="546754"/>
            <a:ext cx="9389096" cy="114393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Американская экономика – зеркало цикличности мировой экономик</a:t>
            </a:r>
            <a:r>
              <a:rPr lang="ru-RU" dirty="0"/>
              <a:t>и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4AF068-BBA5-4B5A-B53C-107536D6B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5FF5433B-FEDA-48F3-B3A9-CCB33AE44F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581586"/>
              </p:ext>
            </p:extLst>
          </p:nvPr>
        </p:nvGraphicFramePr>
        <p:xfrm>
          <a:off x="3057207" y="1875934"/>
          <a:ext cx="6463864" cy="41119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7198">
                  <a:extLst>
                    <a:ext uri="{9D8B030D-6E8A-4147-A177-3AD203B41FA5}">
                      <a16:colId xmlns:a16="http://schemas.microsoft.com/office/drawing/2014/main" val="520236277"/>
                    </a:ext>
                  </a:extLst>
                </a:gridCol>
                <a:gridCol w="1077198">
                  <a:extLst>
                    <a:ext uri="{9D8B030D-6E8A-4147-A177-3AD203B41FA5}">
                      <a16:colId xmlns:a16="http://schemas.microsoft.com/office/drawing/2014/main" val="4153013781"/>
                    </a:ext>
                  </a:extLst>
                </a:gridCol>
                <a:gridCol w="1077198">
                  <a:extLst>
                    <a:ext uri="{9D8B030D-6E8A-4147-A177-3AD203B41FA5}">
                      <a16:colId xmlns:a16="http://schemas.microsoft.com/office/drawing/2014/main" val="1506040108"/>
                    </a:ext>
                  </a:extLst>
                </a:gridCol>
                <a:gridCol w="1077198">
                  <a:extLst>
                    <a:ext uri="{9D8B030D-6E8A-4147-A177-3AD203B41FA5}">
                      <a16:colId xmlns:a16="http://schemas.microsoft.com/office/drawing/2014/main" val="2405614328"/>
                    </a:ext>
                  </a:extLst>
                </a:gridCol>
                <a:gridCol w="1077198">
                  <a:extLst>
                    <a:ext uri="{9D8B030D-6E8A-4147-A177-3AD203B41FA5}">
                      <a16:colId xmlns:a16="http://schemas.microsoft.com/office/drawing/2014/main" val="2627313932"/>
                    </a:ext>
                  </a:extLst>
                </a:gridCol>
                <a:gridCol w="1077874">
                  <a:extLst>
                    <a:ext uri="{9D8B030D-6E8A-4147-A177-3AD203B41FA5}">
                      <a16:colId xmlns:a16="http://schemas.microsoft.com/office/drawing/2014/main" val="4231294401"/>
                    </a:ext>
                  </a:extLst>
                </a:gridCol>
              </a:tblGrid>
              <a:tr h="21252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Календарные даты цикла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Падение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(от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высшей 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низшей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точке)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Подъём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(от низшей к высшей точке)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Длительность цикла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042204"/>
                  </a:ext>
                </a:extLst>
              </a:tr>
              <a:tr h="722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Высшая     точка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Низшая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точка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 низшей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 низшей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точки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 верхней до верхней точки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1826129"/>
                  </a:ext>
                </a:extLst>
              </a:tr>
              <a:tr h="22428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Январь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Июль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1981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Июль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1990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2001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Декабрь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2007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Февраль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Июль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Ноябрь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1982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1991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Ноябрь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2001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Июнь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2009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Апрель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7428625"/>
                  </a:ext>
                </a:extLst>
              </a:tr>
              <a:tr h="186908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среднем, все циклы: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39357"/>
                  </a:ext>
                </a:extLst>
              </a:tr>
              <a:tr h="18690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1854-2020 (34 цикла)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58,4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59,2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2579091"/>
                  </a:ext>
                </a:extLst>
              </a:tr>
              <a:tr h="18690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1854-1919 (16 циклов)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1426986"/>
                  </a:ext>
                </a:extLst>
              </a:tr>
              <a:tr h="18690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1919-1945 (6 циклов)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53,2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53,0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99972"/>
                  </a:ext>
                </a:extLst>
              </a:tr>
              <a:tr h="18690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1945-2020 (12 циклов)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64,2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74,5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75,0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2819217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B0229E96-3295-4AE6-AF11-CE738AB37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8019" y="90100"/>
            <a:ext cx="2359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265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04949"/>
            <a:ext cx="9231984" cy="1876338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0070C0"/>
                </a:solidFill>
              </a:rPr>
              <a:t>Конкурентоспособность как рыночный принцип справедливости</a:t>
            </a:r>
            <a:br>
              <a:rPr lang="ru-RU" sz="4400" dirty="0">
                <a:solidFill>
                  <a:srgbClr val="0070C0"/>
                </a:solidFill>
              </a:rPr>
            </a:b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2129245"/>
            <a:ext cx="10306594" cy="3683725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4000" dirty="0"/>
              <a:t>Избирательность рыночного механизма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4000" dirty="0"/>
              <a:t>Опора национальной конкурентоспособности – ресурсы, технологии, производительность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4000" dirty="0"/>
              <a:t>Экономическая справедливость – национальное и мировое измерение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42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A0DDE-D566-456E-B6F4-C1C1A2410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264" y="301752"/>
            <a:ext cx="10899648" cy="1388936"/>
          </a:xfrm>
        </p:spPr>
        <p:txBody>
          <a:bodyPr/>
          <a:lstStyle/>
          <a:p>
            <a:r>
              <a:rPr lang="ru-RU" dirty="0"/>
              <a:t>        </a:t>
            </a:r>
            <a:r>
              <a:rPr lang="ru-RU" sz="4800" b="1" dirty="0">
                <a:solidFill>
                  <a:srgbClr val="C00000"/>
                </a:solidFill>
              </a:rPr>
              <a:t>Кто кого! Победит </a:t>
            </a:r>
            <a:r>
              <a:rPr lang="ru-RU" sz="4800" b="1" i="1" dirty="0">
                <a:solidFill>
                  <a:srgbClr val="C00000"/>
                </a:solidFill>
              </a:rPr>
              <a:t>конкуренция</a:t>
            </a:r>
            <a:r>
              <a:rPr lang="en-US" sz="4800" b="1" dirty="0">
                <a:solidFill>
                  <a:srgbClr val="C00000"/>
                </a:solidFill>
              </a:rPr>
              <a:t>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9E7CDBD-F10F-4D57-867E-52389B2E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5" name="Объект 4" descr="A donkey and an elephant face to face holding a globe between their heads">
            <a:extLst>
              <a:ext uri="{FF2B5EF4-FFF2-40B4-BE49-F238E27FC236}">
                <a16:creationId xmlns:a16="http://schemas.microsoft.com/office/drawing/2014/main" id="{9A392A65-FB5F-4F63-ACE2-48F9D42A12D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144" y="1825625"/>
            <a:ext cx="7735712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9079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4F1470-8AF8-4280-BD31-7B2877A2E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896"/>
            <a:ext cx="10515600" cy="1344486"/>
          </a:xfrm>
        </p:spPr>
        <p:txBody>
          <a:bodyPr>
            <a:normAutofit fontScale="90000"/>
          </a:bodyPr>
          <a:lstStyle/>
          <a:p>
            <a:pPr marL="342900" lvl="0" indent="-342900"/>
            <a:br>
              <a:rPr lang="ru-RU" dirty="0">
                <a:solidFill>
                  <a:prstClr val="black"/>
                </a:solidFill>
              </a:rPr>
            </a:br>
            <a:r>
              <a:rPr lang="ru-RU" dirty="0">
                <a:solidFill>
                  <a:prstClr val="black"/>
                </a:solidFill>
              </a:rPr>
              <a:t>  </a:t>
            </a:r>
            <a:r>
              <a:rPr lang="ru-RU" dirty="0" err="1">
                <a:solidFill>
                  <a:srgbClr val="7030A0"/>
                </a:solidFill>
              </a:rPr>
              <a:t>Многоцентричный</a:t>
            </a:r>
            <a:r>
              <a:rPr lang="ru-RU" dirty="0">
                <a:solidFill>
                  <a:srgbClr val="7030A0"/>
                </a:solidFill>
              </a:rPr>
              <a:t> мир и национальные                  экономические суверенитеты</a:t>
            </a:r>
            <a:r>
              <a:rPr lang="ru-RU" dirty="0">
                <a:solidFill>
                  <a:prstClr val="black"/>
                </a:solidFill>
              </a:rPr>
              <a:t>.</a:t>
            </a:r>
            <a:br>
              <a:rPr lang="ru-RU" dirty="0">
                <a:solidFill>
                  <a:prstClr val="black"/>
                </a:solidFill>
              </a:rPr>
            </a:br>
            <a:br>
              <a:rPr lang="ru-RU" dirty="0"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325315-C3B0-47E5-B795-B32719E59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/>
            <a:r>
              <a:rPr lang="ru-RU" dirty="0">
                <a:solidFill>
                  <a:prstClr val="black"/>
                </a:solidFill>
              </a:rPr>
              <a:t>Цифровая и рыночная глобализация - новая реальность</a:t>
            </a:r>
          </a:p>
          <a:p>
            <a:pPr marL="342900" lvl="0" indent="-342900" algn="just"/>
            <a:r>
              <a:rPr lang="ru-RU" dirty="0">
                <a:solidFill>
                  <a:prstClr val="black"/>
                </a:solidFill>
              </a:rPr>
              <a:t>Центры мировой экономики – КНР, США, ЕС, Индия, (БРИКС), Россия</a:t>
            </a:r>
          </a:p>
          <a:p>
            <a:pPr marL="342900" lvl="0" indent="-342900" algn="just"/>
            <a:r>
              <a:rPr lang="ru-RU" dirty="0">
                <a:solidFill>
                  <a:prstClr val="black"/>
                </a:solidFill>
              </a:rPr>
              <a:t>Национальные экономические суверенитеты и </a:t>
            </a:r>
            <a:r>
              <a:rPr lang="ru-RU" dirty="0" err="1">
                <a:solidFill>
                  <a:prstClr val="black"/>
                </a:solidFill>
              </a:rPr>
              <a:t>многоцентричность</a:t>
            </a:r>
            <a:r>
              <a:rPr lang="ru-RU" dirty="0">
                <a:solidFill>
                  <a:prstClr val="black"/>
                </a:solidFill>
              </a:rPr>
              <a:t> мира </a:t>
            </a:r>
            <a:r>
              <a:rPr lang="en-US" dirty="0">
                <a:solidFill>
                  <a:prstClr val="black"/>
                </a:solidFill>
              </a:rPr>
              <a:t>XXI </a:t>
            </a:r>
            <a:r>
              <a:rPr lang="ru-RU" dirty="0">
                <a:solidFill>
                  <a:prstClr val="black"/>
                </a:solidFill>
              </a:rPr>
              <a:t>века</a:t>
            </a:r>
          </a:p>
          <a:p>
            <a:pPr marL="342900" lvl="0" indent="-342900" algn="just"/>
            <a:r>
              <a:rPr lang="ru-RU" dirty="0">
                <a:solidFill>
                  <a:prstClr val="black"/>
                </a:solidFill>
              </a:rPr>
              <a:t>Трудный путь России к обеспечению национального экономического суверенитета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8766B9-D134-48D7-A405-58A034B9D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37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317F7-FD43-440C-8DC8-AD5052530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393" y="320040"/>
            <a:ext cx="10755168" cy="12043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Глобализация по-американски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не устраивает страны мира</a:t>
            </a:r>
            <a:r>
              <a:rPr lang="en-US" b="1" dirty="0">
                <a:solidFill>
                  <a:srgbClr val="C00000"/>
                </a:solidFill>
              </a:rPr>
              <a:t>                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105D3C0-326B-440F-A51B-972D9DCBC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9BF451F-489F-40DC-8377-1247DA237F4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378" y="1397445"/>
            <a:ext cx="7619398" cy="50307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7474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510</Words>
  <Application>Microsoft Office PowerPoint</Application>
  <PresentationFormat>Широкоэкранный</PresentationFormat>
  <Paragraphs>240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IX Cанкт-Петербургский экономический конгресс (СПЭК – 2024) 4-5.04 </vt:lpstr>
      <vt:lpstr>    ПРОБЛЕМЫ ДЛЯ РЕШЕНИЯ:</vt:lpstr>
      <vt:lpstr>Монополярный мир как глобализация по -  американски:</vt:lpstr>
      <vt:lpstr> Доля отдельных стран и их групп в ВВП, в экспорте товаров и услуг и населении мира в                                        2022 г. (%)   </vt:lpstr>
      <vt:lpstr>Американская экономика – зеркало цикличности мировой экономики </vt:lpstr>
      <vt:lpstr>Конкурентоспособность как рыночный принцип справедливости </vt:lpstr>
      <vt:lpstr>        Кто кого! Победит конкуренция?</vt:lpstr>
      <vt:lpstr>   Многоцентричный мир и национальные                  экономические суверенитеты.  </vt:lpstr>
      <vt:lpstr>Глобализация по-американски не устраивает страны мира                 </vt:lpstr>
      <vt:lpstr>Спасибо за внимание!</vt:lpstr>
    </vt:vector>
  </TitlesOfParts>
  <Company>Moscow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МГУ  ИМ. М.В. Ломоносова Экономический факультет Форум МАРКС-XXI</dc:title>
  <dc:creator>Амирханова Фарида Селимовна</dc:creator>
  <cp:lastModifiedBy>Анатолий Пороховский</cp:lastModifiedBy>
  <cp:revision>70</cp:revision>
  <cp:lastPrinted>2022-10-29T18:26:31Z</cp:lastPrinted>
  <dcterms:created xsi:type="dcterms:W3CDTF">2018-05-14T08:17:36Z</dcterms:created>
  <dcterms:modified xsi:type="dcterms:W3CDTF">2024-02-15T06:57:49Z</dcterms:modified>
</cp:coreProperties>
</file>