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65938" cy="9540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7" autoAdjust="0"/>
    <p:restoredTop sz="94614" autoAdjust="0"/>
  </p:normalViewPr>
  <p:slideViewPr>
    <p:cSldViewPr>
      <p:cViewPr>
        <p:scale>
          <a:sx n="100" d="100"/>
          <a:sy n="100" d="100"/>
        </p:scale>
        <p:origin x="-396" y="1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6032" cy="476968"/>
          </a:xfrm>
          <a:prstGeom prst="rect">
            <a:avLst/>
          </a:prstGeom>
        </p:spPr>
        <p:txBody>
          <a:bodyPr vert="horz" lIns="88843" tIns="44422" rIns="88843" bIns="4442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8323" y="1"/>
            <a:ext cx="2976031" cy="476968"/>
          </a:xfrm>
          <a:prstGeom prst="rect">
            <a:avLst/>
          </a:prstGeom>
        </p:spPr>
        <p:txBody>
          <a:bodyPr vert="horz" lIns="88843" tIns="44422" rIns="88843" bIns="44422" rtlCol="0"/>
          <a:lstStyle>
            <a:lvl1pPr algn="r">
              <a:defRPr sz="1200"/>
            </a:lvl1pPr>
          </a:lstStyle>
          <a:p>
            <a:fld id="{106C0AAA-D515-467F-A2D1-5F11D737CE17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15963"/>
            <a:ext cx="4768850" cy="3576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843" tIns="44422" rIns="88843" bIns="4442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386" y="4531954"/>
            <a:ext cx="5492750" cy="4292712"/>
          </a:xfrm>
          <a:prstGeom prst="rect">
            <a:avLst/>
          </a:prstGeom>
        </p:spPr>
        <p:txBody>
          <a:bodyPr vert="horz" lIns="88843" tIns="44422" rIns="88843" bIns="4442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062393"/>
            <a:ext cx="2976032" cy="476968"/>
          </a:xfrm>
          <a:prstGeom prst="rect">
            <a:avLst/>
          </a:prstGeom>
        </p:spPr>
        <p:txBody>
          <a:bodyPr vert="horz" lIns="88843" tIns="44422" rIns="88843" bIns="4442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8323" y="9062393"/>
            <a:ext cx="2976031" cy="476968"/>
          </a:xfrm>
          <a:prstGeom prst="rect">
            <a:avLst/>
          </a:prstGeom>
        </p:spPr>
        <p:txBody>
          <a:bodyPr vert="horz" lIns="88843" tIns="44422" rIns="88843" bIns="44422" rtlCol="0" anchor="b"/>
          <a:lstStyle>
            <a:lvl1pPr algn="r">
              <a:defRPr sz="1200"/>
            </a:lvl1pPr>
          </a:lstStyle>
          <a:p>
            <a:fld id="{EA674C11-CB0D-42BD-8B68-DB7AC246B5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27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895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719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161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769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6188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2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28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7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674C11-CB0D-42BD-8B68-DB7AC246B560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1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5E95-14DD-4E4C-ADC5-1A5959DD7AB7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E96F-8993-42F0-A5BF-4A4AC8465470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FED4-DADB-4372-B78A-8ACE45981155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419-0B25-46DB-AFFF-4DC3F04C53DF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3E859-D4AE-4E42-9186-2610B0D668DB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F35C-EA39-487C-B7E7-081E6F8ADB1C}" type="datetime1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D7D0-E40B-459C-B24D-D666E043B0DA}" type="datetime1">
              <a:rPr lang="ru-RU" smtClean="0"/>
              <a:t>28.05.2024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5791B-65D3-4C7C-886B-15F6E667E96F}" type="datetime1">
              <a:rPr lang="ru-RU" smtClean="0"/>
              <a:t>28.05.2024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1B81-5A48-43BE-B7D1-B28EC641A1B7}" type="datetime1">
              <a:rPr lang="ru-RU" smtClean="0"/>
              <a:t>28.05.2024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A2211-F04B-4314-B043-ED1B7879E304}" type="datetime1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925D6-0D90-4EDB-B694-0722ABE82916}" type="datetime1">
              <a:rPr lang="ru-RU" smtClean="0"/>
              <a:t>28.05.2024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BCFE80-78BB-444D-B181-B0340FC8E3A3}" type="datetime1">
              <a:rPr lang="ru-RU" smtClean="0"/>
              <a:t>28.05.2024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D453F7-B726-4FB4-9667-93615D8762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852936"/>
            <a:ext cx="2163985" cy="1442656"/>
          </a:xfrm>
        </p:spPr>
      </p:pic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200" b="1" dirty="0" smtClean="0"/>
              <a:t>Валентина Григорьевна  Кульпина</a:t>
            </a:r>
          </a:p>
          <a:p>
            <a:pPr marL="0" indent="0">
              <a:buNone/>
            </a:pPr>
            <a:r>
              <a:rPr lang="ru-RU" sz="3200" b="1" dirty="0" smtClean="0"/>
              <a:t>Презентация монографии</a:t>
            </a:r>
          </a:p>
          <a:p>
            <a:pPr marL="0" indent="0">
              <a:buNone/>
            </a:pPr>
            <a:r>
              <a:rPr lang="ru-RU" sz="3200" b="1" dirty="0"/>
              <a:t>«</a:t>
            </a:r>
            <a:r>
              <a:rPr lang="ru-RU" sz="3200" b="1" dirty="0" smtClean="0"/>
              <a:t>Лингвистическая цветология: </a:t>
            </a:r>
            <a:r>
              <a:rPr lang="ru-RU" sz="3200" b="1" dirty="0"/>
              <a:t>от истории к современности  цветовых концептосфер</a:t>
            </a:r>
            <a:r>
              <a:rPr lang="ru-RU" sz="3200" b="1" dirty="0" smtClean="0"/>
              <a:t>» (Москва: МАКС Пресс, 2019. 288 с.)</a:t>
            </a:r>
          </a:p>
          <a:p>
            <a:pPr marL="0" indent="0">
              <a:buNone/>
            </a:pPr>
            <a:r>
              <a:rPr lang="en-US" sz="3200" b="1" dirty="0" smtClean="0"/>
              <a:t>elibrary.ru</a:t>
            </a:r>
            <a:endParaRPr lang="ru-RU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32656"/>
            <a:ext cx="7416824" cy="1470767"/>
          </a:xfrm>
          <a:prstGeom prst="rect">
            <a:avLst/>
          </a:prstGeom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649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10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93245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10</a:t>
            </a:r>
            <a:r>
              <a:rPr lang="ru-RU" sz="2400" dirty="0" smtClean="0"/>
              <a:t> </a:t>
            </a:r>
            <a:r>
              <a:rPr lang="ru-RU" sz="2400" dirty="0"/>
              <a:t>Далее в </a:t>
            </a:r>
            <a:r>
              <a:rPr lang="en-US" sz="2400" dirty="0"/>
              <a:t>I</a:t>
            </a:r>
            <a:r>
              <a:rPr lang="ru-RU" sz="2400" dirty="0"/>
              <a:t> главе </a:t>
            </a:r>
            <a:r>
              <a:rPr lang="ru-RU" sz="2800" dirty="0"/>
              <a:t> пр</a:t>
            </a:r>
            <a:r>
              <a:rPr lang="ru-RU" sz="2400" dirty="0"/>
              <a:t>едставлен </a:t>
            </a:r>
            <a:r>
              <a:rPr lang="ru-RU" sz="2400" dirty="0" err="1"/>
              <a:t>конфептуарий</a:t>
            </a:r>
            <a:r>
              <a:rPr lang="ru-RU" sz="2400" dirty="0"/>
              <a:t> цвета.        В </a:t>
            </a:r>
            <a:r>
              <a:rPr lang="ru-RU" sz="2400" dirty="0" err="1"/>
              <a:t>Концептуарии</a:t>
            </a:r>
            <a:r>
              <a:rPr lang="ru-RU" sz="2400" dirty="0"/>
              <a:t> описываются цветолексемы </a:t>
            </a:r>
            <a:r>
              <a:rPr lang="ru-RU" sz="2400" dirty="0" err="1"/>
              <a:t>совр</a:t>
            </a:r>
            <a:r>
              <a:rPr lang="ru-RU" sz="2400" dirty="0"/>
              <a:t>. русс. языка Анализируемые слова распределены по хроматическим категориям, или концептам. Отобраны самые актуальные, характерные значения терминов цвета, релевантные для формирования облика лексемы, а также обладающие наибольшей наглядностью фразеологические обороты, базирующиеся на этих терминах цвета. Предпочтительными признаются способы описания семантики ц/о через указание на цвет эталонного предмета-прототипа – напр., </a:t>
            </a:r>
            <a:r>
              <a:rPr lang="ru-RU" sz="2400" i="1" dirty="0"/>
              <a:t>красного</a:t>
            </a:r>
            <a:r>
              <a:rPr lang="ru-RU" sz="2400" dirty="0"/>
              <a:t> как цвета крови. В описание включены и </a:t>
            </a:r>
            <a:r>
              <a:rPr lang="ru-RU" sz="2400" dirty="0" err="1"/>
              <a:t>парацветовые</a:t>
            </a:r>
            <a:r>
              <a:rPr lang="ru-RU" sz="2400" dirty="0"/>
              <a:t> понятия типа </a:t>
            </a:r>
            <a:r>
              <a:rPr lang="ru-RU" sz="2400" i="1" dirty="0"/>
              <a:t>мутный</a:t>
            </a:r>
            <a:r>
              <a:rPr lang="ru-RU" sz="2400" dirty="0"/>
              <a:t>, </a:t>
            </a:r>
            <a:r>
              <a:rPr lang="ru-RU" sz="2400" i="1" dirty="0"/>
              <a:t>ясный</a:t>
            </a:r>
            <a:r>
              <a:rPr lang="ru-RU" sz="2400" dirty="0"/>
              <a:t> – они связаны с категорией цветности как ее модификаторы.</a:t>
            </a:r>
          </a:p>
          <a:p>
            <a:pPr algn="just"/>
            <a:r>
              <a:rPr lang="ru-RU" sz="2400" dirty="0" smtClean="0"/>
              <a:t>Словарная </a:t>
            </a:r>
            <a:r>
              <a:rPr lang="ru-RU" sz="2400" dirty="0"/>
              <a:t>статья на заголовочное слово-цветонаименование, как правило,  содержит: </a:t>
            </a:r>
            <a:r>
              <a:rPr lang="ru-RU" sz="2400" dirty="0" smtClean="0"/>
              <a:t>а</a:t>
            </a:r>
            <a:r>
              <a:rPr lang="ru-RU" sz="2400" dirty="0"/>
              <a:t>) информацию об исходном ареале распространения слова, напр., </a:t>
            </a:r>
            <a:r>
              <a:rPr lang="ru-RU" sz="2400" i="1" dirty="0"/>
              <a:t>И.-е.</a:t>
            </a:r>
            <a:r>
              <a:rPr lang="ru-RU" sz="2400" dirty="0"/>
              <a:t> – индоевропейское, </a:t>
            </a:r>
            <a:r>
              <a:rPr lang="ru-RU" sz="2400" i="1" dirty="0"/>
              <a:t>О.-слав.</a:t>
            </a:r>
            <a:r>
              <a:rPr lang="ru-RU" sz="2400" dirty="0"/>
              <a:t> – общеславянское, </a:t>
            </a:r>
            <a:r>
              <a:rPr lang="ru-RU" sz="2400" i="1" dirty="0"/>
              <a:t>Тюрк. – </a:t>
            </a:r>
            <a:r>
              <a:rPr lang="ru-RU" sz="2400" dirty="0"/>
              <a:t>тюркизм,</a:t>
            </a:r>
            <a:r>
              <a:rPr lang="ru-RU" sz="2400" i="1" dirty="0"/>
              <a:t> </a:t>
            </a:r>
            <a:r>
              <a:rPr lang="ru-RU" sz="2400" i="1" dirty="0" err="1"/>
              <a:t>Грец</a:t>
            </a:r>
            <a:r>
              <a:rPr lang="ru-RU" sz="2400" i="1" dirty="0"/>
              <a:t>. </a:t>
            </a:r>
            <a:r>
              <a:rPr lang="ru-RU" sz="2400" dirty="0"/>
              <a:t>–  грецизм, </a:t>
            </a:r>
            <a:r>
              <a:rPr lang="ru-RU" sz="2400" i="1" dirty="0"/>
              <a:t>Европ. – </a:t>
            </a:r>
            <a:r>
              <a:rPr lang="ru-RU" sz="2400" dirty="0"/>
              <a:t>европеизм</a:t>
            </a:r>
          </a:p>
        </p:txBody>
      </p:sp>
    </p:spTree>
    <p:extLst>
      <p:ext uri="{BB962C8B-B14F-4D97-AF65-F5344CB8AC3E}">
        <p14:creationId xmlns:p14="http://schemas.microsoft.com/office/powerpoint/2010/main" val="3521529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11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9016" y="620688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11 б</a:t>
            </a:r>
            <a:r>
              <a:rPr lang="ru-RU" sz="2400" dirty="0"/>
              <a:t>) датировка в) основные значения в </a:t>
            </a:r>
            <a:r>
              <a:rPr lang="ru-RU" sz="2400" dirty="0" err="1"/>
              <a:t>совр</a:t>
            </a:r>
            <a:r>
              <a:rPr lang="ru-RU" sz="2400" dirty="0"/>
              <a:t> языке. </a:t>
            </a:r>
            <a:r>
              <a:rPr lang="ru-RU" sz="2400" dirty="0" smtClean="0"/>
              <a:t>г</a:t>
            </a:r>
            <a:r>
              <a:rPr lang="ru-RU" sz="2400" dirty="0"/>
              <a:t>) </a:t>
            </a:r>
            <a:r>
              <a:rPr lang="ru-RU" sz="2400" dirty="0" smtClean="0"/>
              <a:t>этимологические данные, д</a:t>
            </a:r>
            <a:r>
              <a:rPr lang="ru-RU" sz="2400" dirty="0"/>
              <a:t>) сфера денотации: здесь перечисляются типичные объекты, регулярно маркируемые с помощью данного цветообозначения; </a:t>
            </a:r>
          </a:p>
          <a:p>
            <a:r>
              <a:rPr lang="ru-RU" sz="2400" dirty="0"/>
              <a:t>е) основные функции </a:t>
            </a:r>
            <a:r>
              <a:rPr lang="ru-RU" sz="2400" dirty="0" smtClean="0"/>
              <a:t>цветообозначения: </a:t>
            </a:r>
            <a:r>
              <a:rPr lang="ru-RU" sz="2400" dirty="0"/>
              <a:t>как онтологические, </a:t>
            </a:r>
            <a:r>
              <a:rPr lang="ru-RU" sz="2400" dirty="0" smtClean="0"/>
              <a:t>непосредственно </a:t>
            </a:r>
            <a:r>
              <a:rPr lang="ru-RU" sz="2400" dirty="0"/>
              <a:t>указывающие на цвет (например, </a:t>
            </a:r>
            <a:r>
              <a:rPr lang="ru-RU" sz="2400" i="1" dirty="0"/>
              <a:t>синий </a:t>
            </a:r>
            <a:r>
              <a:rPr lang="ru-RU" sz="2400" i="1" dirty="0" smtClean="0"/>
              <a:t>переплет</a:t>
            </a:r>
            <a:r>
              <a:rPr lang="ru-RU" sz="2400" dirty="0" smtClean="0"/>
              <a:t> </a:t>
            </a:r>
            <a:r>
              <a:rPr lang="ru-RU" sz="2400" dirty="0"/>
              <a:t>у книги), так и </a:t>
            </a:r>
            <a:r>
              <a:rPr lang="ru-RU" sz="2400" dirty="0" smtClean="0"/>
              <a:t>др. функции, </a:t>
            </a:r>
            <a:r>
              <a:rPr lang="ru-RU" sz="2400" dirty="0"/>
              <a:t>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</a:t>
            </a:r>
            <a:r>
              <a:rPr lang="ru-RU" sz="2400" dirty="0"/>
              <a:t>указания на вид / тип растений / животных / артефактов (например, </a:t>
            </a:r>
            <a:r>
              <a:rPr lang="ru-RU" sz="2400" i="1" dirty="0"/>
              <a:t>белая лилия</a:t>
            </a:r>
            <a:r>
              <a:rPr lang="ru-RU" sz="2400" dirty="0" smtClean="0"/>
              <a:t>,, </a:t>
            </a:r>
            <a:r>
              <a:rPr lang="ru-RU" sz="2400" dirty="0"/>
              <a:t>на характер эмоций (например, </a:t>
            </a:r>
            <a:r>
              <a:rPr lang="ru-RU" sz="2400" i="1" dirty="0"/>
              <a:t>красный от смущения</a:t>
            </a:r>
            <a:r>
              <a:rPr lang="ru-RU" sz="2400" dirty="0"/>
              <a:t>, </a:t>
            </a:r>
            <a:r>
              <a:rPr lang="ru-RU" sz="2400" dirty="0" smtClean="0"/>
              <a:t>и </a:t>
            </a:r>
            <a:r>
              <a:rPr lang="ru-RU" sz="2400" dirty="0"/>
              <a:t>др., </a:t>
            </a:r>
            <a:r>
              <a:rPr lang="ru-RU" sz="2400" dirty="0" smtClean="0"/>
              <a:t>ж) </a:t>
            </a:r>
            <a:r>
              <a:rPr lang="ru-RU" sz="2400" dirty="0"/>
              <a:t>семантические оппозиции с другим цветообозначением (</a:t>
            </a:r>
            <a:r>
              <a:rPr lang="ru-RU" sz="2400" dirty="0" smtClean="0"/>
              <a:t>напр. </a:t>
            </a:r>
            <a:r>
              <a:rPr lang="ru-RU" sz="2400" i="1" dirty="0" smtClean="0"/>
              <a:t>светлые  </a:t>
            </a:r>
            <a:r>
              <a:rPr lang="ru-RU" sz="2400" i="1" dirty="0"/>
              <a:t>/ темные волосы</a:t>
            </a:r>
            <a:r>
              <a:rPr lang="ru-RU" sz="2400" dirty="0"/>
              <a:t>), </a:t>
            </a:r>
            <a:r>
              <a:rPr lang="ru-RU" sz="2400" dirty="0" smtClean="0"/>
              <a:t>з</a:t>
            </a:r>
            <a:r>
              <a:rPr lang="ru-RU" sz="2400" dirty="0"/>
              <a:t>) </a:t>
            </a:r>
            <a:r>
              <a:rPr lang="ru-RU" sz="2400" dirty="0" smtClean="0"/>
              <a:t>фразеология в </a:t>
            </a:r>
            <a:r>
              <a:rPr lang="ru-RU" sz="2400" dirty="0"/>
              <a:t>широком плане – с </a:t>
            </a:r>
            <a:r>
              <a:rPr lang="ru-RU" sz="2400" dirty="0" smtClean="0"/>
              <a:t>включением напр. перифраз, сравнений </a:t>
            </a:r>
            <a:r>
              <a:rPr lang="ru-RU" sz="2400" dirty="0"/>
              <a:t>и </a:t>
            </a:r>
            <a:r>
              <a:rPr lang="ru-RU" sz="2400" dirty="0" smtClean="0"/>
              <a:t>коннотаций</a:t>
            </a:r>
            <a:r>
              <a:rPr lang="ru-RU" sz="2400" dirty="0"/>
              <a:t>. </a:t>
            </a:r>
          </a:p>
          <a:p>
            <a:r>
              <a:rPr lang="ru-RU" sz="2400" dirty="0"/>
              <a:t>и) </a:t>
            </a:r>
            <a:r>
              <a:rPr lang="ru-RU" sz="2400" dirty="0" smtClean="0"/>
              <a:t>ономастический материал (Синегорск), к</a:t>
            </a:r>
            <a:r>
              <a:rPr lang="ru-RU" sz="2400" dirty="0"/>
              <a:t>) </a:t>
            </a:r>
            <a:r>
              <a:rPr lang="ru-RU" sz="2400" dirty="0" err="1" smtClean="0"/>
              <a:t>деминутивы</a:t>
            </a:r>
            <a:r>
              <a:rPr lang="ru-RU" sz="2400" dirty="0" smtClean="0"/>
              <a:t> </a:t>
            </a:r>
            <a:r>
              <a:rPr lang="ru-RU" sz="2400" i="1" dirty="0" smtClean="0"/>
              <a:t>красненький, </a:t>
            </a:r>
            <a:r>
              <a:rPr lang="ru-RU" sz="2400" dirty="0" smtClean="0"/>
              <a:t>л</a:t>
            </a:r>
            <a:r>
              <a:rPr lang="ru-RU" sz="2400" dirty="0"/>
              <a:t>) редупликации: </a:t>
            </a:r>
            <a:r>
              <a:rPr lang="ru-RU" sz="2400" i="1" dirty="0"/>
              <a:t>желтый-</a:t>
            </a:r>
            <a:r>
              <a:rPr lang="ru-RU" sz="2400" dirty="0"/>
              <a:t>прежелтый, </a:t>
            </a:r>
            <a:r>
              <a:rPr lang="ru-RU" sz="2400" i="1" dirty="0"/>
              <a:t>белым-бело</a:t>
            </a:r>
            <a:r>
              <a:rPr lang="ru-RU" sz="2400" dirty="0" smtClean="0"/>
              <a:t>; м</a:t>
            </a:r>
            <a:r>
              <a:rPr lang="ru-RU" sz="2400" dirty="0"/>
              <a:t>) цветовые </a:t>
            </a:r>
            <a:r>
              <a:rPr lang="ru-RU" sz="2400" dirty="0" err="1" smtClean="0"/>
              <a:t>этнолингв.предпочтения</a:t>
            </a:r>
            <a:r>
              <a:rPr lang="ru-RU" sz="2400" dirty="0" smtClean="0"/>
              <a:t> </a:t>
            </a:r>
            <a:r>
              <a:rPr lang="ru-RU" sz="2400" dirty="0"/>
              <a:t>носителей русского языка,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4347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12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276872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12 Представлены концепты: </a:t>
            </a:r>
            <a:r>
              <a:rPr lang="ru-RU" sz="2400" dirty="0"/>
              <a:t>БЕЛОГО ЦВЕТА, ЧЕРНОГО и ТЕМНОГО ЦВЕТА, КРАСНОГО ЦВЕТА,  ЖЕЛТОГО ЗЕЛЕНОГО ЦВЕТА,  КОНЦЕПТ СИНЕГО, ТЕМНО-СИНЕГО, ГОЛУБОГО ЦВЕТА, КОНЦЕПТ КОРИЧНГО ЦВЕТА, КОНЦЕПТ  СЕРОГО ЦВЕТА, КОНЦЕПТ МУТНОГО, НЕЯСНОГО ЦВЕТА,  КОНЦЕПТ НЕОДНОРОДНОГО ЦВЕТА. </a:t>
            </a:r>
          </a:p>
          <a:p>
            <a:r>
              <a:rPr lang="ru-RU" sz="2400" dirty="0"/>
              <a:t>В пределах каждого концепта в отдельном разделе рассматриваются утратившиеся цветообозначения. </a:t>
            </a:r>
            <a:endParaRPr lang="ru-RU" sz="2400" dirty="0" smtClean="0"/>
          </a:p>
          <a:p>
            <a:r>
              <a:rPr lang="ru-RU" sz="2400" dirty="0" smtClean="0"/>
              <a:t>Приведу </a:t>
            </a:r>
            <a:r>
              <a:rPr lang="ru-RU" sz="2400" dirty="0" smtClean="0"/>
              <a:t>фрагменты </a:t>
            </a:r>
            <a:r>
              <a:rPr lang="ru-RU" sz="2400" dirty="0" smtClean="0"/>
              <a:t>концепта белого цвета.\</a:t>
            </a:r>
          </a:p>
          <a:p>
            <a:r>
              <a:rPr lang="ru-RU" sz="2400" dirty="0" smtClean="0"/>
              <a:t>В </a:t>
            </a:r>
            <a:r>
              <a:rPr lang="ru-RU" sz="2400" dirty="0"/>
              <a:t>рамках концепта белого цвета описываются как цветовые, как правило, ахроматические или близкие к ахроматическим, термины цвета, так и </a:t>
            </a:r>
            <a:r>
              <a:rPr lang="ru-RU" sz="2400" dirty="0" err="1"/>
              <a:t>светолексемы</a:t>
            </a:r>
            <a:r>
              <a:rPr lang="ru-RU" sz="2400" dirty="0"/>
              <a:t>.</a:t>
            </a:r>
          </a:p>
          <a:p>
            <a:endParaRPr lang="ru-RU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6139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13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82341"/>
            <a:ext cx="763284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13 КОНЦЕПТ </a:t>
            </a:r>
            <a:r>
              <a:rPr lang="ru-RU" sz="2400" b="1" dirty="0"/>
              <a:t>БЕЛОГО </a:t>
            </a:r>
            <a:r>
              <a:rPr lang="ru-RU" sz="2400" b="1" dirty="0" smtClean="0"/>
              <a:t>ЦВЕТА</a:t>
            </a:r>
          </a:p>
          <a:p>
            <a:r>
              <a:rPr lang="ru-RU" sz="2400" b="1" u="sng" dirty="0"/>
              <a:t>БЕЛЫЙ</a:t>
            </a:r>
            <a:r>
              <a:rPr lang="ru-RU" sz="2400" u="sng" dirty="0"/>
              <a:t>.</a:t>
            </a:r>
            <a:r>
              <a:rPr lang="ru-RU" sz="2400" dirty="0"/>
              <a:t> </a:t>
            </a:r>
            <a:r>
              <a:rPr lang="ru-RU" sz="2400" i="1" dirty="0"/>
              <a:t>И.-е.</a:t>
            </a:r>
            <a:r>
              <a:rPr lang="ru-RU" sz="2400" dirty="0"/>
              <a:t> «Цвета снега, молока, мела; </a:t>
            </a:r>
            <a:r>
              <a:rPr lang="ru-RU" sz="2400" i="1" dirty="0"/>
              <a:t>противоп.</a:t>
            </a:r>
            <a:r>
              <a:rPr lang="ru-RU" sz="2400" dirty="0"/>
              <a:t> черный» (МАС </a:t>
            </a:r>
            <a:r>
              <a:rPr lang="ru-RU" sz="2400" dirty="0" smtClean="0"/>
              <a:t>I: </a:t>
            </a:r>
            <a:r>
              <a:rPr lang="ru-RU" sz="2400" dirty="0"/>
              <a:t>78). «Очень светлый &lt;…&gt; Ясный, светлый (о времени суток,  о свете) &lt;…&gt; Чистый» (Там же). </a:t>
            </a:r>
            <a:r>
              <a:rPr lang="ru-RU" sz="2400" dirty="0" smtClean="0"/>
              <a:t>Относится </a:t>
            </a:r>
            <a:r>
              <a:rPr lang="ru-RU" sz="2400" dirty="0"/>
              <a:t>к ахроматическим цветам (наряду с </a:t>
            </a:r>
            <a:r>
              <a:rPr lang="ru-RU" sz="2400" i="1" dirty="0"/>
              <a:t>черным</a:t>
            </a:r>
            <a:r>
              <a:rPr lang="ru-RU" sz="2400" dirty="0"/>
              <a:t> и </a:t>
            </a:r>
            <a:r>
              <a:rPr lang="ru-RU" sz="2400" i="1" dirty="0"/>
              <a:t>серым</a:t>
            </a:r>
            <a:r>
              <a:rPr lang="ru-RU" sz="2400" dirty="0"/>
              <a:t>), лишенным признака «цветности».  </a:t>
            </a:r>
          </a:p>
          <a:p>
            <a:r>
              <a:rPr lang="ru-RU" sz="2400" i="1" dirty="0" err="1"/>
              <a:t>Cемантическая</a:t>
            </a:r>
            <a:r>
              <a:rPr lang="ru-RU" sz="2400" i="1" dirty="0"/>
              <a:t> мотивация</a:t>
            </a:r>
            <a:r>
              <a:rPr lang="ru-RU" sz="2400" dirty="0"/>
              <a:t>: «Цвета снега, молока, мела» (МАС I. </a:t>
            </a:r>
            <a:r>
              <a:rPr lang="ru-RU" sz="2400" dirty="0" smtClean="0"/>
              <a:t>: 78</a:t>
            </a:r>
            <a:r>
              <a:rPr lang="ru-RU" sz="2400" dirty="0"/>
              <a:t>). </a:t>
            </a:r>
            <a:r>
              <a:rPr lang="ru-RU" sz="2400" dirty="0" smtClean="0"/>
              <a:t>(…) . </a:t>
            </a:r>
            <a:endParaRPr lang="ru-RU" sz="2400" dirty="0"/>
          </a:p>
          <a:p>
            <a:r>
              <a:rPr lang="ru-RU" sz="2400" i="1" dirty="0" err="1"/>
              <a:t>Прототипические</a:t>
            </a:r>
            <a:r>
              <a:rPr lang="ru-RU" sz="2400" i="1" dirty="0"/>
              <a:t> сравнения,</a:t>
            </a:r>
            <a:r>
              <a:rPr lang="ru-RU" sz="2400" dirty="0"/>
              <a:t> самые древние: ‘белый как снег, как волна (овечья шерсть), как руно, как молоко, как сыр…’ [Бахилина </a:t>
            </a:r>
            <a:r>
              <a:rPr lang="ru-RU" sz="2400" dirty="0" smtClean="0"/>
              <a:t>1975: 9</a:t>
            </a:r>
            <a:r>
              <a:rPr lang="ru-RU" sz="2400" dirty="0"/>
              <a:t>]; несколько более поздние сравнения – ‘белый как мрамор, как пена, как чеснок…’ [Там же].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03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1400" smtClean="0"/>
              <a:t>14</a:t>
            </a:fld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149401"/>
            <a:ext cx="7920880" cy="434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14 Этимология</a:t>
            </a:r>
            <a:r>
              <a:rPr lang="ru-RU" sz="2400" dirty="0"/>
              <a:t>: «</a:t>
            </a:r>
            <a:r>
              <a:rPr lang="ru-RU" sz="2400" dirty="0" err="1"/>
              <a:t>Исконнородственно</a:t>
            </a:r>
            <a:r>
              <a:rPr lang="ru-RU" sz="2400" dirty="0"/>
              <a:t> др.-инд. </a:t>
            </a:r>
            <a:r>
              <a:rPr lang="ru-RU" sz="2400" dirty="0" err="1"/>
              <a:t>bhālam</a:t>
            </a:r>
            <a:r>
              <a:rPr lang="ru-RU" sz="2400" dirty="0"/>
              <a:t> «блеск», </a:t>
            </a:r>
            <a:r>
              <a:rPr lang="ru-RU" sz="2400" dirty="0" err="1"/>
              <a:t>bhāti</a:t>
            </a:r>
            <a:r>
              <a:rPr lang="ru-RU" sz="2400" dirty="0"/>
              <a:t> «светит, сияет» &lt;...&gt; лит. </a:t>
            </a:r>
            <a:r>
              <a:rPr lang="pl-PL" sz="2400" dirty="0"/>
              <a:t>bol</a:t>
            </a:r>
            <a:r>
              <a:rPr lang="ru-RU" sz="2400" dirty="0"/>
              <a:t>ù</a:t>
            </a:r>
            <a:r>
              <a:rPr lang="pl-PL" sz="2400" dirty="0"/>
              <a:t>oti</a:t>
            </a:r>
            <a:r>
              <a:rPr lang="ru-RU" sz="2400" dirty="0"/>
              <a:t> «отливать белым, белеть», </a:t>
            </a:r>
            <a:r>
              <a:rPr lang="ru-RU" sz="2400" dirty="0" err="1"/>
              <a:t>лтш</a:t>
            </a:r>
            <a:r>
              <a:rPr lang="ru-RU" sz="2400" dirty="0"/>
              <a:t>. </a:t>
            </a:r>
            <a:r>
              <a:rPr lang="pl-PL" sz="2400" dirty="0"/>
              <a:t>b</a:t>
            </a:r>
            <a:r>
              <a:rPr lang="ru-RU" sz="2400" dirty="0"/>
              <a:t>ã</a:t>
            </a:r>
            <a:r>
              <a:rPr lang="pl-PL" sz="2400" dirty="0"/>
              <a:t>ls</a:t>
            </a:r>
            <a:r>
              <a:rPr lang="ru-RU" sz="2400" dirty="0"/>
              <a:t> «бледный, блеклый», лит. </a:t>
            </a:r>
            <a:r>
              <a:rPr lang="pl-PL" sz="2400" dirty="0"/>
              <a:t>balas</a:t>
            </a:r>
            <a:r>
              <a:rPr lang="ru-RU" sz="2400" dirty="0"/>
              <a:t> «белый» (Фасмер I. С. 149). X–XI вв. Ст.-сл. </a:t>
            </a:r>
            <a:r>
              <a:rPr lang="ru-RU" sz="2400" dirty="0" err="1"/>
              <a:t>бhлъ</a:t>
            </a:r>
            <a:r>
              <a:rPr lang="ru-RU" sz="2400" dirty="0"/>
              <a:t> (CС. С. 106), а также </a:t>
            </a:r>
            <a:r>
              <a:rPr lang="ru-RU" sz="2400" dirty="0" err="1"/>
              <a:t>бhлити</a:t>
            </a:r>
            <a:r>
              <a:rPr lang="ru-RU" sz="2400" dirty="0"/>
              <a:t> и </a:t>
            </a:r>
            <a:r>
              <a:rPr lang="ru-RU" sz="2400" dirty="0" err="1"/>
              <a:t>бhлость</a:t>
            </a:r>
            <a:r>
              <a:rPr lang="ru-RU" sz="2400" dirty="0"/>
              <a:t> (Там же). </a:t>
            </a:r>
          </a:p>
          <a:p>
            <a:r>
              <a:rPr lang="ru-RU" sz="2400" b="1" i="1" dirty="0"/>
              <a:t>Сфера денотации</a:t>
            </a:r>
            <a:r>
              <a:rPr lang="ru-RU" sz="2400" dirty="0"/>
              <a:t> (см., напр.: (БАС2; СО; СОШ; БТС; МАС)): </a:t>
            </a:r>
            <a:r>
              <a:rPr lang="ru-RU" sz="2400" b="1" dirty="0"/>
              <a:t>природные явления</a:t>
            </a:r>
            <a:r>
              <a:rPr lang="ru-RU" sz="2400" dirty="0"/>
              <a:t>: </a:t>
            </a:r>
            <a:r>
              <a:rPr lang="ru-RU" sz="2400" i="1" dirty="0"/>
              <a:t>белые облака, белый туман, белый снег</a:t>
            </a:r>
            <a:r>
              <a:rPr lang="ru-RU" sz="2400" dirty="0"/>
              <a:t> (постоянный эпитет), </a:t>
            </a:r>
            <a:r>
              <a:rPr lang="ru-RU" sz="2400" i="1" dirty="0"/>
              <a:t>белые ночи</a:t>
            </a:r>
            <a:r>
              <a:rPr lang="ru-RU" sz="2400" dirty="0"/>
              <a:t> (</a:t>
            </a:r>
            <a:r>
              <a:rPr lang="ru-RU" sz="2400" i="1" dirty="0"/>
              <a:t>перен.</a:t>
            </a:r>
            <a:r>
              <a:rPr lang="ru-RU" sz="2400" dirty="0"/>
              <a:t>) («ночи на севере, когда сумерки не переходят в темноту» (СО. С. 39)); </a:t>
            </a:r>
            <a:r>
              <a:rPr lang="ru-RU" sz="2400" b="1" dirty="0"/>
              <a:t>артефакты:</a:t>
            </a:r>
            <a:r>
              <a:rPr lang="ru-RU" sz="2400" dirty="0"/>
              <a:t> в онтологической функции:</a:t>
            </a:r>
            <a:r>
              <a:rPr lang="ru-RU" sz="2400" i="1" dirty="0"/>
              <a:t> белая бумага, белое платье</a:t>
            </a:r>
            <a:r>
              <a:rPr lang="ru-RU" sz="2400" dirty="0"/>
              <a:t>, </a:t>
            </a:r>
            <a:r>
              <a:rPr lang="ru-RU" sz="2400" i="1" dirty="0"/>
              <a:t>белый медицинский халат</a:t>
            </a:r>
            <a:r>
              <a:rPr lang="ru-RU" sz="2400" dirty="0"/>
              <a:t>, </a:t>
            </a:r>
            <a:r>
              <a:rPr lang="ru-RU" sz="2400" i="1" dirty="0"/>
              <a:t>белый халат и колпак повара</a:t>
            </a:r>
            <a:r>
              <a:rPr lang="ru-RU" sz="2400" dirty="0"/>
              <a:t>, </a:t>
            </a:r>
            <a:r>
              <a:rPr lang="ru-RU" sz="2400" i="1" dirty="0"/>
              <a:t>белая хата</a:t>
            </a:r>
            <a:r>
              <a:rPr lang="ru-RU" sz="2400" dirty="0"/>
              <a:t> (побеленная), </a:t>
            </a:r>
            <a:r>
              <a:rPr lang="ru-RU" sz="2400" i="1" dirty="0"/>
              <a:t>белый парус</a:t>
            </a:r>
            <a:r>
              <a:rPr lang="ru-RU" sz="2400" dirty="0"/>
              <a:t>); в терминологической функции: </a:t>
            </a:r>
            <a:r>
              <a:rPr lang="ru-RU" sz="2400" i="1" dirty="0"/>
              <a:t>белое железо</a:t>
            </a:r>
            <a:r>
              <a:rPr lang="ru-RU" sz="2400" dirty="0"/>
              <a:t> (оцинкованное); </a:t>
            </a:r>
            <a:r>
              <a:rPr lang="ru-RU" sz="2400" dirty="0" smtClean="0"/>
              <a:t>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1491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66843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15 Лексема </a:t>
            </a:r>
            <a:r>
              <a:rPr lang="ru-RU" sz="2400" dirty="0"/>
              <a:t>имеет также значение </a:t>
            </a:r>
            <a:r>
              <a:rPr lang="ru-RU" sz="2400" i="1" dirty="0"/>
              <a:t>светлый</a:t>
            </a:r>
            <a:r>
              <a:rPr lang="ru-RU" sz="2400" dirty="0"/>
              <a:t> или </a:t>
            </a:r>
            <a:r>
              <a:rPr lang="ru-RU" sz="2400" i="1" dirty="0"/>
              <a:t>очень светлый</a:t>
            </a:r>
            <a:r>
              <a:rPr lang="ru-RU" sz="2400" dirty="0"/>
              <a:t> (см.: (МАС I: ; СОШ: 43), см</a:t>
            </a:r>
            <a:r>
              <a:rPr lang="ru-RU" sz="2400" dirty="0" smtClean="0"/>
              <a:t>.: «очень </a:t>
            </a:r>
            <a:r>
              <a:rPr lang="ru-RU" sz="2400" dirty="0"/>
              <a:t>светлый, светлее, чем обычно бывает определяемый этим словом предмет» (БТС: 70). С помощью лексемы </a:t>
            </a:r>
            <a:r>
              <a:rPr lang="ru-RU" sz="2400" i="1" dirty="0"/>
              <a:t>светлый</a:t>
            </a:r>
            <a:r>
              <a:rPr lang="ru-RU" sz="2400" dirty="0"/>
              <a:t> в </a:t>
            </a:r>
            <a:r>
              <a:rPr lang="ru-RU" sz="2400" dirty="0" smtClean="0"/>
              <a:t>указ. значении характеризуется цвет </a:t>
            </a:r>
            <a:r>
              <a:rPr lang="ru-RU" sz="2400" i="1" dirty="0" smtClean="0"/>
              <a:t>продуктов </a:t>
            </a:r>
            <a:r>
              <a:rPr lang="ru-RU" sz="2400" i="1" dirty="0"/>
              <a:t>питания</a:t>
            </a:r>
            <a:r>
              <a:rPr lang="ru-RU" sz="2400" dirty="0"/>
              <a:t> – </a:t>
            </a:r>
            <a:r>
              <a:rPr lang="ru-RU" sz="2400" i="1" dirty="0"/>
              <a:t>белый хлеб</a:t>
            </a:r>
            <a:r>
              <a:rPr lang="ru-RU" sz="2400" dirty="0"/>
              <a:t> (из сортной пшеницы), </a:t>
            </a:r>
            <a:r>
              <a:rPr lang="ru-RU" sz="2400" i="1" dirty="0"/>
              <a:t>белый</a:t>
            </a:r>
            <a:r>
              <a:rPr lang="ru-RU" sz="2400" dirty="0"/>
              <a:t> (липовый или клеверный) </a:t>
            </a:r>
            <a:r>
              <a:rPr lang="ru-RU" sz="2400" i="1" dirty="0"/>
              <a:t>мед</a:t>
            </a:r>
            <a:r>
              <a:rPr lang="ru-RU" sz="2400" dirty="0"/>
              <a:t>’, </a:t>
            </a:r>
            <a:r>
              <a:rPr lang="ru-RU" sz="2400" i="1" dirty="0"/>
              <a:t>белое мясо</a:t>
            </a:r>
            <a:r>
              <a:rPr lang="ru-RU" sz="2400" dirty="0"/>
              <a:t> (грудки кур или индеек), </a:t>
            </a:r>
            <a:r>
              <a:rPr lang="ru-RU" sz="2400" i="1" dirty="0"/>
              <a:t>белый сахарный песок</a:t>
            </a:r>
            <a:r>
              <a:rPr lang="ru-RU" sz="2400" dirty="0"/>
              <a:t> (хорошо очищенный), </a:t>
            </a:r>
            <a:r>
              <a:rPr lang="ru-RU" sz="2400" i="1" dirty="0"/>
              <a:t>белое вино</a:t>
            </a:r>
            <a:r>
              <a:rPr lang="ru-RU" sz="2400" dirty="0"/>
              <a:t>;</a:t>
            </a:r>
          </a:p>
          <a:p>
            <a:pPr algn="just"/>
            <a:r>
              <a:rPr lang="ru-RU" sz="2400" i="1" dirty="0"/>
              <a:t>человек</a:t>
            </a:r>
            <a:r>
              <a:rPr lang="ru-RU" sz="2400" dirty="0"/>
              <a:t>: белыми могут быть названы руки и кожа человека </a:t>
            </a:r>
            <a:r>
              <a:rPr lang="ru-RU" sz="2400" dirty="0" smtClean="0"/>
              <a:t>(…) устойчивое </a:t>
            </a:r>
            <a:r>
              <a:rPr lang="ru-RU" sz="2400" dirty="0"/>
              <a:t>сочетание </a:t>
            </a:r>
            <a:r>
              <a:rPr lang="ru-RU" sz="2400" i="1" dirty="0"/>
              <a:t>белые ручки</a:t>
            </a:r>
            <a:r>
              <a:rPr lang="ru-RU" sz="2400" dirty="0"/>
              <a:t> (</a:t>
            </a:r>
            <a:r>
              <a:rPr lang="ru-RU" sz="2400" i="1" dirty="0"/>
              <a:t>белоручка</a:t>
            </a:r>
            <a:r>
              <a:rPr lang="ru-RU" sz="2400" dirty="0"/>
              <a:t>) представляет собой неодобрительную оценку – так называют человека, который чурается </a:t>
            </a:r>
            <a:r>
              <a:rPr lang="ru-RU" sz="2400" dirty="0" smtClean="0"/>
              <a:t>труда. </a:t>
            </a:r>
          </a:p>
          <a:p>
            <a:pPr algn="just"/>
            <a:r>
              <a:rPr lang="ru-RU" sz="2400" dirty="0" smtClean="0"/>
              <a:t>Обширный раздел каждого концепта составляют его функции.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00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0"/>
            <a:ext cx="7920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16 Широчайшее </a:t>
            </a:r>
            <a:r>
              <a:rPr lang="ru-RU" sz="2400" dirty="0"/>
              <a:t>развитие </a:t>
            </a:r>
            <a:r>
              <a:rPr lang="ru-RU" sz="2400" dirty="0" err="1"/>
              <a:t>артефактной</a:t>
            </a:r>
            <a:r>
              <a:rPr lang="ru-RU" sz="2400" dirty="0"/>
              <a:t> сферы в наши дни проецируется в бурное развитие денотативной сферы цветообозначений: практически каждый из терминов цвета, которыми располагает русский язык, способен служить </a:t>
            </a:r>
            <a:r>
              <a:rPr lang="ru-RU" sz="2400" dirty="0" err="1"/>
              <a:t>цветоопределению</a:t>
            </a:r>
            <a:r>
              <a:rPr lang="ru-RU" sz="2400" dirty="0"/>
              <a:t> артефактов.    </a:t>
            </a:r>
          </a:p>
          <a:p>
            <a:pPr algn="just"/>
            <a:r>
              <a:rPr lang="ru-RU" sz="2400" dirty="0"/>
              <a:t>Проанализированный материал показывает, что содержание цветового прототипа –  не всегда константная сущность, даже в пределах одного языкового ареала. Так, ‘</a:t>
            </a:r>
            <a:r>
              <a:rPr lang="ru-RU" sz="2400" dirty="0" err="1"/>
              <a:t>кофейненький</a:t>
            </a:r>
            <a:r>
              <a:rPr lang="ru-RU" sz="2400" dirty="0"/>
              <a:t>’ в диалектах обозначает лиловый цвет, в литературном же языке цвет кофе вызывает совсем другие ассоциации – с  коричневым цветом. </a:t>
            </a:r>
            <a:endParaRPr lang="ru-RU" sz="2400" dirty="0" smtClean="0"/>
          </a:p>
          <a:p>
            <a:pPr algn="just"/>
            <a:r>
              <a:rPr lang="ru-RU" sz="2400" b="1" dirty="0" smtClean="0"/>
              <a:t>Концепция </a:t>
            </a:r>
            <a:r>
              <a:rPr lang="ru-RU" sz="2400" b="1" dirty="0"/>
              <a:t>лексикографического описания терминов цвета как </a:t>
            </a:r>
            <a:r>
              <a:rPr lang="ru-RU" sz="2400" b="1" dirty="0" err="1"/>
              <a:t>сложноструктурных</a:t>
            </a:r>
            <a:r>
              <a:rPr lang="ru-RU" sz="2400" b="1" dirty="0"/>
              <a:t> концептов позволяет дать адекватное </a:t>
            </a:r>
            <a:r>
              <a:rPr lang="ru-RU" sz="2400" b="1" dirty="0" err="1"/>
              <a:t>цветоописание</a:t>
            </a:r>
            <a:r>
              <a:rPr lang="ru-RU" sz="2400" b="1" dirty="0"/>
              <a:t>, соответствующее структурам современных знаний о мире</a:t>
            </a:r>
            <a:r>
              <a:rPr lang="ru-RU" sz="2400" b="1" dirty="0" smtClean="0"/>
              <a:t>.</a:t>
            </a:r>
            <a:endParaRPr lang="ru-RU" sz="2400" dirty="0"/>
          </a:p>
          <a:p>
            <a:pPr algn="just"/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15175" y="4876751"/>
            <a:ext cx="228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91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488861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cap="small" dirty="0" smtClean="0"/>
              <a:t>17 § </a:t>
            </a:r>
            <a:r>
              <a:rPr lang="ru-RU" sz="2400" b="1" cap="small" dirty="0"/>
              <a:t>3. </a:t>
            </a:r>
            <a:r>
              <a:rPr lang="ru-RU" sz="2400" b="1" dirty="0"/>
              <a:t>Исторические изменения цветообозначений </a:t>
            </a:r>
            <a:endParaRPr lang="ru-RU" sz="2400" dirty="0"/>
          </a:p>
          <a:p>
            <a:pPr algn="just"/>
            <a:r>
              <a:rPr lang="ru-RU" sz="2400" b="1" dirty="0"/>
              <a:t>как манифестация динамики </a:t>
            </a:r>
            <a:r>
              <a:rPr lang="ru-RU" sz="2400" b="1" dirty="0" err="1"/>
              <a:t>социоментальных</a:t>
            </a:r>
            <a:r>
              <a:rPr lang="ru-RU" sz="2400" b="1" dirty="0"/>
              <a:t> </a:t>
            </a:r>
            <a:r>
              <a:rPr lang="ru-RU" sz="2400" b="1" dirty="0" smtClean="0"/>
              <a:t>систем</a:t>
            </a:r>
          </a:p>
          <a:p>
            <a:pPr algn="just"/>
            <a:r>
              <a:rPr lang="ru-RU" sz="2400" dirty="0" smtClean="0"/>
              <a:t>рассматриваются на материале польского языка в пределах польской цветовой </a:t>
            </a:r>
            <a:r>
              <a:rPr lang="ru-RU" sz="2400" dirty="0" err="1" smtClean="0"/>
              <a:t>концептосферы</a:t>
            </a:r>
            <a:r>
              <a:rPr lang="ru-RU" sz="2400" dirty="0" smtClean="0"/>
              <a:t>. </a:t>
            </a:r>
            <a:r>
              <a:rPr lang="ru-RU" sz="2400" dirty="0"/>
              <a:t>З</a:t>
            </a:r>
            <a:r>
              <a:rPr lang="ru-RU" sz="2400" dirty="0" smtClean="0"/>
              <a:t>акономерностях </a:t>
            </a:r>
            <a:r>
              <a:rPr lang="ru-RU" sz="2400" dirty="0"/>
              <a:t>развития языковых структур </a:t>
            </a:r>
            <a:r>
              <a:rPr lang="ru-RU" sz="2400" dirty="0" smtClean="0"/>
              <a:t>взаимоувязаны с </a:t>
            </a:r>
            <a:r>
              <a:rPr lang="ru-RU" sz="2400" dirty="0"/>
              <a:t>закономерностями эволюции человеческого мышления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Самыми продуктивными с точки зрения образования сравнений, метафорических и метонимических переносов и фразеологизмов являются </a:t>
            </a:r>
            <a:r>
              <a:rPr lang="ru-RU" sz="2400" dirty="0" err="1"/>
              <a:t>прадавние</a:t>
            </a:r>
            <a:r>
              <a:rPr lang="ru-RU" sz="2400" dirty="0"/>
              <a:t> термины цвета, унаследованные русским и польским языком из индоевропейского фонда цветообозначений. </a:t>
            </a:r>
            <a:r>
              <a:rPr lang="ru-RU" sz="2400" dirty="0" smtClean="0"/>
              <a:t>17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947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-99392"/>
            <a:ext cx="784887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18 Речь </a:t>
            </a:r>
            <a:r>
              <a:rPr lang="ru-RU" sz="2400" dirty="0"/>
              <a:t>идет о таких цветообозначениях, как </a:t>
            </a:r>
            <a:r>
              <a:rPr lang="pl-PL" sz="2400" dirty="0"/>
              <a:t>bia</a:t>
            </a:r>
            <a:r>
              <a:rPr lang="ru-RU" sz="2400" dirty="0"/>
              <a:t>ł</a:t>
            </a:r>
            <a:r>
              <a:rPr lang="pl-PL" sz="2400" dirty="0"/>
              <a:t>y</a:t>
            </a:r>
            <a:r>
              <a:rPr lang="ru-RU" sz="2400" dirty="0"/>
              <a:t> ‘белый’, </a:t>
            </a:r>
            <a:r>
              <a:rPr lang="pl-PL" sz="2400" dirty="0"/>
              <a:t>czarny</a:t>
            </a:r>
            <a:r>
              <a:rPr lang="ru-RU" sz="2400" dirty="0"/>
              <a:t> ‘черный’, </a:t>
            </a:r>
            <a:r>
              <a:rPr lang="pl-PL" sz="2400" dirty="0"/>
              <a:t>czerwony</a:t>
            </a:r>
            <a:r>
              <a:rPr lang="ru-RU" sz="2400" dirty="0"/>
              <a:t> ‘красный’, </a:t>
            </a:r>
            <a:r>
              <a:rPr lang="ru-RU" sz="2400" dirty="0" err="1"/>
              <a:t>żół</a:t>
            </a:r>
            <a:r>
              <a:rPr lang="pl-PL" sz="2400" dirty="0"/>
              <a:t>ty</a:t>
            </a:r>
            <a:r>
              <a:rPr lang="ru-RU" sz="2400" dirty="0"/>
              <a:t> ‘желтый’, </a:t>
            </a:r>
            <a:r>
              <a:rPr lang="pl-PL" sz="2400" dirty="0"/>
              <a:t>zielony</a:t>
            </a:r>
            <a:r>
              <a:rPr lang="ru-RU" sz="2400" dirty="0"/>
              <a:t> ‘зеленый’, </a:t>
            </a:r>
            <a:r>
              <a:rPr lang="pl-PL" sz="2400" dirty="0"/>
              <a:t>jasny</a:t>
            </a:r>
            <a:r>
              <a:rPr lang="ru-RU" sz="2400" dirty="0"/>
              <a:t> ‘светлый’, </a:t>
            </a:r>
            <a:r>
              <a:rPr lang="pl-PL" sz="2400" dirty="0"/>
              <a:t>ciemny</a:t>
            </a:r>
            <a:r>
              <a:rPr lang="ru-RU" sz="2400" dirty="0"/>
              <a:t> ‘темный’, </a:t>
            </a:r>
            <a:r>
              <a:rPr lang="pl-PL" sz="2400" dirty="0"/>
              <a:t>srebrny</a:t>
            </a:r>
            <a:r>
              <a:rPr lang="ru-RU" sz="2400" dirty="0"/>
              <a:t> ‘серебряный’. </a:t>
            </a:r>
            <a:r>
              <a:rPr lang="ru-RU" sz="2400" dirty="0" smtClean="0"/>
              <a:t>Они основа устойчивых сравнений: </a:t>
            </a:r>
            <a:r>
              <a:rPr lang="pl-PL" sz="2400" dirty="0" smtClean="0"/>
              <a:t>bia</a:t>
            </a:r>
            <a:r>
              <a:rPr lang="ru-RU" sz="2400" dirty="0"/>
              <a:t>ł</a:t>
            </a:r>
            <a:r>
              <a:rPr lang="pl-PL" sz="2400" dirty="0"/>
              <a:t>y jak mleko</a:t>
            </a:r>
            <a:r>
              <a:rPr lang="ru-RU" sz="2400" dirty="0"/>
              <a:t> ‘белый как молоко’, </a:t>
            </a:r>
            <a:r>
              <a:rPr lang="pl-PL" sz="2400" dirty="0"/>
              <a:t>zielony jak trawa</a:t>
            </a:r>
            <a:r>
              <a:rPr lang="ru-RU" sz="2400" dirty="0"/>
              <a:t> ‘зеленый как трава’, метафоры типа </a:t>
            </a:r>
            <a:r>
              <a:rPr lang="pl-PL" sz="2400" dirty="0"/>
              <a:t>bia</a:t>
            </a:r>
            <a:r>
              <a:rPr lang="ru-RU" sz="2400" dirty="0"/>
              <a:t>ł</a:t>
            </a:r>
            <a:r>
              <a:rPr lang="pl-PL" sz="2400" dirty="0"/>
              <a:t>y w</a:t>
            </a:r>
            <a:r>
              <a:rPr lang="ru-RU" sz="2400" dirty="0"/>
              <a:t>ę</a:t>
            </a:r>
            <a:r>
              <a:rPr lang="pl-PL" sz="2400" dirty="0"/>
              <a:t>giel</a:t>
            </a:r>
            <a:r>
              <a:rPr lang="ru-RU" sz="2400" dirty="0"/>
              <a:t> ‘белый уголь’ (о </a:t>
            </a:r>
            <a:r>
              <a:rPr lang="ru-RU" sz="2400" dirty="0" smtClean="0"/>
              <a:t>воде на ГЭС) </a:t>
            </a:r>
            <a:r>
              <a:rPr lang="ru-RU" sz="2400" dirty="0"/>
              <a:t>и др., антонимические оппозиции типа </a:t>
            </a:r>
            <a:r>
              <a:rPr lang="pl-PL" sz="2400" dirty="0"/>
              <a:t>bia</a:t>
            </a:r>
            <a:r>
              <a:rPr lang="ru-RU" sz="2400" dirty="0"/>
              <a:t>ł</a:t>
            </a:r>
            <a:r>
              <a:rPr lang="pl-PL" sz="2400" dirty="0"/>
              <a:t>y</a:t>
            </a:r>
            <a:r>
              <a:rPr lang="ru-RU" sz="2400" dirty="0"/>
              <a:t> – </a:t>
            </a:r>
            <a:r>
              <a:rPr lang="pl-PL" sz="2400" dirty="0"/>
              <a:t>czarny</a:t>
            </a:r>
            <a:r>
              <a:rPr lang="ru-RU" sz="2400" dirty="0"/>
              <a:t> ‘белый – черный’, </a:t>
            </a:r>
            <a:r>
              <a:rPr lang="pl-PL" sz="2400" dirty="0" smtClean="0"/>
              <a:t>jasny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  <a:r>
              <a:rPr lang="pl-PL" sz="2400" dirty="0"/>
              <a:t>ciemny</a:t>
            </a:r>
            <a:r>
              <a:rPr lang="ru-RU" sz="2400" dirty="0"/>
              <a:t> ‘светлый – темный</a:t>
            </a:r>
            <a:r>
              <a:rPr lang="ru-RU" sz="2400" dirty="0" smtClean="0"/>
              <a:t>’. Ценимое </a:t>
            </a:r>
            <a:r>
              <a:rPr lang="ru-RU" sz="2400" dirty="0" err="1"/>
              <a:t>лингвоэтнически</a:t>
            </a:r>
            <a:r>
              <a:rPr lang="ru-RU" sz="2400" dirty="0"/>
              <a:t> цветообозначение </a:t>
            </a:r>
            <a:r>
              <a:rPr lang="ru-RU" sz="2400" dirty="0" smtClean="0"/>
              <a:t>польс. языка </a:t>
            </a:r>
            <a:r>
              <a:rPr lang="pl-PL" sz="2400" dirty="0"/>
              <a:t>zielony</a:t>
            </a:r>
            <a:r>
              <a:rPr lang="ru-RU" sz="2400" dirty="0"/>
              <a:t> ‘зеленый’, вызывающее прежде всего ассоциации с цветом зеленых </a:t>
            </a:r>
            <a:r>
              <a:rPr lang="ru-RU" sz="2400" dirty="0" smtClean="0"/>
              <a:t>растений и со </a:t>
            </a:r>
            <a:r>
              <a:rPr lang="ru-RU" sz="2400" dirty="0"/>
              <a:t>всем </a:t>
            </a:r>
            <a:r>
              <a:rPr lang="ru-RU" sz="2400" dirty="0" smtClean="0"/>
              <a:t>хорошим </a:t>
            </a:r>
            <a:r>
              <a:rPr lang="ru-RU" sz="2400" dirty="0"/>
              <a:t>в жизни </a:t>
            </a:r>
            <a:r>
              <a:rPr lang="ru-RU" sz="2400" dirty="0" smtClean="0"/>
              <a:t>человека, имеет </a:t>
            </a:r>
            <a:r>
              <a:rPr lang="ru-RU" sz="2400" dirty="0"/>
              <a:t>тенденцию к разного рода переосмыслениям, которые могут затрагивать и такое чувство, как любовь к родине</a:t>
            </a:r>
            <a:r>
              <a:rPr lang="ru-RU" sz="2400" dirty="0" smtClean="0"/>
              <a:t>.–В русском языке столь же аксиологически и эстетически отмечен термин синего/голубого цвета. Явление этноцвета детально описано в книге: Кульпина В.Г. Лингвистика цвета (М., 2001) (есть в </a:t>
            </a:r>
            <a:r>
              <a:rPr lang="pl-PL" sz="2400" dirty="0" smtClean="0"/>
              <a:t>elibrary.ru</a:t>
            </a:r>
            <a:r>
              <a:rPr lang="ru-RU" sz="2400" dirty="0" smtClean="0"/>
              <a:t>)ю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508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19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582341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19 По </a:t>
            </a:r>
            <a:r>
              <a:rPr lang="ru-RU" sz="2400" dirty="0"/>
              <a:t>мере развития цветового зрения происходит все большая дифференциация внутри </a:t>
            </a:r>
            <a:r>
              <a:rPr lang="ru-RU" sz="2400" dirty="0" smtClean="0"/>
              <a:t>хроматической категории. В ее пределах всегда выделяется ц/о, воспринимаемое как </a:t>
            </a:r>
            <a:r>
              <a:rPr lang="ru-RU" sz="2400" dirty="0"/>
              <a:t>ее </a:t>
            </a:r>
            <a:r>
              <a:rPr lang="ru-RU" sz="2400" dirty="0" smtClean="0"/>
              <a:t>доминанта: это сердцевину концепта. Таким доминантным ц/о внутри польского </a:t>
            </a:r>
            <a:r>
              <a:rPr lang="ru-RU" sz="2400" dirty="0"/>
              <a:t>концепта красного цвета </a:t>
            </a:r>
            <a:r>
              <a:rPr lang="ru-RU" sz="2400" dirty="0" smtClean="0"/>
              <a:t>является ц/о красного </a:t>
            </a:r>
            <a:r>
              <a:rPr lang="ru-RU" sz="2400" dirty="0"/>
              <a:t>цвета – </a:t>
            </a:r>
            <a:r>
              <a:rPr lang="pl-PL" sz="2400" b="1" i="1" dirty="0"/>
              <a:t>czerwony</a:t>
            </a:r>
            <a:r>
              <a:rPr lang="ru-RU" sz="2400" dirty="0"/>
              <a:t>, </a:t>
            </a:r>
            <a:r>
              <a:rPr lang="ru-RU" sz="2400" dirty="0" smtClean="0"/>
              <a:t>обобщающий </a:t>
            </a:r>
            <a:r>
              <a:rPr lang="ru-RU" sz="2400" dirty="0"/>
              <a:t>и включающий в себя оттенки внутри </a:t>
            </a:r>
            <a:r>
              <a:rPr lang="ru-RU" sz="2400" dirty="0" smtClean="0"/>
              <a:t>хроматической категории. </a:t>
            </a:r>
            <a:r>
              <a:rPr lang="ru-RU" sz="2400" dirty="0"/>
              <a:t>Так, достаточно специфичные с </a:t>
            </a:r>
            <a:r>
              <a:rPr lang="ru-RU" sz="2400" dirty="0" err="1" smtClean="0"/>
              <a:t>т.зр</a:t>
            </a:r>
            <a:r>
              <a:rPr lang="ru-RU" sz="2400" dirty="0" smtClean="0"/>
              <a:t>. </a:t>
            </a:r>
            <a:r>
              <a:rPr lang="ru-RU" sz="2400" dirty="0" err="1" smtClean="0"/>
              <a:t>совр</a:t>
            </a:r>
            <a:r>
              <a:rPr lang="ru-RU" sz="2400" dirty="0" smtClean="0"/>
              <a:t>. </a:t>
            </a:r>
            <a:r>
              <a:rPr lang="ru-RU" sz="2400" dirty="0"/>
              <a:t>человека цвета свеклы, капусты, пиона в истории </a:t>
            </a:r>
            <a:r>
              <a:rPr lang="ru-RU" sz="2400" dirty="0" smtClean="0"/>
              <a:t>польс. </a:t>
            </a:r>
            <a:r>
              <a:rPr lang="ru-RU" sz="2400" dirty="0"/>
              <a:t>языка были обозначены как </a:t>
            </a:r>
            <a:r>
              <a:rPr lang="pl-PL" sz="2400" dirty="0"/>
              <a:t>czerwone</a:t>
            </a:r>
            <a:r>
              <a:rPr lang="ru-RU" sz="2400" dirty="0"/>
              <a:t> ‘красные’, что </a:t>
            </a:r>
            <a:r>
              <a:rPr lang="ru-RU" sz="2400" dirty="0" smtClean="0"/>
              <a:t>отразилось в </a:t>
            </a:r>
            <a:r>
              <a:rPr lang="ru-RU" sz="2400" dirty="0"/>
              <a:t>сравнениях, характеризующих эмоцию смущения: </a:t>
            </a:r>
            <a:r>
              <a:rPr lang="pl-PL" sz="2400" b="1" i="1" dirty="0"/>
              <a:t>czerwony jak burak</a:t>
            </a:r>
            <a:r>
              <a:rPr lang="ru-RU" sz="2400" dirty="0"/>
              <a:t> ‘красный как свекла’, </a:t>
            </a:r>
            <a:r>
              <a:rPr lang="pl-PL" sz="2400" b="1" i="1" dirty="0"/>
              <a:t>czerwony jak piwonia</a:t>
            </a:r>
            <a:r>
              <a:rPr lang="ru-RU" sz="2400" dirty="0"/>
              <a:t> ‘красный как пион</a:t>
            </a:r>
            <a:r>
              <a:rPr lang="ru-RU" sz="2400" dirty="0" smtClean="0"/>
              <a:t>’ </a:t>
            </a:r>
            <a:r>
              <a:rPr lang="ru-RU" sz="2400" dirty="0"/>
              <a:t>и в </a:t>
            </a:r>
            <a:r>
              <a:rPr lang="ru-RU" sz="2400" dirty="0" smtClean="0"/>
              <a:t>названии </a:t>
            </a:r>
            <a:r>
              <a:rPr lang="pl-PL" sz="2400" dirty="0"/>
              <a:t>czerwona kapusta</a:t>
            </a:r>
            <a:r>
              <a:rPr lang="ru-RU" sz="2400" dirty="0"/>
              <a:t> ‘красная капуста’.</a:t>
            </a:r>
          </a:p>
        </p:txBody>
      </p:sp>
    </p:spTree>
    <p:extLst>
      <p:ext uri="{BB962C8B-B14F-4D97-AF65-F5344CB8AC3E}">
        <p14:creationId xmlns:p14="http://schemas.microsoft.com/office/powerpoint/2010/main" val="36709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028343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2 ВВЕДЕНИЕ</a:t>
            </a:r>
            <a:r>
              <a:rPr lang="ru-RU" sz="2800" dirty="0"/>
              <a:t>. </a:t>
            </a:r>
            <a:r>
              <a:rPr lang="ru-RU" sz="2800" b="1" dirty="0" err="1"/>
              <a:t>Лексикографирование</a:t>
            </a:r>
            <a:r>
              <a:rPr lang="ru-RU" sz="2800" b="1" dirty="0"/>
              <a:t> исторической </a:t>
            </a:r>
            <a:r>
              <a:rPr lang="ru-RU" sz="2800" b="1" dirty="0" err="1"/>
              <a:t>концептосферы</a:t>
            </a:r>
            <a:r>
              <a:rPr lang="ru-RU" sz="2800" b="1" dirty="0"/>
              <a:t> терминов цвета в </a:t>
            </a:r>
            <a:r>
              <a:rPr lang="ru-RU" sz="2800" b="1" dirty="0" err="1"/>
              <a:t>лингвокогнитивной</a:t>
            </a:r>
            <a:r>
              <a:rPr lang="ru-RU" sz="2800" b="1" dirty="0"/>
              <a:t> перспективе </a:t>
            </a:r>
            <a:endParaRPr lang="ru-RU" sz="2800" b="1" dirty="0" smtClean="0"/>
          </a:p>
          <a:p>
            <a:pPr algn="just"/>
            <a:r>
              <a:rPr lang="ru-RU" sz="2800" dirty="0" smtClean="0"/>
              <a:t>Решаемые </a:t>
            </a:r>
            <a:r>
              <a:rPr lang="ru-RU" sz="2800" dirty="0"/>
              <a:t>задачи: создание полных версий цветовых концептосфер русского и польского языков в </a:t>
            </a:r>
            <a:r>
              <a:rPr lang="ru-RU" sz="2800" dirty="0" smtClean="0"/>
              <a:t>сопоставлении: воссоздание старейших </a:t>
            </a:r>
            <a:r>
              <a:rPr lang="ru-RU" sz="2800" dirty="0"/>
              <a:t>слоёв наименований </a:t>
            </a:r>
            <a:r>
              <a:rPr lang="ru-RU" sz="2800" dirty="0" smtClean="0"/>
              <a:t>цвета: максимально полная </a:t>
            </a:r>
            <a:r>
              <a:rPr lang="ru-RU" sz="2800" dirty="0" err="1" smtClean="0"/>
              <a:t>нвентаризация</a:t>
            </a:r>
            <a:r>
              <a:rPr lang="ru-RU" sz="2800" dirty="0" smtClean="0"/>
              <a:t> </a:t>
            </a:r>
            <a:r>
              <a:rPr lang="ru-RU" sz="2800" dirty="0"/>
              <a:t>цветообозначений в пределах всего цветового пространства русского и польского </a:t>
            </a:r>
            <a:r>
              <a:rPr lang="ru-RU" sz="2800" dirty="0" smtClean="0"/>
              <a:t>языков; установление, каким </a:t>
            </a:r>
            <a:r>
              <a:rPr lang="ru-RU" sz="2800" dirty="0"/>
              <a:t>образом от достаточно синкретичных представлений о цвете человек пришел к их </a:t>
            </a:r>
            <a:r>
              <a:rPr lang="ru-RU" sz="2800" dirty="0" smtClean="0"/>
              <a:t>современной дифференцированности.</a:t>
            </a:r>
            <a:endParaRPr lang="ru-RU" sz="2800" dirty="0"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3200" smtClean="0"/>
              <a:t>2</a:t>
            </a:fld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99312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20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980728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20 Особенно </a:t>
            </a:r>
            <a:r>
              <a:rPr lang="ru-RU" sz="2800" dirty="0"/>
              <a:t>активно развиваются номинации, обращенные к эталону-прототипу. См. внутри концепта красного цвета </a:t>
            </a:r>
            <a:r>
              <a:rPr lang="ru-RU" sz="2800" dirty="0" err="1"/>
              <a:t>развившиеся</a:t>
            </a:r>
            <a:r>
              <a:rPr lang="ru-RU" sz="2800" dirty="0"/>
              <a:t> на базе </a:t>
            </a:r>
            <a:r>
              <a:rPr lang="ru-RU" sz="2800" dirty="0" err="1"/>
              <a:t>прототипических</a:t>
            </a:r>
            <a:r>
              <a:rPr lang="ru-RU" sz="2800" dirty="0"/>
              <a:t> объектов оттенки красного цвета </a:t>
            </a:r>
            <a:r>
              <a:rPr lang="pl-PL" sz="2800" dirty="0"/>
              <a:t>truskawkowy</a:t>
            </a:r>
            <a:r>
              <a:rPr lang="ru-RU" sz="2800" dirty="0"/>
              <a:t> ‘клубничный’, </a:t>
            </a:r>
            <a:r>
              <a:rPr lang="pl-PL" sz="2800" dirty="0"/>
              <a:t>poziomkowy</a:t>
            </a:r>
            <a:r>
              <a:rPr lang="ru-RU" sz="2800" dirty="0"/>
              <a:t> ‘земляничный’, </a:t>
            </a:r>
            <a:r>
              <a:rPr lang="pl-PL" sz="2800" dirty="0"/>
              <a:t>winny</a:t>
            </a:r>
            <a:r>
              <a:rPr lang="ru-RU" sz="2800" dirty="0"/>
              <a:t> ‘винный’. У них же более всего шансов удержаться в языке. Оттенки, которые не имеют опоры в эталоне-прототипе – напр., </a:t>
            </a:r>
            <a:r>
              <a:rPr lang="pl-PL" sz="2800" dirty="0"/>
              <a:t>rumba</a:t>
            </a:r>
            <a:r>
              <a:rPr lang="ru-RU" sz="2800" dirty="0"/>
              <a:t> ‘румба’, </a:t>
            </a:r>
            <a:r>
              <a:rPr lang="pl-PL" sz="2800" dirty="0"/>
              <a:t>fokstrot</a:t>
            </a:r>
            <a:r>
              <a:rPr lang="ru-RU" sz="2800" dirty="0"/>
              <a:t> ‘фокстрот’ и др., имеют все шансы перейти в разряд полузабытой лексики и даже утратиться навсегда – когда перестанет действовать фактор текущей моды, как в случае </a:t>
            </a:r>
            <a:r>
              <a:rPr lang="ru-RU" sz="2800" dirty="0" smtClean="0"/>
              <a:t>«</a:t>
            </a:r>
            <a:r>
              <a:rPr lang="ru-RU" sz="2800" dirty="0"/>
              <a:t>танцевальных» цветообозначений. 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0521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21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6392" y="1196752"/>
            <a:ext cx="820891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21 Самый </a:t>
            </a:r>
            <a:r>
              <a:rPr lang="ru-RU" sz="2800" dirty="0"/>
              <a:t>старый слой ц/о, обрастая новыми значениями, стабилизируется, составляя этнически базовое ядро цветолексики. Закрепляются в языке и </a:t>
            </a:r>
            <a:r>
              <a:rPr lang="ru-RU" sz="2800" dirty="0" smtClean="0"/>
              <a:t>ц/о, имеющих </a:t>
            </a:r>
            <a:r>
              <a:rPr lang="ru-RU" sz="2800" dirty="0"/>
              <a:t>опору в эталоне-прототипе. Из оборота чаще выходят ц/о, не имеющие такой опоры. Адаптируется и полонизируется в языке ряд заимствований-европеизмов. Постоянно идут процессы дифференциации и детализации ц/о. В то же время идут процессы обобщения о в пределах  хроматических категорий, формирующих концепты цвета, которые манифестируют своеобразную </a:t>
            </a:r>
            <a:r>
              <a:rPr lang="ru-RU" sz="2800" dirty="0" err="1"/>
              <a:t>этноментальную</a:t>
            </a:r>
            <a:r>
              <a:rPr lang="ru-RU" sz="2800" dirty="0"/>
              <a:t> </a:t>
            </a:r>
            <a:r>
              <a:rPr lang="ru-RU" sz="2800" dirty="0" err="1"/>
              <a:t>лингвоцветовую</a:t>
            </a:r>
            <a:r>
              <a:rPr lang="ru-RU" sz="2800" dirty="0"/>
              <a:t> картину мира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025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22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08720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22 ГЛАВА </a:t>
            </a:r>
            <a:r>
              <a:rPr lang="ru-RU" sz="2400" b="1" dirty="0"/>
              <a:t>2. Цивилизационные аспекты </a:t>
            </a:r>
            <a:r>
              <a:rPr lang="ru-RU" sz="2400" b="1" dirty="0" smtClean="0"/>
              <a:t>цветообозначений. § 4</a:t>
            </a:r>
            <a:r>
              <a:rPr lang="ru-RU" sz="2400" b="1" dirty="0"/>
              <a:t>. Лингвистическая эволюция понятия </a:t>
            </a:r>
            <a:r>
              <a:rPr lang="ru-RU" sz="2400" b="1" dirty="0" smtClean="0"/>
              <a:t>света как </a:t>
            </a:r>
            <a:r>
              <a:rPr lang="ru-RU" sz="2400" b="1" dirty="0"/>
              <a:t>составляющая цивилизационной эволюции </a:t>
            </a:r>
            <a:endParaRPr lang="ru-RU" sz="2400" dirty="0"/>
          </a:p>
          <a:p>
            <a:r>
              <a:rPr lang="ru-RU" sz="2400" dirty="0"/>
              <a:t>Предметом анализа являются </a:t>
            </a:r>
            <a:r>
              <a:rPr lang="ru-RU" sz="2400" dirty="0" err="1"/>
              <a:t>эволютивные</a:t>
            </a:r>
            <a:r>
              <a:rPr lang="ru-RU" sz="2400" dirty="0"/>
              <a:t> трансформации в картине мира от древнего к </a:t>
            </a:r>
            <a:r>
              <a:rPr lang="ru-RU" sz="2400" dirty="0" smtClean="0"/>
              <a:t>соврем. </a:t>
            </a:r>
            <a:r>
              <a:rPr lang="ru-RU" sz="2400" dirty="0"/>
              <a:t>человеку на материале световых маркеров древнерусского и древнепольского языков, которые в ходе </a:t>
            </a:r>
            <a:r>
              <a:rPr lang="ru-RU" sz="2400" dirty="0" err="1" smtClean="0"/>
              <a:t>истор</a:t>
            </a:r>
            <a:r>
              <a:rPr lang="ru-RU" sz="2400" dirty="0" smtClean="0"/>
              <a:t>. развития были </a:t>
            </a:r>
            <a:r>
              <a:rPr lang="ru-RU" sz="2400" dirty="0"/>
              <a:t>утрачены в пользу светолексем с более общим значением, на базе которых в </a:t>
            </a:r>
            <a:r>
              <a:rPr lang="ru-RU" sz="2400" dirty="0" err="1" smtClean="0"/>
              <a:t>совр</a:t>
            </a:r>
            <a:r>
              <a:rPr lang="ru-RU" sz="2400" dirty="0" smtClean="0"/>
              <a:t>. языке развиваются </a:t>
            </a:r>
            <a:r>
              <a:rPr lang="ru-RU" sz="2400" dirty="0"/>
              <a:t>яркие световые метафоры, свидетельствующие об ином </a:t>
            </a:r>
            <a:r>
              <a:rPr lang="ru-RU" sz="2400" dirty="0" err="1"/>
              <a:t>лингвопонятийном</a:t>
            </a:r>
            <a:r>
              <a:rPr lang="ru-RU" sz="2400" dirty="0"/>
              <a:t> составе языковой картины мира человека тогда и сейчас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327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23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84784"/>
            <a:ext cx="784887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23 </a:t>
            </a:r>
            <a:r>
              <a:rPr lang="ru-RU" sz="2800" b="1" dirty="0"/>
              <a:t>ГЛАВА 2. Цивилизационные аспекты </a:t>
            </a:r>
            <a:endParaRPr lang="ru-RU" sz="2800" dirty="0"/>
          </a:p>
          <a:p>
            <a:pPr algn="just"/>
            <a:r>
              <a:rPr lang="ru-RU" sz="2800" b="1" dirty="0" smtClean="0"/>
              <a:t>цветообозначений. § </a:t>
            </a:r>
            <a:r>
              <a:rPr lang="ru-RU" sz="2800" b="1" dirty="0"/>
              <a:t>4. Лингвистическая эволюция понятия </a:t>
            </a:r>
            <a:r>
              <a:rPr lang="ru-RU" sz="2800" b="1" dirty="0" smtClean="0"/>
              <a:t>света как </a:t>
            </a:r>
            <a:r>
              <a:rPr lang="ru-RU" sz="2800" b="1" dirty="0"/>
              <a:t>составляющая цивилизационной эволюции </a:t>
            </a:r>
            <a:endParaRPr lang="ru-RU" sz="2800" dirty="0"/>
          </a:p>
          <a:p>
            <a:pPr algn="just"/>
            <a:r>
              <a:rPr lang="ru-RU" sz="2400" dirty="0"/>
              <a:t>Предметом анализа являются </a:t>
            </a:r>
            <a:r>
              <a:rPr lang="ru-RU" sz="2400" dirty="0" err="1"/>
              <a:t>эволютивные</a:t>
            </a:r>
            <a:r>
              <a:rPr lang="ru-RU" sz="2400" dirty="0"/>
              <a:t> трансформации в картине мира от древнего к современному человеку на материале световых маркеров древнерусского и древнепольского языков, которые в ходе исторического развития этих языков были утрачены в пользу светолексем с более общим значением, на базе которых в современном языке могут развиваться яркие световые метафоры, свидетельствующие об ином </a:t>
            </a:r>
            <a:r>
              <a:rPr lang="ru-RU" sz="2400" dirty="0" err="1"/>
              <a:t>лингвопонятийном</a:t>
            </a:r>
            <a:r>
              <a:rPr lang="ru-RU" sz="2400" dirty="0"/>
              <a:t> составе </a:t>
            </a:r>
            <a:r>
              <a:rPr lang="ru-RU" sz="2400" dirty="0" smtClean="0"/>
              <a:t>языковой картины мира средневекового человека. 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82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24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52736"/>
            <a:ext cx="799288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24 </a:t>
            </a:r>
            <a:r>
              <a:rPr lang="ru-RU" sz="2800" dirty="0" smtClean="0"/>
              <a:t>Эволюция </a:t>
            </a:r>
            <a:r>
              <a:rPr lang="ru-RU" sz="2800" dirty="0"/>
              <a:t>понятия света от древнерусского и древнепольского языков к современности освещается на базе разноаспектного анализа группы адъективных композитов со световой семантикой (</a:t>
            </a:r>
            <a:r>
              <a:rPr lang="ru-RU" sz="2800" dirty="0" err="1"/>
              <a:t>светокомпозитов</a:t>
            </a:r>
            <a:r>
              <a:rPr lang="ru-RU" sz="2800" dirty="0"/>
              <a:t>). Анализируемые композиты образуют словообразовательные серии. Их константным элементом являются морфемы </a:t>
            </a:r>
            <a:r>
              <a:rPr lang="ru-RU" sz="2800" i="1" dirty="0"/>
              <a:t>свет-</a:t>
            </a:r>
            <a:r>
              <a:rPr lang="ru-RU" sz="2800" dirty="0"/>
              <a:t>, </a:t>
            </a:r>
            <a:r>
              <a:rPr lang="ru-RU" sz="2800" i="1" dirty="0"/>
              <a:t>луч-</a:t>
            </a:r>
            <a:r>
              <a:rPr lang="ru-RU" sz="2800" dirty="0"/>
              <a:t>,</a:t>
            </a:r>
            <a:r>
              <a:rPr lang="ru-RU" sz="2800" i="1" dirty="0"/>
              <a:t> -</a:t>
            </a:r>
            <a:r>
              <a:rPr lang="ru-RU" sz="2800" i="1" dirty="0" err="1"/>
              <a:t>зар</a:t>
            </a:r>
            <a:r>
              <a:rPr lang="ru-RU" sz="2800" i="1" dirty="0"/>
              <a:t>-</a:t>
            </a:r>
            <a:r>
              <a:rPr lang="ru-RU" sz="2800" dirty="0"/>
              <a:t>, </a:t>
            </a:r>
            <a:r>
              <a:rPr lang="ru-RU" sz="3200" i="1" dirty="0" err="1"/>
              <a:t>огн</a:t>
            </a:r>
            <a:r>
              <a:rPr lang="ru-RU" sz="3200" i="1" dirty="0"/>
              <a:t>-, -злат-</a:t>
            </a:r>
            <a:r>
              <a:rPr lang="ru-RU" sz="3200" dirty="0"/>
              <a:t>, </a:t>
            </a:r>
            <a:r>
              <a:rPr lang="ru-RU" sz="3200" i="1" dirty="0" err="1"/>
              <a:t>ясн</a:t>
            </a:r>
            <a:r>
              <a:rPr lang="ru-RU" sz="3200" i="1" dirty="0"/>
              <a:t>-</a:t>
            </a:r>
            <a:r>
              <a:rPr lang="ru-RU" sz="3200" dirty="0"/>
              <a:t> в древне- и среднерусском и </a:t>
            </a:r>
            <a:r>
              <a:rPr lang="pl-PL" sz="3200" i="1" dirty="0"/>
              <a:t>jasn</a:t>
            </a:r>
            <a:r>
              <a:rPr lang="ru-RU" sz="3200" i="1" dirty="0"/>
              <a:t>-</a:t>
            </a:r>
            <a:r>
              <a:rPr lang="ru-RU" sz="3200" dirty="0"/>
              <a:t>, </a:t>
            </a:r>
            <a:r>
              <a:rPr lang="ru-RU" sz="3200" i="1" dirty="0"/>
              <a:t>ś</a:t>
            </a:r>
            <a:r>
              <a:rPr lang="pl-PL" sz="3200" i="1" dirty="0"/>
              <a:t>wiat</a:t>
            </a:r>
            <a:r>
              <a:rPr lang="ru-RU" sz="3200" i="1" dirty="0"/>
              <a:t>ł-</a:t>
            </a:r>
            <a:r>
              <a:rPr lang="ru-RU" sz="3200" dirty="0"/>
              <a:t>,</a:t>
            </a:r>
            <a:r>
              <a:rPr lang="ru-RU" sz="3200" i="1" dirty="0"/>
              <a:t> </a:t>
            </a:r>
            <a:r>
              <a:rPr lang="pl-PL" sz="3200" i="1" dirty="0"/>
              <a:t>promien</a:t>
            </a:r>
            <a:r>
              <a:rPr lang="ru-RU" sz="3200" i="1" dirty="0"/>
              <a:t>-</a:t>
            </a:r>
            <a:r>
              <a:rPr lang="ru-RU" sz="3200" dirty="0"/>
              <a:t>, </a:t>
            </a:r>
            <a:r>
              <a:rPr lang="pl-PL" sz="3200" i="1" dirty="0"/>
              <a:t>ogn</a:t>
            </a:r>
            <a:r>
              <a:rPr lang="ru-RU" sz="3200" i="1" dirty="0"/>
              <a:t>-</a:t>
            </a:r>
            <a:r>
              <a:rPr lang="ru-RU" sz="3200" dirty="0"/>
              <a:t>, </a:t>
            </a:r>
            <a:r>
              <a:rPr lang="pl-PL" sz="3200" i="1" dirty="0"/>
              <a:t>zorz</a:t>
            </a:r>
            <a:r>
              <a:rPr lang="ru-RU" sz="3200" i="1" dirty="0"/>
              <a:t>-</a:t>
            </a:r>
            <a:r>
              <a:rPr lang="ru-RU" sz="3200" dirty="0"/>
              <a:t>,</a:t>
            </a:r>
            <a:r>
              <a:rPr lang="ru-RU" sz="3200" i="1" dirty="0"/>
              <a:t> </a:t>
            </a:r>
            <a:r>
              <a:rPr lang="pl-PL" sz="3200" i="1" dirty="0"/>
              <a:t>z</a:t>
            </a:r>
            <a:r>
              <a:rPr lang="ru-RU" sz="3200" i="1" dirty="0"/>
              <a:t>ł</a:t>
            </a:r>
            <a:r>
              <a:rPr lang="pl-PL" sz="3200" i="1" dirty="0"/>
              <a:t>ot</a:t>
            </a:r>
            <a:r>
              <a:rPr lang="ru-RU" sz="3200" i="1" dirty="0"/>
              <a:t>-</a:t>
            </a:r>
            <a:r>
              <a:rPr lang="ru-RU" sz="3200" dirty="0"/>
              <a:t> в древне- и </a:t>
            </a:r>
            <a:r>
              <a:rPr lang="ru-RU" sz="3200" dirty="0" err="1"/>
              <a:t>среднепольском</a:t>
            </a:r>
            <a:r>
              <a:rPr lang="ru-RU" sz="3200" dirty="0"/>
              <a:t> языках.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319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66843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25 Анализ </a:t>
            </a:r>
            <a:r>
              <a:rPr lang="ru-RU" sz="2400" dirty="0"/>
              <a:t>проводился на материале </a:t>
            </a:r>
            <a:r>
              <a:rPr lang="ru-RU" sz="2400" dirty="0" err="1"/>
              <a:t>эксцерпций</a:t>
            </a:r>
            <a:r>
              <a:rPr lang="ru-RU" sz="2400" dirty="0"/>
              <a:t> из светской и духовной литературы, зафиксированных в исторических словарях русского и польского языков. </a:t>
            </a:r>
            <a:r>
              <a:rPr lang="ru-RU" sz="2400" dirty="0" smtClean="0"/>
              <a:t>Композиты </a:t>
            </a:r>
            <a:r>
              <a:rPr lang="ru-RU" sz="2400" dirty="0"/>
              <a:t>на базе лексем, передающих значение света, это </a:t>
            </a:r>
            <a:r>
              <a:rPr lang="ru-RU" sz="2400" dirty="0" smtClean="0"/>
              <a:t>древнее </a:t>
            </a:r>
            <a:r>
              <a:rPr lang="ru-RU" sz="2400" dirty="0"/>
              <a:t>явление. В «Старославянском словаре (по рукописям </a:t>
            </a:r>
            <a:r>
              <a:rPr lang="pl-PL" sz="2400" dirty="0"/>
              <a:t>X</a:t>
            </a:r>
            <a:r>
              <a:rPr lang="ru-RU" sz="2400" dirty="0"/>
              <a:t>–</a:t>
            </a:r>
            <a:r>
              <a:rPr lang="pl-PL" sz="2400" dirty="0"/>
              <a:t>XI</a:t>
            </a:r>
            <a:r>
              <a:rPr lang="ru-RU" sz="2400" dirty="0"/>
              <a:t> </a:t>
            </a:r>
            <a:r>
              <a:rPr lang="ru-RU" sz="2400" dirty="0" err="1"/>
              <a:t>ве</a:t>
            </a:r>
            <a:r>
              <a:rPr lang="ru-RU" sz="2400" dirty="0"/>
              <a:t>-ков)» (СС) зафиксировано образование </a:t>
            </a:r>
            <a:r>
              <a:rPr lang="ru-RU" sz="2400" dirty="0" smtClean="0"/>
              <a:t>‘</a:t>
            </a:r>
            <a:r>
              <a:rPr lang="ru-RU" sz="2400" dirty="0" err="1"/>
              <a:t>светоподобные</a:t>
            </a:r>
            <a:r>
              <a:rPr lang="ru-RU" sz="2400" dirty="0"/>
              <a:t> звезды’ (</a:t>
            </a:r>
            <a:r>
              <a:rPr lang="ru-RU" sz="2400" dirty="0" smtClean="0"/>
              <a:t>СС: 596</a:t>
            </a:r>
            <a:r>
              <a:rPr lang="ru-RU" sz="2400" dirty="0"/>
              <a:t>) и греческий прототип </a:t>
            </a:r>
            <a:r>
              <a:rPr lang="ru-RU" sz="2400" dirty="0" err="1" smtClean="0"/>
              <a:t>ψωτοειδής</a:t>
            </a:r>
            <a:r>
              <a:rPr lang="ru-RU" sz="2400" dirty="0" smtClean="0"/>
              <a:t> </a:t>
            </a:r>
            <a:r>
              <a:rPr lang="ru-RU" sz="2400" dirty="0"/>
              <a:t>‘светя-</a:t>
            </a:r>
            <a:r>
              <a:rPr lang="ru-RU" sz="2400" dirty="0" err="1"/>
              <a:t>щийся</a:t>
            </a:r>
            <a:r>
              <a:rPr lang="ru-RU" sz="2400" dirty="0"/>
              <a:t>’, ‘светлый’. Однако величина фонда такого типа сложений говорит о том, что по известной калькированной модели – на почве древнерусского и древнепольского языков – образовывались уже новые эстетически ценные сложения, содержащие в своем составе семы света и </a:t>
            </a:r>
            <a:r>
              <a:rPr lang="ru-RU" sz="2400" dirty="0" smtClean="0"/>
              <a:t>сияния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40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35292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/>
          </a:p>
          <a:p>
            <a:pPr algn="just"/>
            <a:r>
              <a:rPr lang="ru-RU" sz="2400" dirty="0" smtClean="0"/>
              <a:t>26 Константной </a:t>
            </a:r>
            <a:r>
              <a:rPr lang="ru-RU" sz="2400" dirty="0"/>
              <a:t>частью композита является морфема со </a:t>
            </a:r>
            <a:r>
              <a:rPr lang="ru-RU" sz="2400" dirty="0" err="1"/>
              <a:t>значе-нием</a:t>
            </a:r>
            <a:r>
              <a:rPr lang="ru-RU" sz="2400" dirty="0"/>
              <a:t> света (</a:t>
            </a:r>
            <a:r>
              <a:rPr lang="ru-RU" sz="2400" dirty="0" err="1"/>
              <a:t>светоморфема</a:t>
            </a:r>
            <a:r>
              <a:rPr lang="ru-RU" sz="2400" dirty="0"/>
              <a:t>); другой компонент варьирует. </a:t>
            </a:r>
          </a:p>
          <a:p>
            <a:pPr algn="just"/>
            <a:r>
              <a:rPr lang="ru-RU" sz="2400" dirty="0"/>
              <a:t>Внимание концентрируется на этапах развития и трансформации понятия света, связанном с интенсивными поисками световых маркеров для </a:t>
            </a:r>
            <a:r>
              <a:rPr lang="ru-RU" sz="2400" dirty="0" err="1" smtClean="0"/>
              <a:t>отраже</a:t>
            </a:r>
            <a:r>
              <a:rPr lang="ru-RU" sz="2400" dirty="0" err="1"/>
              <a:t>световых</a:t>
            </a:r>
            <a:r>
              <a:rPr lang="ru-RU" sz="2400" dirty="0"/>
              <a:t> явлений,</a:t>
            </a:r>
          </a:p>
          <a:p>
            <a:pPr algn="just"/>
            <a:r>
              <a:rPr lang="ru-RU" sz="2400" dirty="0"/>
              <a:t>Самые продуктивные ряды польских композитов берут свое начало от </a:t>
            </a:r>
            <a:r>
              <a:rPr lang="ru-RU" sz="2400" dirty="0" err="1"/>
              <a:t>светоморфем</a:t>
            </a:r>
            <a:r>
              <a:rPr lang="ru-RU" sz="2400" dirty="0"/>
              <a:t> </a:t>
            </a:r>
            <a:r>
              <a:rPr lang="pl-PL" sz="2400" i="1" dirty="0"/>
              <a:t>jasn</a:t>
            </a:r>
            <a:r>
              <a:rPr lang="ru-RU" sz="2400" dirty="0"/>
              <a:t>- ‘</a:t>
            </a:r>
            <a:r>
              <a:rPr lang="ru-RU" sz="2400" dirty="0" err="1"/>
              <a:t>ясн</a:t>
            </a:r>
            <a:r>
              <a:rPr lang="ru-RU" sz="2400" dirty="0"/>
              <a:t>-’ и </a:t>
            </a:r>
            <a:r>
              <a:rPr lang="ru-RU" sz="2400" i="1" dirty="0"/>
              <a:t>ś</a:t>
            </a:r>
            <a:r>
              <a:rPr lang="pl-PL" sz="2400" i="1" dirty="0"/>
              <a:t>wiat</a:t>
            </a:r>
            <a:r>
              <a:rPr lang="ru-RU" sz="2400" i="1" dirty="0"/>
              <a:t>ł-</a:t>
            </a:r>
            <a:r>
              <a:rPr lang="ru-RU" sz="2400" dirty="0"/>
              <a:t> ‘</a:t>
            </a:r>
            <a:r>
              <a:rPr lang="ru-RU" sz="2400" dirty="0" err="1"/>
              <a:t>светл</a:t>
            </a:r>
            <a:r>
              <a:rPr lang="ru-RU" sz="2400" dirty="0"/>
              <a:t>-’. Эти аналитические прилагательные передают разные аспекты светосемантики и развивают ряд метафорических значений, далеко отошедших от онтологии света. Необходимо </a:t>
            </a:r>
            <a:r>
              <a:rPr lang="ru-RU" sz="2400" dirty="0" err="1" smtClean="0"/>
              <a:t>ния</a:t>
            </a:r>
            <a:r>
              <a:rPr lang="ru-RU" sz="2400" dirty="0" smtClean="0"/>
              <a:t> подчеркнуть </a:t>
            </a:r>
            <a:r>
              <a:rPr lang="ru-RU" sz="2400" dirty="0"/>
              <a:t>их стилистическую насыщенность высокой эстетикой зрительных ощущений.  </a:t>
            </a:r>
          </a:p>
          <a:p>
            <a:pPr algn="just"/>
            <a:r>
              <a:rPr lang="ru-RU" sz="2400" i="1" dirty="0" smtClean="0"/>
              <a:t>поле в ткани</a:t>
            </a:r>
            <a:r>
              <a:rPr lang="ru-RU" sz="2400" dirty="0" smtClean="0"/>
              <a:t>» (СлРЯ 1: 33).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942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612845"/>
            <a:ext cx="79208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27 Прилагательные </a:t>
            </a:r>
            <a:r>
              <a:rPr lang="pl-PL" sz="2400" b="1" dirty="0"/>
              <a:t>jasnogwia</a:t>
            </a:r>
            <a:r>
              <a:rPr lang="ru-RU" sz="2400" b="1" dirty="0"/>
              <a:t>ź</a:t>
            </a:r>
            <a:r>
              <a:rPr lang="pl-PL" sz="2400" b="1" dirty="0"/>
              <a:t>dzisty</a:t>
            </a:r>
            <a:r>
              <a:rPr lang="ru-RU" sz="2400" dirty="0"/>
              <a:t> – букв. ‘</a:t>
            </a:r>
            <a:r>
              <a:rPr lang="ru-RU" sz="2400" dirty="0" err="1"/>
              <a:t>яснозвездный</a:t>
            </a:r>
            <a:r>
              <a:rPr lang="ru-RU" sz="2400" dirty="0"/>
              <a:t>’ и </a:t>
            </a:r>
            <a:r>
              <a:rPr lang="pl-PL" sz="2400" b="1" dirty="0"/>
              <a:t>jasnowschodny </a:t>
            </a:r>
            <a:r>
              <a:rPr lang="ru-RU" sz="2400" dirty="0"/>
              <a:t>(</a:t>
            </a:r>
            <a:r>
              <a:rPr lang="pl-PL" sz="2400" dirty="0"/>
              <a:t>SJPWar II</a:t>
            </a:r>
            <a:r>
              <a:rPr lang="ru-RU" sz="2400" dirty="0"/>
              <a:t>. 142) – букв. ‘*</a:t>
            </a:r>
            <a:r>
              <a:rPr lang="ru-RU" sz="2400" dirty="0" err="1"/>
              <a:t>ясновосходный</a:t>
            </a:r>
            <a:r>
              <a:rPr lang="ru-RU" sz="2400" dirty="0"/>
              <a:t>’ характеризуют существительное </a:t>
            </a:r>
            <a:r>
              <a:rPr lang="pl-PL" sz="2400" dirty="0"/>
              <a:t>jutrzenka</a:t>
            </a:r>
            <a:r>
              <a:rPr lang="ru-RU" sz="2400" dirty="0"/>
              <a:t> ‘утренняя заря’, ‘утренняя звезда’. Этот же композит предстает как сравнение (женщины с утренней зарей) (перевод с лат.) (</a:t>
            </a:r>
            <a:r>
              <a:rPr lang="pl-PL" sz="2400" dirty="0"/>
              <a:t>SPXVI</a:t>
            </a:r>
            <a:r>
              <a:rPr lang="ru-RU" sz="2400" dirty="0"/>
              <a:t>, </a:t>
            </a:r>
            <a:r>
              <a:rPr lang="ru-RU" sz="2400" dirty="0" smtClean="0"/>
              <a:t>Композит </a:t>
            </a:r>
            <a:r>
              <a:rPr lang="pl-PL" sz="2400" b="1" dirty="0"/>
              <a:t>zorzowschodny</a:t>
            </a:r>
            <a:r>
              <a:rPr lang="ru-RU" sz="2400" dirty="0"/>
              <a:t> (</a:t>
            </a:r>
            <a:r>
              <a:rPr lang="pl-PL" sz="2400" dirty="0"/>
              <a:t>SJPWar </a:t>
            </a:r>
            <a:r>
              <a:rPr lang="pl-PL" sz="2400" dirty="0" smtClean="0"/>
              <a:t>VIII</a:t>
            </a:r>
            <a:r>
              <a:rPr lang="ru-RU" sz="2400" dirty="0" smtClean="0"/>
              <a:t>: 600</a:t>
            </a:r>
            <a:r>
              <a:rPr lang="ru-RU" sz="2400" dirty="0"/>
              <a:t>) ‘восходящий, появляющийся с зарей’ мог служить </a:t>
            </a:r>
            <a:r>
              <a:rPr lang="ru-RU" sz="2400" dirty="0" err="1"/>
              <a:t>характерис-тикой</a:t>
            </a:r>
            <a:r>
              <a:rPr lang="ru-RU" sz="2400" dirty="0"/>
              <a:t> дня: «</a:t>
            </a:r>
            <a:r>
              <a:rPr lang="pl-PL" sz="2400" dirty="0"/>
              <a:t>Zorzowschodny dzionek</a:t>
            </a:r>
            <a:r>
              <a:rPr lang="ru-RU" sz="2400" dirty="0"/>
              <a:t>» (</a:t>
            </a:r>
            <a:r>
              <a:rPr lang="pl-PL" sz="2400" dirty="0"/>
              <a:t>Ibidem</a:t>
            </a:r>
            <a:r>
              <a:rPr lang="ru-RU" sz="2400" dirty="0"/>
              <a:t>) ‘</a:t>
            </a:r>
            <a:r>
              <a:rPr lang="ru-RU" sz="2400" dirty="0" err="1"/>
              <a:t>заревсходный</a:t>
            </a:r>
            <a:r>
              <a:rPr lang="ru-RU" sz="2400" dirty="0"/>
              <a:t> денек</a:t>
            </a:r>
            <a:r>
              <a:rPr lang="ru-RU" sz="2400" dirty="0" smtClean="0"/>
              <a:t>’. очередь </a:t>
            </a:r>
            <a:r>
              <a:rPr lang="ru-RU" sz="2400" dirty="0"/>
              <a:t>применительно к композитам с первой </a:t>
            </a:r>
            <a:r>
              <a:rPr lang="ru-RU" sz="2400" dirty="0"/>
              <a:t>морфе</a:t>
            </a:r>
          </a:p>
          <a:p>
            <a:pPr algn="just"/>
            <a:r>
              <a:rPr lang="ru-RU" sz="2400" dirty="0"/>
              <a:t>Анализ показал, что о структурно-семантических параллелях древнерусских и древнепольских композитов можно говорить в первую мой </a:t>
            </a:r>
            <a:r>
              <a:rPr lang="ru-RU" sz="2400" i="1" dirty="0"/>
              <a:t>ś</a:t>
            </a:r>
            <a:r>
              <a:rPr lang="pl-PL" sz="2400" i="1" dirty="0"/>
              <a:t>wiat</a:t>
            </a:r>
            <a:r>
              <a:rPr lang="ru-RU" sz="2400" i="1" dirty="0"/>
              <a:t>ł-</a:t>
            </a:r>
            <a:r>
              <a:rPr lang="ru-RU" sz="2400" dirty="0"/>
              <a:t>, в то время как польские композиты с морфемой </a:t>
            </a:r>
            <a:r>
              <a:rPr lang="pl-PL" sz="2400" i="1" dirty="0"/>
              <a:t>jasn</a:t>
            </a:r>
            <a:r>
              <a:rPr lang="ru-RU" sz="2400" i="1" dirty="0"/>
              <a:t>-</a:t>
            </a:r>
            <a:r>
              <a:rPr lang="ru-RU" sz="2400" dirty="0"/>
              <a:t> неэквивалентны древнерусским композитам и, соответственно, не являются кальками с одного и того же оригинала.</a:t>
            </a:r>
          </a:p>
          <a:p>
            <a:pPr algn="just"/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33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764704"/>
            <a:ext cx="777686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28 Обширный </a:t>
            </a:r>
            <a:r>
              <a:rPr lang="ru-RU" sz="2400" dirty="0" err="1" smtClean="0"/>
              <a:t>колич</a:t>
            </a:r>
            <a:r>
              <a:rPr lang="ru-RU" sz="2400" dirty="0" smtClean="0"/>
              <a:t>. </a:t>
            </a:r>
            <a:r>
              <a:rPr lang="ru-RU" sz="2400" dirty="0"/>
              <a:t>состав световых композитов обоих </a:t>
            </a:r>
            <a:r>
              <a:rPr lang="ru-RU" sz="2400" dirty="0" smtClean="0"/>
              <a:t> </a:t>
            </a:r>
            <a:r>
              <a:rPr lang="ru-RU" sz="2400" dirty="0"/>
              <a:t>языков позволяет говорить именно о словотворчестве, а не только о калькировании с греческих образцов в русский язык и с </a:t>
            </a:r>
            <a:r>
              <a:rPr lang="ru-RU" sz="2400" dirty="0" err="1" smtClean="0"/>
              <a:t>латинс</a:t>
            </a:r>
            <a:r>
              <a:rPr lang="ru-RU" sz="2400" dirty="0" smtClean="0"/>
              <a:t>. </a:t>
            </a:r>
            <a:r>
              <a:rPr lang="ru-RU" sz="2400" dirty="0"/>
              <a:t>в польский. Эти сложения нередко заполняли лакуны в лексической системе; </a:t>
            </a:r>
            <a:r>
              <a:rPr lang="ru-RU" sz="2400" dirty="0" err="1"/>
              <a:t>суггестивность</a:t>
            </a:r>
            <a:r>
              <a:rPr lang="ru-RU" sz="2400" dirty="0"/>
              <a:t> и эстетика их внутренней формы служили </a:t>
            </a:r>
            <a:r>
              <a:rPr lang="ru-RU" sz="2400" dirty="0" err="1"/>
              <a:t>формиро-ванию</a:t>
            </a:r>
            <a:r>
              <a:rPr lang="ru-RU" sz="2400" dirty="0"/>
              <a:t> духовности древнего человека и человека Средневековья</a:t>
            </a:r>
            <a:r>
              <a:rPr lang="ru-RU" sz="2400" dirty="0" smtClean="0"/>
              <a:t>. </a:t>
            </a:r>
            <a:r>
              <a:rPr lang="ru-RU" sz="2400" dirty="0"/>
              <a:t>Отношение к свету и его понимание в средние века было весьма детализированным, причем </a:t>
            </a:r>
            <a:r>
              <a:rPr lang="ru-RU" sz="2400" dirty="0" smtClean="0"/>
              <a:t>можно сделать вывод, </a:t>
            </a:r>
            <a:r>
              <a:rPr lang="ru-RU" sz="2400" dirty="0"/>
              <a:t>что явление света не </a:t>
            </a:r>
            <a:r>
              <a:rPr lang="ru-RU" sz="2400" dirty="0" err="1"/>
              <a:t>восприни-малось</a:t>
            </a:r>
            <a:r>
              <a:rPr lang="ru-RU" sz="2400" dirty="0"/>
              <a:t> как имеющее единую природу, а как много разных сущностей. Наряду с процессами развития светолексем шли процессы их утраты. Их результатом явилась утрата целых серий адъективных композитов, содержащих в своем составе семы света и сияния.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5516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29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908720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29 Процессы </a:t>
            </a:r>
            <a:r>
              <a:rPr lang="ru-RU" sz="2400" dirty="0"/>
              <a:t>развития световых композитов в истории русского и польского языков были длительными. Их функционирование охватило период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XIX</a:t>
            </a:r>
            <a:r>
              <a:rPr lang="ru-RU" sz="2400" dirty="0"/>
              <a:t> вв. Расцвет этого лексического </a:t>
            </a:r>
            <a:r>
              <a:rPr lang="ru-RU" sz="2400" dirty="0" smtClean="0"/>
              <a:t>класса </a:t>
            </a:r>
            <a:r>
              <a:rPr lang="ru-RU" sz="2400" dirty="0"/>
              <a:t>приходится на средневековый период </a:t>
            </a:r>
            <a:r>
              <a:rPr lang="pl-PL" sz="2400" dirty="0"/>
              <a:t>XIV</a:t>
            </a:r>
            <a:r>
              <a:rPr lang="ru-RU" sz="2400" dirty="0"/>
              <a:t>–</a:t>
            </a:r>
            <a:r>
              <a:rPr lang="pl-PL" sz="2400" dirty="0"/>
              <a:t>XVI</a:t>
            </a:r>
            <a:r>
              <a:rPr lang="ru-RU" sz="2400" dirty="0"/>
              <a:t> вв. </a:t>
            </a:r>
            <a:endParaRPr lang="ru-RU" sz="2400" dirty="0" smtClean="0"/>
          </a:p>
          <a:p>
            <a:pPr algn="just"/>
            <a:r>
              <a:rPr lang="ru-RU" sz="2400" dirty="0"/>
              <a:t>С утратой световых композитов утратился и содержащийся в них иносказательный, метафорический смысл, невероятный заряд экспрессии и эстетики. С перспективы современного </a:t>
            </a:r>
            <a:r>
              <a:rPr lang="ru-RU" sz="2400" dirty="0" smtClean="0"/>
              <a:t>человека </a:t>
            </a:r>
            <a:r>
              <a:rPr lang="ru-RU" sz="2400" dirty="0"/>
              <a:t>серия таких формаций могла бы показаться </a:t>
            </a:r>
            <a:r>
              <a:rPr lang="ru-RU" sz="2400" dirty="0" err="1"/>
              <a:t>редундантной</a:t>
            </a:r>
            <a:r>
              <a:rPr lang="ru-RU" sz="2400" dirty="0"/>
              <a:t>, однако, вероятно, она была необходима для мифологизированного сознания того времени.</a:t>
            </a:r>
          </a:p>
          <a:p>
            <a:pPr algn="just"/>
            <a:r>
              <a:rPr lang="ru-RU" sz="2400" dirty="0" smtClean="0"/>
              <a:t>Сложение </a:t>
            </a:r>
            <a:r>
              <a:rPr lang="ru-RU" sz="2400" dirty="0"/>
              <a:t>на базе светолексем как принадлежность современной художественной и духовной </a:t>
            </a:r>
            <a:r>
              <a:rPr lang="ru-RU" sz="2400" dirty="0" smtClean="0"/>
              <a:t>литературы </a:t>
            </a:r>
            <a:r>
              <a:rPr lang="ru-RU" sz="2400" dirty="0"/>
              <a:t>является нехарактерным способом словообразования.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8730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836712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3 </a:t>
            </a:r>
            <a:r>
              <a:rPr lang="ru-RU" sz="2800" dirty="0" smtClean="0"/>
              <a:t>Среди старейших слоев ц/о: </a:t>
            </a:r>
            <a:r>
              <a:rPr lang="ru-RU" sz="2800" dirty="0"/>
              <a:t>1) унаследованные от </a:t>
            </a:r>
            <a:r>
              <a:rPr lang="ru-RU" sz="2800" dirty="0" err="1"/>
              <a:t>праслав</a:t>
            </a:r>
            <a:r>
              <a:rPr lang="ru-RU" sz="2800" dirty="0"/>
              <a:t>. периода и восходящие к древнейшим </a:t>
            </a:r>
            <a:r>
              <a:rPr lang="ru-RU" sz="2800" dirty="0" err="1"/>
              <a:t>индоевроп</a:t>
            </a:r>
            <a:r>
              <a:rPr lang="ru-RU" sz="2800" dirty="0"/>
              <a:t>. (и </a:t>
            </a:r>
            <a:r>
              <a:rPr lang="ru-RU" sz="2800" dirty="0" smtClean="0"/>
              <a:t>не </a:t>
            </a:r>
            <a:r>
              <a:rPr lang="ru-RU" sz="2800" dirty="0" err="1" smtClean="0"/>
              <a:t>и.е</a:t>
            </a:r>
            <a:r>
              <a:rPr lang="ru-RU" sz="2800" dirty="0" smtClean="0"/>
              <a:t>.) </a:t>
            </a:r>
            <a:r>
              <a:rPr lang="ru-RU" sz="2800" dirty="0"/>
              <a:t>корням как основы </a:t>
            </a:r>
            <a:r>
              <a:rPr lang="ru-RU" sz="2800" dirty="0" smtClean="0"/>
              <a:t>основных </a:t>
            </a:r>
            <a:r>
              <a:rPr lang="ru-RU" sz="2800" dirty="0"/>
              <a:t>терминов цвета; 2) относящиеся к </a:t>
            </a:r>
            <a:r>
              <a:rPr lang="ru-RU" sz="2800" dirty="0" err="1" smtClean="0"/>
              <a:t>общеславян</a:t>
            </a:r>
            <a:r>
              <a:rPr lang="ru-RU" sz="2800" dirty="0" smtClean="0"/>
              <a:t>. фонду</a:t>
            </a:r>
            <a:r>
              <a:rPr lang="ru-RU" sz="2800" dirty="0"/>
              <a:t>; </a:t>
            </a:r>
            <a:r>
              <a:rPr lang="ru-RU" sz="2800" dirty="0" smtClean="0"/>
              <a:t>3</a:t>
            </a:r>
            <a:r>
              <a:rPr lang="ru-RU" sz="2800" dirty="0"/>
              <a:t>) </a:t>
            </a:r>
            <a:r>
              <a:rPr lang="ru-RU" sz="2800" dirty="0" smtClean="0"/>
              <a:t>представленные </a:t>
            </a:r>
            <a:r>
              <a:rPr lang="ru-RU" sz="2800" dirty="0"/>
              <a:t>лишь у части славянских </a:t>
            </a:r>
            <a:r>
              <a:rPr lang="ru-RU" sz="2800" dirty="0" smtClean="0"/>
              <a:t>языков; </a:t>
            </a:r>
            <a:r>
              <a:rPr lang="ru-RU" sz="2800" dirty="0"/>
              <a:t>4) пришедшие из диалектов; 5) неологизмы поэтов и </a:t>
            </a:r>
            <a:r>
              <a:rPr lang="ru-RU" sz="2800" dirty="0" smtClean="0"/>
              <a:t>писателей, нередко </a:t>
            </a:r>
            <a:r>
              <a:rPr lang="ru-RU" sz="2800" dirty="0"/>
              <a:t>связанные с народно-поэтической традицией («</a:t>
            </a:r>
            <a:r>
              <a:rPr lang="ru-RU" sz="2800" dirty="0" err="1"/>
              <a:t>златосветный</a:t>
            </a:r>
            <a:r>
              <a:rPr lang="ru-RU" sz="2800" dirty="0"/>
              <a:t> луч» (Андрей Белый),.</a:t>
            </a:r>
            <a:endParaRPr lang="ru-RU" sz="2800" dirty="0">
              <a:effectLst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800" smtClean="0"/>
              <a:t>3</a:t>
            </a:fld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134843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30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6637" y="692696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30 </a:t>
            </a:r>
            <a:r>
              <a:rPr lang="ru-RU" sz="2400" dirty="0" smtClean="0"/>
              <a:t>В </a:t>
            </a:r>
            <a:r>
              <a:rPr lang="ru-RU" sz="2400" dirty="0"/>
              <a:t>современном языке остались реликты тех древних композитов, которые радовали наших предков и, повествуя о высоком, приподнимали их над </a:t>
            </a:r>
            <a:r>
              <a:rPr lang="ru-RU" sz="2400" dirty="0" smtClean="0"/>
              <a:t>землей.</a:t>
            </a:r>
          </a:p>
          <a:p>
            <a:pPr algn="just"/>
            <a:r>
              <a:rPr lang="ru-RU" sz="2400" dirty="0" smtClean="0"/>
              <a:t>От </a:t>
            </a:r>
            <a:r>
              <a:rPr lang="ru-RU" sz="2400" dirty="0"/>
              <a:t>тех древних сложений-«</a:t>
            </a:r>
            <a:r>
              <a:rPr lang="ru-RU" sz="2400" dirty="0" err="1"/>
              <a:t>светоэстетизмов</a:t>
            </a:r>
            <a:r>
              <a:rPr lang="ru-RU" sz="2400" dirty="0"/>
              <a:t>» в </a:t>
            </a:r>
            <a:r>
              <a:rPr lang="ru-RU" sz="2400" dirty="0" err="1"/>
              <a:t>совр</a:t>
            </a:r>
            <a:r>
              <a:rPr lang="ru-RU" sz="2400" dirty="0"/>
              <a:t>. русс. языке </a:t>
            </a:r>
            <a:r>
              <a:rPr lang="ru-RU" sz="2400" dirty="0" smtClean="0"/>
              <a:t>сохранился </a:t>
            </a:r>
            <a:r>
              <a:rPr lang="ru-RU" sz="2400" dirty="0"/>
              <a:t>ряд эпитетов, не утративших экспрессивно-оценочный компонент. Их функционально-</a:t>
            </a:r>
            <a:r>
              <a:rPr lang="ru-RU" sz="2400" dirty="0" err="1"/>
              <a:t>стилис</a:t>
            </a:r>
            <a:r>
              <a:rPr lang="ru-RU" sz="2400" dirty="0"/>
              <a:t>-</a:t>
            </a:r>
            <a:r>
              <a:rPr lang="ru-RU" sz="2400" dirty="0" err="1"/>
              <a:t>тическая</a:t>
            </a:r>
            <a:r>
              <a:rPr lang="ru-RU" sz="2400" dirty="0"/>
              <a:t> сфера ограничена высоким стилем. Среди них </a:t>
            </a:r>
            <a:r>
              <a:rPr lang="ru-RU" sz="2400" dirty="0" err="1"/>
              <a:t>компо-зиты</a:t>
            </a:r>
            <a:r>
              <a:rPr lang="ru-RU" sz="2400" dirty="0"/>
              <a:t> </a:t>
            </a:r>
            <a:r>
              <a:rPr lang="ru-RU" sz="2400" i="1" dirty="0"/>
              <a:t>светозарный</a:t>
            </a:r>
            <a:r>
              <a:rPr lang="ru-RU" sz="2400" dirty="0"/>
              <a:t> (облако, одежда, человек; в легендах и сказаниях – </a:t>
            </a:r>
            <a:r>
              <a:rPr lang="ru-RU" sz="2400" i="1" dirty="0"/>
              <a:t>Светозарная Русь</a:t>
            </a:r>
            <a:r>
              <a:rPr lang="ru-RU" sz="2400" dirty="0"/>
              <a:t>); </a:t>
            </a:r>
            <a:r>
              <a:rPr lang="ru-RU" sz="2400" i="1" dirty="0"/>
              <a:t>светоносный</a:t>
            </a:r>
            <a:r>
              <a:rPr lang="ru-RU" sz="2400" dirty="0"/>
              <a:t> «несущий или изливающий свет» (</a:t>
            </a:r>
            <a:r>
              <a:rPr lang="ru-RU" sz="2400" dirty="0" smtClean="0"/>
              <a:t>БТС: 1159</a:t>
            </a:r>
            <a:r>
              <a:rPr lang="ru-RU" sz="2400" dirty="0"/>
              <a:t>) (о небе, облаке). </a:t>
            </a:r>
            <a:r>
              <a:rPr lang="ru-RU" sz="2400" b="1" i="1" dirty="0" smtClean="0"/>
              <a:t>Лучезарными</a:t>
            </a:r>
            <a:r>
              <a:rPr lang="ru-RU" sz="2400" dirty="0" smtClean="0"/>
              <a:t> </a:t>
            </a:r>
            <a:r>
              <a:rPr lang="ru-RU" sz="2400" dirty="0"/>
              <a:t>бывают солнце, заря, глаза, взгляд/взор, а также будущее, надежды (</a:t>
            </a:r>
            <a:r>
              <a:rPr lang="ru-RU" sz="2400" dirty="0" smtClean="0"/>
              <a:t>БТС: 508</a:t>
            </a:r>
            <a:r>
              <a:rPr lang="ru-RU" sz="2400" dirty="0"/>
              <a:t>). </a:t>
            </a:r>
            <a:r>
              <a:rPr lang="ru-RU" sz="2400" i="1" dirty="0"/>
              <a:t>огнедышащими</a:t>
            </a:r>
            <a:r>
              <a:rPr lang="ru-RU" sz="2400" dirty="0"/>
              <a:t> – вулканы, жерла печей, ветер пустыни (БТС. С. 697), а также мифические существа (драконы). 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156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31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889844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31 Процесс </a:t>
            </a:r>
            <a:r>
              <a:rPr lang="ru-RU" sz="2400" dirty="0"/>
              <a:t>исторического развития </a:t>
            </a:r>
            <a:r>
              <a:rPr lang="ru-RU" sz="2400" dirty="0" err="1"/>
              <a:t>светокомпозитов</a:t>
            </a:r>
            <a:r>
              <a:rPr lang="ru-RU" sz="2400" dirty="0"/>
              <a:t> может быть представлен как процесс приобретений и утрат – </a:t>
            </a:r>
            <a:r>
              <a:rPr lang="ru-RU" sz="2400" dirty="0" smtClean="0"/>
              <a:t> </a:t>
            </a:r>
            <a:r>
              <a:rPr lang="ru-RU" sz="2400" dirty="0"/>
              <a:t>утраты того, что </a:t>
            </a:r>
            <a:r>
              <a:rPr lang="ru-RU" sz="2400" dirty="0" smtClean="0"/>
              <a:t>сейчас ощущается </a:t>
            </a:r>
            <a:r>
              <a:rPr lang="ru-RU" sz="2400" dirty="0"/>
              <a:t>как избыточное – экспрессивного и эстетического компонентов понятия света, но </a:t>
            </a:r>
            <a:r>
              <a:rPr lang="ru-RU" sz="2400" dirty="0" smtClean="0"/>
              <a:t>приобретение </a:t>
            </a:r>
            <a:r>
              <a:rPr lang="ru-RU" sz="2400" dirty="0"/>
              <a:t>терминологической </a:t>
            </a:r>
            <a:r>
              <a:rPr lang="ru-RU" sz="2400" dirty="0" smtClean="0"/>
              <a:t>функции (</a:t>
            </a:r>
            <a:r>
              <a:rPr lang="ru-RU" sz="2400" b="1" i="1" dirty="0" smtClean="0"/>
              <a:t>лучеиспускательный</a:t>
            </a:r>
            <a:r>
              <a:rPr lang="ru-RU" sz="2400" dirty="0" smtClean="0"/>
              <a:t>) </a:t>
            </a:r>
            <a:r>
              <a:rPr lang="ru-RU" sz="2400" dirty="0"/>
              <a:t>и, соответственно, формирование научно-</a:t>
            </a:r>
            <a:r>
              <a:rPr lang="ru-RU" sz="2400" dirty="0" err="1"/>
              <a:t>рациональ</a:t>
            </a:r>
            <a:r>
              <a:rPr lang="ru-RU" sz="2400" dirty="0"/>
              <a:t>-</a:t>
            </a:r>
            <a:r>
              <a:rPr lang="ru-RU" sz="2400" dirty="0" err="1"/>
              <a:t>ного</a:t>
            </a:r>
            <a:r>
              <a:rPr lang="ru-RU" sz="2400" dirty="0"/>
              <a:t> компонента сознания. </a:t>
            </a:r>
            <a:endParaRPr lang="ru-RU" sz="2400" dirty="0" smtClean="0"/>
          </a:p>
          <a:p>
            <a:pPr algn="just"/>
            <a:r>
              <a:rPr lang="ru-RU" sz="2400" dirty="0"/>
              <a:t>Изучение световых композитов как фрагмента языковой картины мира, словообразовательных процессов на о</a:t>
            </a:r>
            <a:r>
              <a:rPr lang="en-US" sz="2400" dirty="0"/>
              <a:t>c</a:t>
            </a:r>
            <a:r>
              <a:rPr lang="ru-RU" sz="2400" dirty="0" err="1"/>
              <a:t>нове</a:t>
            </a:r>
            <a:r>
              <a:rPr lang="ru-RU" sz="2400" dirty="0"/>
              <a:t> </a:t>
            </a:r>
            <a:r>
              <a:rPr lang="ru-RU" sz="2400" dirty="0" err="1"/>
              <a:t>све-товой</a:t>
            </a:r>
            <a:r>
              <a:rPr lang="ru-RU" sz="2400" dirty="0"/>
              <a:t> метафоры, кроющихся за ними внеязыковых объектов, позволяет на примере данного фра</a:t>
            </a:r>
            <a:r>
              <a:rPr lang="en-US" sz="2400" dirty="0"/>
              <a:t>u</a:t>
            </a:r>
            <a:r>
              <a:rPr lang="ru-RU" sz="2400" dirty="0"/>
              <a:t>мента языковой системы проследить взаимосвязь языка и мышления, связь языка с окру-</a:t>
            </a:r>
            <a:r>
              <a:rPr lang="ru-RU" sz="2400" dirty="0" err="1"/>
              <a:t>жающим</a:t>
            </a:r>
            <a:r>
              <a:rPr lang="ru-RU" sz="2400" dirty="0"/>
              <a:t> миром и установить очевидную феномен-формирую-</a:t>
            </a:r>
            <a:r>
              <a:rPr lang="ru-RU" sz="2400" dirty="0" err="1"/>
              <a:t>щую</a:t>
            </a:r>
            <a:r>
              <a:rPr lang="ru-RU" sz="2400" dirty="0"/>
              <a:t> функцию языка в освоении человеком окружающего мира.          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393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32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66843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32 § </a:t>
            </a:r>
            <a:r>
              <a:rPr lang="ru-RU" sz="2400" b="1" dirty="0"/>
              <a:t>5. Аксиологические характеристики артефактов </a:t>
            </a:r>
            <a:endParaRPr lang="ru-RU" sz="2400" dirty="0"/>
          </a:p>
          <a:p>
            <a:r>
              <a:rPr lang="ru-RU" sz="2400" b="1" dirty="0"/>
              <a:t>как ключ к познанию стиля и быта </a:t>
            </a:r>
            <a:r>
              <a:rPr lang="ru-RU" sz="2400" b="1" dirty="0" smtClean="0"/>
              <a:t>эпохи</a:t>
            </a:r>
          </a:p>
          <a:p>
            <a:pPr algn="just"/>
            <a:r>
              <a:rPr lang="ru-RU" sz="2400" dirty="0"/>
              <a:t>Раздел посвящен аксиоло­гическим аспектам цветовых харак­теристик одежды в XIX веке, рассматриваемым на основе </a:t>
            </a:r>
            <a:r>
              <a:rPr lang="ru-RU" sz="2400" dirty="0" smtClean="0"/>
              <a:t>описаний </a:t>
            </a:r>
            <a:r>
              <a:rPr lang="ru-RU" sz="2400" dirty="0"/>
              <a:t>костюма этого периода через призму </a:t>
            </a:r>
            <a:r>
              <a:rPr lang="ru-RU" sz="2400" dirty="0" smtClean="0"/>
              <a:t>соврем. </a:t>
            </a:r>
            <a:r>
              <a:rPr lang="ru-RU" sz="2400" dirty="0"/>
              <a:t>теории лингвистики цвета. В </a:t>
            </a:r>
            <a:r>
              <a:rPr lang="ru-RU" sz="2400" dirty="0" smtClean="0"/>
              <a:t>качестве </a:t>
            </a:r>
            <a:r>
              <a:rPr lang="ru-RU" sz="2400" dirty="0"/>
              <a:t>мате­ри­ала </a:t>
            </a:r>
            <a:r>
              <a:rPr lang="ru-RU" sz="2400" dirty="0" smtClean="0"/>
              <a:t>использовались словарно-энциклопедические </a:t>
            </a:r>
            <a:r>
              <a:rPr lang="ru-RU" sz="2400" dirty="0"/>
              <a:t>издания, описания костюма, выполненные специа­лис­тами, и </a:t>
            </a:r>
            <a:r>
              <a:rPr lang="ru-RU" sz="2400" dirty="0" err="1"/>
              <a:t>эксцерпции</a:t>
            </a:r>
            <a:r>
              <a:rPr lang="ru-RU" sz="2400" dirty="0"/>
              <a:t> из худо­жес­твенной литературы. XIX век – это  период, когда поиск русским язы­ком цветовой субстанции приобрел основные признаки, присущие ему и в наши дни. Специфика же этого пе­риода с точки зрения употребления наименований цвета связана с бурным развитием ткачества и особым вниманием общества к сфере тканей и их цветов.</a:t>
            </a:r>
            <a:r>
              <a:rPr lang="ru-RU" sz="2400" dirty="0" smtClean="0"/>
              <a:t> 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246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33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889844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33Многие </a:t>
            </a:r>
            <a:r>
              <a:rPr lang="ru-RU" sz="2400" dirty="0"/>
              <a:t>исследователи языка </a:t>
            </a:r>
            <a:r>
              <a:rPr lang="pl-PL" sz="2400" dirty="0"/>
              <a:t>XIX</a:t>
            </a:r>
            <a:r>
              <a:rPr lang="ru-RU" sz="2400" dirty="0"/>
              <a:t> века </a:t>
            </a:r>
            <a:r>
              <a:rPr lang="ru-RU" sz="2400" dirty="0" err="1"/>
              <a:t>обра-щаются</a:t>
            </a:r>
            <a:r>
              <a:rPr lang="ru-RU" sz="2400" dirty="0"/>
              <a:t> к тканям и их </a:t>
            </a:r>
            <a:r>
              <a:rPr lang="ru-RU" sz="2400" dirty="0" smtClean="0"/>
              <a:t>цвету </a:t>
            </a:r>
            <a:r>
              <a:rPr lang="ru-RU" sz="2400" dirty="0"/>
              <a:t>потому, что </a:t>
            </a:r>
            <a:r>
              <a:rPr lang="ru-RU" sz="2400" dirty="0" smtClean="0"/>
              <a:t>они </a:t>
            </a:r>
            <a:r>
              <a:rPr lang="ru-RU" sz="2400" dirty="0"/>
              <a:t>воспринимались в то время как колоссальная ценность, в том числе и вербальная. Утрата многих </a:t>
            </a:r>
            <a:r>
              <a:rPr lang="ru-RU" sz="2400" dirty="0" smtClean="0"/>
              <a:t>ц/о </a:t>
            </a:r>
            <a:r>
              <a:rPr lang="ru-RU" sz="2400" dirty="0"/>
              <a:t>тканей имела </a:t>
            </a:r>
            <a:r>
              <a:rPr lang="ru-RU" sz="2400" dirty="0" smtClean="0"/>
              <a:t>причиной </a:t>
            </a:r>
            <a:r>
              <a:rPr lang="ru-RU" sz="2400" dirty="0"/>
              <a:t>отсутствие цветового эталона в окружающей </a:t>
            </a:r>
            <a:r>
              <a:rPr lang="ru-RU" sz="2400" dirty="0" smtClean="0"/>
              <a:t>действительности. </a:t>
            </a:r>
            <a:r>
              <a:rPr lang="ru-RU" sz="2400" dirty="0"/>
              <a:t>Причина утраты могла крыться в том, что </a:t>
            </a:r>
            <a:r>
              <a:rPr lang="ru-RU" sz="2400" dirty="0" err="1"/>
              <a:t>цветообо</a:t>
            </a:r>
            <a:r>
              <a:rPr lang="ru-RU" sz="2400" dirty="0"/>
              <a:t>-значение сохраняло свой иноземный облик и </a:t>
            </a:r>
            <a:r>
              <a:rPr lang="ru-RU" sz="2400" dirty="0" smtClean="0"/>
              <a:t>не </a:t>
            </a:r>
            <a:r>
              <a:rPr lang="ru-RU" sz="2400" dirty="0"/>
              <a:t>адаптировалось, не вошло в </a:t>
            </a:r>
            <a:r>
              <a:rPr lang="ru-RU" sz="2400" dirty="0" smtClean="0"/>
              <a:t>системы </a:t>
            </a:r>
            <a:r>
              <a:rPr lang="ru-RU" sz="2400" dirty="0"/>
              <a:t>русского языка. </a:t>
            </a:r>
            <a:r>
              <a:rPr lang="ru-RU" sz="2400" dirty="0" smtClean="0"/>
              <a:t>Причиной </a:t>
            </a:r>
            <a:r>
              <a:rPr lang="ru-RU" sz="2400" dirty="0"/>
              <a:t>утраты </a:t>
            </a:r>
            <a:r>
              <a:rPr lang="ru-RU" sz="2400" dirty="0" err="1"/>
              <a:t>цвето-вых</a:t>
            </a:r>
            <a:r>
              <a:rPr lang="ru-RU" sz="2400" dirty="0"/>
              <a:t> маркеров тканей могла послужить смена модных цветов, исчезновение самих тканей. Но </a:t>
            </a:r>
            <a:r>
              <a:rPr lang="ru-RU" sz="2400" dirty="0" smtClean="0"/>
              <a:t>главное </a:t>
            </a:r>
            <a:r>
              <a:rPr lang="ru-RU" sz="2400" dirty="0"/>
              <a:t>– с наступлением эры готовой одежды человек </a:t>
            </a:r>
            <a:r>
              <a:rPr lang="ru-RU" sz="2400" dirty="0" smtClean="0"/>
              <a:t>мог позволить </a:t>
            </a:r>
            <a:r>
              <a:rPr lang="ru-RU" sz="2400" dirty="0"/>
              <a:t>себе абстрагироваться от </a:t>
            </a:r>
            <a:r>
              <a:rPr lang="ru-RU" sz="2400" dirty="0" smtClean="0"/>
              <a:t>названий </a:t>
            </a:r>
            <a:r>
              <a:rPr lang="ru-RU" sz="2400" dirty="0"/>
              <a:t>тканей и сложных цветообозначений, выполнявших фактически функцию ярких </a:t>
            </a:r>
            <a:r>
              <a:rPr lang="ru-RU" sz="2400" dirty="0" smtClean="0"/>
              <a:t>эпитетов.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7322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34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791647"/>
            <a:ext cx="7848872" cy="3804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34 Заключение </a:t>
            </a:r>
            <a:r>
              <a:rPr lang="ru-RU" sz="2400" b="1" dirty="0"/>
              <a:t>Факторы </a:t>
            </a:r>
            <a:r>
              <a:rPr lang="ru-RU" sz="2400" b="1" dirty="0" err="1"/>
              <a:t>динамизации</a:t>
            </a:r>
            <a:r>
              <a:rPr lang="ru-RU" sz="2400" b="1" dirty="0"/>
              <a:t> </a:t>
            </a:r>
            <a:r>
              <a:rPr lang="ru-RU" sz="2400" b="1" dirty="0" err="1"/>
              <a:t>эволютивных</a:t>
            </a:r>
            <a:r>
              <a:rPr lang="ru-RU" sz="2400" b="1" dirty="0"/>
              <a:t> процессов </a:t>
            </a:r>
            <a:r>
              <a:rPr lang="ru-RU" sz="2400" b="1" dirty="0" smtClean="0"/>
              <a:t>в </a:t>
            </a:r>
            <a:r>
              <a:rPr lang="ru-RU" sz="2400" b="1" dirty="0"/>
              <a:t>русской и польской цветономинации</a:t>
            </a:r>
            <a:endParaRPr lang="ru-RU" sz="2400" dirty="0"/>
          </a:p>
          <a:p>
            <a:pPr algn="just"/>
            <a:r>
              <a:rPr lang="ru-RU" sz="2400" dirty="0"/>
              <a:t>В сфере цветонаименований современного русского и польского языков наблюдаются как </a:t>
            </a:r>
            <a:r>
              <a:rPr lang="ru-RU" sz="2400" b="1" dirty="0"/>
              <a:t>процессы и явления, направлен-</a:t>
            </a:r>
            <a:r>
              <a:rPr lang="ru-RU" sz="2400" b="1" dirty="0" err="1"/>
              <a:t>ные</a:t>
            </a:r>
            <a:r>
              <a:rPr lang="ru-RU" sz="2400" b="1" dirty="0"/>
              <a:t> на стабилизацию состава цветолексем, так и способствующие его динамике</a:t>
            </a:r>
            <a:r>
              <a:rPr lang="ru-RU" sz="2400" dirty="0"/>
              <a:t>. Стабильность связана с длительным периодом использования основных цветообозначений, преимущественно унаследованных от праславянского периода и </a:t>
            </a:r>
            <a:r>
              <a:rPr lang="ru-RU" sz="2400" dirty="0" err="1"/>
              <a:t>сформиро-вавшихся</a:t>
            </a:r>
            <a:r>
              <a:rPr lang="ru-RU" sz="2400" dirty="0"/>
              <a:t> в самые ранние периоды Динамика проистекает из постоянного накопления изменений в системе цветонаименований, из ухода одних и развития других лексических единиц. </a:t>
            </a:r>
            <a:r>
              <a:rPr lang="ru-RU" sz="2400" dirty="0" smtClean="0"/>
              <a:t>В </a:t>
            </a:r>
            <a:r>
              <a:rPr lang="ru-RU" sz="2400" dirty="0"/>
              <a:t>лингвистике цвета много места уделяется </a:t>
            </a:r>
            <a:endParaRPr lang="ru-RU" sz="2400" dirty="0" smtClean="0"/>
          </a:p>
          <a:p>
            <a:pPr algn="just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75667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05342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35 К </a:t>
            </a:r>
            <a:r>
              <a:rPr lang="ru-RU" sz="2400" b="1" dirty="0"/>
              <a:t>основным экстралингвистическим факторам, обусловливающим эволюцию цветообозначений, относятся: </a:t>
            </a:r>
            <a:r>
              <a:rPr lang="ru-RU" sz="2400" dirty="0" smtClean="0"/>
              <a:t>1</a:t>
            </a:r>
            <a:r>
              <a:rPr lang="ru-RU" sz="2400" dirty="0"/>
              <a:t>) выведение новых видов растений и животных, </a:t>
            </a:r>
            <a:r>
              <a:rPr lang="ru-RU" sz="2400" dirty="0" err="1" smtClean="0"/>
              <a:t>сопро-вождающееся</a:t>
            </a:r>
            <a:r>
              <a:rPr lang="ru-RU" sz="2400" dirty="0" smtClean="0"/>
              <a:t> </a:t>
            </a:r>
            <a:r>
              <a:rPr lang="ru-RU" sz="2400" dirty="0"/>
              <a:t>выведением их новых цветовых разновидностей</a:t>
            </a:r>
            <a:r>
              <a:rPr lang="ru-RU" sz="2400" dirty="0" smtClean="0"/>
              <a:t>, 2</a:t>
            </a:r>
            <a:r>
              <a:rPr lang="ru-RU" sz="2400" dirty="0"/>
              <a:t>) постоянное развитие эталонов-прототипов </a:t>
            </a:r>
            <a:r>
              <a:rPr lang="ru-RU" sz="2400" dirty="0" err="1"/>
              <a:t>цветообозначе-ния</a:t>
            </a:r>
            <a:r>
              <a:rPr lang="ru-RU" sz="2400" dirty="0"/>
              <a:t>, приводящее к дезактуализации недавнего эталона и превращению его в </a:t>
            </a:r>
            <a:r>
              <a:rPr lang="ru-RU" sz="2400" dirty="0" err="1"/>
              <a:t>псевдоэталон</a:t>
            </a:r>
            <a:r>
              <a:rPr lang="ru-RU" sz="2400" dirty="0"/>
              <a:t>, препятствующий правильной </a:t>
            </a:r>
            <a:r>
              <a:rPr lang="ru-RU" sz="2400" dirty="0" smtClean="0"/>
              <a:t>цветовой </a:t>
            </a:r>
            <a:r>
              <a:rPr lang="ru-RU" sz="2400" dirty="0"/>
              <a:t>ориентации</a:t>
            </a:r>
            <a:r>
              <a:rPr lang="ru-RU" sz="2400" dirty="0" smtClean="0"/>
              <a:t>. 3</a:t>
            </a:r>
            <a:r>
              <a:rPr lang="ru-RU" sz="2400" dirty="0"/>
              <a:t>) цветовые новации в сфере </a:t>
            </a:r>
            <a:r>
              <a:rPr lang="ru-RU" sz="2400" dirty="0" err="1" smtClean="0"/>
              <a:t>артефактовна</a:t>
            </a:r>
            <a:r>
              <a:rPr lang="ru-RU" sz="2400" dirty="0" smtClean="0"/>
              <a:t> </a:t>
            </a:r>
            <a:r>
              <a:rPr lang="ru-RU" sz="2400" dirty="0"/>
              <a:t>фоне развития </a:t>
            </a:r>
            <a:r>
              <a:rPr lang="ru-RU" sz="2400" dirty="0" err="1"/>
              <a:t>артефактной</a:t>
            </a:r>
            <a:r>
              <a:rPr lang="ru-RU" sz="2400" dirty="0"/>
              <a:t> сферы как таковой</a:t>
            </a:r>
            <a:r>
              <a:rPr lang="ru-RU" sz="2400" dirty="0" smtClean="0"/>
              <a:t>, 4</a:t>
            </a:r>
            <a:r>
              <a:rPr lang="ru-RU" sz="2400" dirty="0"/>
              <a:t>) устранение из активного  </a:t>
            </a:r>
            <a:r>
              <a:rPr lang="ru-RU" sz="2400" dirty="0" smtClean="0"/>
              <a:t>словаря </a:t>
            </a:r>
            <a:r>
              <a:rPr lang="ru-RU" sz="2400" dirty="0"/>
              <a:t>непонятных на синхронном уровне цветообозначений. Так, специализация всего, что окружает человека, детализация его духовной и эмоциональной сферы препятствует употреблению </a:t>
            </a:r>
            <a:r>
              <a:rPr lang="ru-RU" sz="2400" dirty="0" err="1"/>
              <a:t>колористически</a:t>
            </a:r>
            <a:r>
              <a:rPr lang="ru-RU" sz="2400" dirty="0"/>
              <a:t> неоднозначных </a:t>
            </a:r>
            <a:r>
              <a:rPr lang="ru-RU" sz="2400" dirty="0" smtClean="0"/>
              <a:t>цветолексем.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55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4933" y="692696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36 </a:t>
            </a:r>
            <a:r>
              <a:rPr lang="ru-RU" sz="2400" b="1" dirty="0" smtClean="0"/>
              <a:t>В </a:t>
            </a:r>
            <a:r>
              <a:rPr lang="ru-RU" sz="2400" b="1" dirty="0"/>
              <a:t>развитии системы цветообозначений </a:t>
            </a:r>
            <a:r>
              <a:rPr lang="ru-RU" sz="2400" b="1" dirty="0" smtClean="0"/>
              <a:t> выделяются следующие </a:t>
            </a:r>
            <a:r>
              <a:rPr lang="ru-RU" sz="2400" b="1" dirty="0"/>
              <a:t>процессы и тенденции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/>
              <a:t>– процессы обобщения цветонаименований в пределах крупных хроматических </a:t>
            </a:r>
            <a:r>
              <a:rPr lang="ru-RU" sz="2400" dirty="0" smtClean="0"/>
              <a:t>категорий </a:t>
            </a:r>
            <a:r>
              <a:rPr lang="ru-RU" sz="2400" dirty="0"/>
              <a:t>приводят к формированию концептов цвета, которые манифестируют своеобразную </a:t>
            </a:r>
            <a:r>
              <a:rPr lang="ru-RU" sz="2400" dirty="0" err="1" smtClean="0"/>
              <a:t>лингвоцветовую</a:t>
            </a:r>
            <a:r>
              <a:rPr lang="ru-RU" sz="2400" dirty="0" smtClean="0"/>
              <a:t> </a:t>
            </a:r>
            <a:r>
              <a:rPr lang="ru-RU" sz="2400" dirty="0"/>
              <a:t>картину мира. Эти процессы протекают таким образом, что в</a:t>
            </a:r>
            <a:r>
              <a:rPr lang="ru-RU" sz="2400" b="1" dirty="0"/>
              <a:t> каждой из анализируемых цветовых концептосфер в пределах каждой хроматической категории</a:t>
            </a:r>
            <a:r>
              <a:rPr lang="ru-RU" sz="2400" dirty="0"/>
              <a:t> формируется и выделяется цветообозначение, которое воспринимается как ее доминанта. </a:t>
            </a:r>
            <a:r>
              <a:rPr lang="ru-RU" sz="2400" dirty="0" smtClean="0"/>
              <a:t>Оно задает </a:t>
            </a:r>
            <a:r>
              <a:rPr lang="ru-RU" sz="2400" dirty="0"/>
              <a:t>характер данной </a:t>
            </a:r>
            <a:r>
              <a:rPr lang="ru-RU" sz="2400" dirty="0" smtClean="0"/>
              <a:t>категории</a:t>
            </a:r>
            <a:r>
              <a:rPr lang="ru-RU" sz="2400" dirty="0"/>
              <a:t>, дает ей имя и составляет ее концепт. </a:t>
            </a:r>
            <a:r>
              <a:rPr lang="ru-RU" sz="2400" dirty="0" smtClean="0"/>
              <a:t>Напр. </a:t>
            </a:r>
            <a:r>
              <a:rPr lang="ru-RU" sz="2400" dirty="0"/>
              <a:t>внутри концепта красного цвета таким доминантным </a:t>
            </a:r>
            <a:r>
              <a:rPr lang="ru-RU" sz="2400" dirty="0" smtClean="0"/>
              <a:t>ц/о </a:t>
            </a:r>
            <a:r>
              <a:rPr lang="ru-RU" sz="2400" dirty="0"/>
              <a:t>является термин </a:t>
            </a:r>
            <a:r>
              <a:rPr lang="ru-RU" sz="2400" i="1" dirty="0"/>
              <a:t>красного цвета</a:t>
            </a:r>
            <a:r>
              <a:rPr lang="ru-RU" sz="2400" dirty="0"/>
              <a:t>, обладающий обобщающим свойством и включающий в себя всё разнообразие оттенков внутри </a:t>
            </a:r>
            <a:r>
              <a:rPr lang="ru-RU" sz="2400" dirty="0" smtClean="0"/>
              <a:t> </a:t>
            </a:r>
            <a:r>
              <a:rPr lang="ru-RU" sz="2400" dirty="0"/>
              <a:t>хроматической категории (</a:t>
            </a:r>
            <a:r>
              <a:rPr lang="ru-RU" sz="2400" i="1" dirty="0"/>
              <a:t>вишневый</a:t>
            </a:r>
            <a:r>
              <a:rPr lang="ru-RU" sz="2400" dirty="0"/>
              <a:t>, </a:t>
            </a:r>
            <a:r>
              <a:rPr lang="ru-RU" sz="2400" i="1" dirty="0"/>
              <a:t>малиновый</a:t>
            </a:r>
            <a:r>
              <a:rPr lang="ru-RU" sz="2400" dirty="0"/>
              <a:t> и мн. др.). </a:t>
            </a:r>
          </a:p>
        </p:txBody>
      </p:sp>
    </p:spTree>
    <p:extLst>
      <p:ext uri="{BB962C8B-B14F-4D97-AF65-F5344CB8AC3E}">
        <p14:creationId xmlns:p14="http://schemas.microsoft.com/office/powerpoint/2010/main" val="317367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97285" y="980728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2514600" algn="l"/>
              </a:tabLst>
            </a:pPr>
            <a:r>
              <a:rPr lang="ru-RU" sz="2400" dirty="0" smtClean="0"/>
              <a:t>37</a:t>
            </a:r>
            <a:r>
              <a:rPr lang="ru-RU" sz="2400" b="1" dirty="0" smtClean="0"/>
              <a:t>Некоторые тенденции</a:t>
            </a:r>
            <a:r>
              <a:rPr lang="ru-RU" sz="2400" dirty="0" smtClean="0"/>
              <a:t>: а) к </a:t>
            </a:r>
            <a:r>
              <a:rPr lang="ru-RU" sz="2400" dirty="0"/>
              <a:t>сохранению стародавних </a:t>
            </a:r>
            <a:r>
              <a:rPr lang="ru-RU" sz="2400" dirty="0" smtClean="0"/>
              <a:t>цветообозначений: </a:t>
            </a:r>
            <a:r>
              <a:rPr lang="ru-RU" sz="2400" dirty="0" err="1" smtClean="0"/>
              <a:t>прадавние</a:t>
            </a:r>
            <a:r>
              <a:rPr lang="ru-RU" sz="2400" dirty="0" smtClean="0"/>
              <a:t> ц/о выступают как знаки этноса</a:t>
            </a:r>
            <a:r>
              <a:rPr lang="ru-RU" sz="2400" dirty="0"/>
              <a:t>, цементирующие его. </a:t>
            </a:r>
            <a:r>
              <a:rPr lang="ru-RU" sz="2400" dirty="0" smtClean="0"/>
              <a:t>На их основе развиваются новые </a:t>
            </a:r>
            <a:r>
              <a:rPr lang="ru-RU" sz="2400" dirty="0"/>
              <a:t>цветовые дериваты, неологизмы и </a:t>
            </a:r>
            <a:r>
              <a:rPr lang="ru-RU" sz="2400" dirty="0" err="1"/>
              <a:t>неосемантизмы</a:t>
            </a:r>
            <a:r>
              <a:rPr lang="ru-RU" sz="2400" dirty="0"/>
              <a:t>. </a:t>
            </a:r>
            <a:r>
              <a:rPr lang="ru-RU" sz="2400" dirty="0" smtClean="0"/>
              <a:t>Ц/о возникают также на основе эталонов прототипов. Адаптируются </a:t>
            </a:r>
            <a:r>
              <a:rPr lang="ru-RU" sz="2400" dirty="0"/>
              <a:t>в языке </a:t>
            </a:r>
            <a:r>
              <a:rPr lang="ru-RU" sz="2400" dirty="0" smtClean="0"/>
              <a:t>мн. заимствования-европеизмы; б) тенденция </a:t>
            </a:r>
            <a:r>
              <a:rPr lang="ru-RU" sz="2400" dirty="0"/>
              <a:t>к демократизации цветообозначений (как часть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демократизации </a:t>
            </a:r>
            <a:r>
              <a:rPr lang="ru-RU" sz="2400" dirty="0"/>
              <a:t>в </a:t>
            </a:r>
            <a:r>
              <a:rPr lang="ru-RU" sz="2400" dirty="0" smtClean="0"/>
              <a:t>одежде): расширение </a:t>
            </a:r>
            <a:r>
              <a:rPr lang="ru-RU" sz="2400" dirty="0"/>
              <a:t>возможностей их неограниченного использования широкими слоями общества в условиях развития массовой </a:t>
            </a:r>
            <a:r>
              <a:rPr lang="ru-RU" sz="2400" dirty="0" smtClean="0"/>
              <a:t>культуры,  проявлений </a:t>
            </a:r>
            <a:r>
              <a:rPr lang="ru-RU" sz="2400" dirty="0"/>
              <a:t>интернационализации и глобализации мирового </a:t>
            </a:r>
            <a:r>
              <a:rPr lang="ru-RU" sz="2400" dirty="0" smtClean="0"/>
              <a:t>пространства; в)  </a:t>
            </a:r>
            <a:r>
              <a:rPr lang="ru-RU" sz="2400" dirty="0"/>
              <a:t>тенденция к каталогизации </a:t>
            </a:r>
            <a:r>
              <a:rPr lang="ru-RU" sz="2400" dirty="0" smtClean="0"/>
              <a:t>цветообозначений; г) тенденция </a:t>
            </a:r>
            <a:r>
              <a:rPr lang="ru-RU" sz="2400" dirty="0"/>
              <a:t>к </a:t>
            </a:r>
            <a:r>
              <a:rPr lang="ru-RU" sz="2400" dirty="0" err="1"/>
              <a:t>эстетизации</a:t>
            </a:r>
            <a:r>
              <a:rPr lang="ru-RU" sz="2400" dirty="0"/>
              <a:t> </a:t>
            </a:r>
            <a:r>
              <a:rPr lang="ru-RU" sz="2400" dirty="0" smtClean="0"/>
              <a:t>цветообозначений (не только в поэзии);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7718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07096" y="332065"/>
            <a:ext cx="813690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38 Функции </a:t>
            </a:r>
            <a:r>
              <a:rPr lang="ru-RU" sz="2800" b="1" dirty="0"/>
              <a:t>цветообозначений,</a:t>
            </a:r>
            <a:r>
              <a:rPr lang="ru-RU" sz="2800" dirty="0"/>
              <a:t> присущие им как части </a:t>
            </a:r>
            <a:r>
              <a:rPr lang="ru-RU" sz="2800" dirty="0" err="1"/>
              <a:t>лекси</a:t>
            </a:r>
            <a:r>
              <a:rPr lang="ru-RU" sz="2800" dirty="0"/>
              <a:t>-ческой системы языка и как специфическому пласту лексики. Ряд функций терминов цвета имеет место практически во всех сферах человеческой деятельности и характеризуется </a:t>
            </a:r>
            <a:r>
              <a:rPr lang="ru-RU" sz="2800" dirty="0" err="1"/>
              <a:t>надысторическими</a:t>
            </a:r>
            <a:r>
              <a:rPr lang="ru-RU" sz="2800" dirty="0"/>
              <a:t> свойствами. </a:t>
            </a:r>
            <a:r>
              <a:rPr lang="ru-RU" sz="2800" dirty="0" smtClean="0"/>
              <a:t>Но если </a:t>
            </a:r>
            <a:r>
              <a:rPr lang="ru-RU" sz="2800" dirty="0"/>
              <a:t>рассматривать </a:t>
            </a:r>
            <a:r>
              <a:rPr lang="ru-RU" sz="2800" dirty="0" smtClean="0"/>
              <a:t>функции ц/о </a:t>
            </a:r>
            <a:r>
              <a:rPr lang="ru-RU" sz="2800" dirty="0"/>
              <a:t>в каждой сфере человеческой </a:t>
            </a:r>
            <a:r>
              <a:rPr lang="ru-RU" sz="2800" dirty="0" err="1"/>
              <a:t>дея-тельности</a:t>
            </a:r>
            <a:r>
              <a:rPr lang="ru-RU" sz="2800" dirty="0"/>
              <a:t> и в каждый </a:t>
            </a:r>
            <a:r>
              <a:rPr lang="ru-RU" sz="2800" dirty="0" err="1" smtClean="0"/>
              <a:t>истор</a:t>
            </a:r>
            <a:r>
              <a:rPr lang="ru-RU" sz="2800" dirty="0" smtClean="0"/>
              <a:t>. </a:t>
            </a:r>
            <a:r>
              <a:rPr lang="ru-RU" sz="2800" dirty="0"/>
              <a:t>период, они достаточно специфичны. К тому же реализация функции формирования лингвоцветовой картины мира проецируется в целый ряд </a:t>
            </a:r>
            <a:r>
              <a:rPr lang="ru-RU" sz="2800" dirty="0" err="1"/>
              <a:t>лингво</a:t>
            </a:r>
            <a:r>
              <a:rPr lang="ru-RU" sz="2800" dirty="0"/>
              <a:t>-специфических функций цветолексем, обеспечивая их особый статус в системе </a:t>
            </a:r>
            <a:r>
              <a:rPr lang="ru-RU" sz="2800" dirty="0" smtClean="0"/>
              <a:t>языка. </a:t>
            </a:r>
            <a:r>
              <a:rPr lang="ru-RU" sz="2800" b="1" i="1" dirty="0" smtClean="0"/>
              <a:t>Далее </a:t>
            </a:r>
            <a:r>
              <a:rPr lang="ru-RU" sz="2800" b="1" i="1" dirty="0" err="1" smtClean="0"/>
              <a:t>нек</a:t>
            </a:r>
            <a:r>
              <a:rPr lang="ru-RU" sz="2800" b="1" i="1" dirty="0" smtClean="0"/>
              <a:t>. функции ц/о из книги:</a:t>
            </a: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259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39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76328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39 Коммуникативная </a:t>
            </a:r>
            <a:r>
              <a:rPr lang="ru-RU" sz="2800" b="1" dirty="0"/>
              <a:t>функция</a:t>
            </a:r>
            <a:r>
              <a:rPr lang="ru-RU" sz="2800" dirty="0"/>
              <a:t> </a:t>
            </a:r>
            <a:r>
              <a:rPr lang="ru-RU" sz="2800" b="1" dirty="0" smtClean="0"/>
              <a:t>ц/о</a:t>
            </a:r>
            <a:r>
              <a:rPr lang="ru-RU" sz="2800" dirty="0" smtClean="0"/>
              <a:t> </a:t>
            </a:r>
            <a:r>
              <a:rPr lang="ru-RU" sz="2800" dirty="0" err="1"/>
              <a:t>обеспечи-вает</a:t>
            </a:r>
            <a:r>
              <a:rPr lang="ru-RU" sz="2800" dirty="0"/>
              <a:t> взаимодействие членов социума, закрепляя за терминами цвета определенные социальные функции. </a:t>
            </a:r>
            <a:r>
              <a:rPr lang="ru-RU" sz="2800" dirty="0" smtClean="0"/>
              <a:t>Как часть </a:t>
            </a:r>
            <a:r>
              <a:rPr lang="ru-RU" sz="2800" dirty="0"/>
              <a:t>культурного кода, понятного в пределах данной лингвокультуры, </a:t>
            </a:r>
            <a:r>
              <a:rPr lang="ru-RU" sz="2800" dirty="0" smtClean="0"/>
              <a:t>ц/о обеспечивает </a:t>
            </a:r>
            <a:r>
              <a:rPr lang="ru-RU" sz="2800" dirty="0"/>
              <a:t>коммуникацию членов данного социума.  </a:t>
            </a:r>
            <a:r>
              <a:rPr lang="ru-RU" sz="2800" b="1" dirty="0" smtClean="0"/>
              <a:t>Когнитивная </a:t>
            </a:r>
            <a:r>
              <a:rPr lang="ru-RU" sz="2800" b="1" dirty="0"/>
              <a:t>функция</a:t>
            </a:r>
            <a:r>
              <a:rPr lang="ru-RU" sz="2800" dirty="0"/>
              <a:t> </a:t>
            </a:r>
            <a:r>
              <a:rPr lang="ru-RU" sz="2800" dirty="0" smtClean="0"/>
              <a:t>связана </a:t>
            </a:r>
            <a:r>
              <a:rPr lang="ru-RU" sz="2800" dirty="0"/>
              <a:t>с </a:t>
            </a:r>
            <a:r>
              <a:rPr lang="ru-RU" sz="2800" dirty="0" smtClean="0"/>
              <a:t>рационализацией</a:t>
            </a:r>
            <a:r>
              <a:rPr lang="ru-RU" sz="2800" dirty="0"/>
              <a:t>, дифференциацией и детализацией процессов </a:t>
            </a:r>
            <a:r>
              <a:rPr lang="ru-RU" sz="2800" dirty="0" err="1"/>
              <a:t>позна-ния</a:t>
            </a:r>
            <a:r>
              <a:rPr lang="ru-RU" sz="2800" dirty="0"/>
              <a:t>. В процессе развития системы терминов цвета формируется всё более дифференцированная и детализированная цветовая картина </a:t>
            </a:r>
            <a:r>
              <a:rPr lang="ru-RU" sz="2800" dirty="0" smtClean="0"/>
              <a:t>мира.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70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6733" y="1582341"/>
            <a:ext cx="85545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4 Лексикографический материал</a:t>
            </a:r>
          </a:p>
          <a:p>
            <a:pPr algn="just"/>
            <a:r>
              <a:rPr lang="ru-RU" sz="2400" dirty="0" smtClean="0"/>
              <a:t>С</a:t>
            </a:r>
            <a:r>
              <a:rPr lang="ru-RU" sz="2400" b="1" dirty="0" smtClean="0"/>
              <a:t>ловари </a:t>
            </a:r>
            <a:r>
              <a:rPr lang="ru-RU" sz="2400" b="1" dirty="0"/>
              <a:t>русского языка</a:t>
            </a:r>
            <a:r>
              <a:rPr lang="ru-RU" sz="2400" dirty="0"/>
              <a:t>: «Словарь русского языка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</a:t>
            </a:r>
            <a:r>
              <a:rPr lang="ru-RU" sz="2400" dirty="0"/>
              <a:t> вв.», «Словарь древнерусского языка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XIV</a:t>
            </a:r>
            <a:r>
              <a:rPr lang="ru-RU" sz="2400" dirty="0"/>
              <a:t> вв.», «Словарь древнерусского языка» И.И. Срезневского, «Старосла­вянский словарь», «</a:t>
            </a:r>
            <a:r>
              <a:rPr lang="ru-RU" sz="2400" dirty="0" smtClean="0"/>
              <a:t>Историко-</a:t>
            </a:r>
            <a:r>
              <a:rPr lang="ru-RU" sz="2400" dirty="0" err="1" smtClean="0"/>
              <a:t>этимоллг</a:t>
            </a:r>
            <a:r>
              <a:rPr lang="ru-RU" sz="2400" dirty="0" smtClean="0"/>
              <a:t>. словарь </a:t>
            </a:r>
            <a:r>
              <a:rPr lang="ru-RU" sz="2400" dirty="0"/>
              <a:t>совре­менного русского языка» П.Я. Черных, «</a:t>
            </a:r>
            <a:r>
              <a:rPr lang="ru-RU" sz="2400" dirty="0" err="1"/>
              <a:t>Этимол</a:t>
            </a:r>
            <a:r>
              <a:rPr lang="ru-RU" sz="2400" dirty="0"/>
              <a:t>. словарь русского языка» М. Фасмера, </a:t>
            </a:r>
            <a:endParaRPr lang="ru-RU" sz="2400" dirty="0" smtClean="0"/>
          </a:p>
          <a:p>
            <a:pPr algn="just"/>
            <a:r>
              <a:rPr lang="ru-RU" sz="2400" b="1" dirty="0" smtClean="0"/>
              <a:t>Словари польского языка:</a:t>
            </a:r>
            <a:r>
              <a:rPr lang="ru-RU" sz="2400" dirty="0" smtClean="0"/>
              <a:t> </a:t>
            </a:r>
            <a:r>
              <a:rPr lang="ru-RU" sz="2400" dirty="0"/>
              <a:t>«Этимологический словарь польского языка А. </a:t>
            </a:r>
            <a:r>
              <a:rPr lang="ru-RU" sz="2400" dirty="0" err="1"/>
              <a:t>Баньковского</a:t>
            </a:r>
            <a:r>
              <a:rPr lang="ru-RU" sz="2400" dirty="0"/>
              <a:t>  «Новый эти­моло­гический словарь польского языка» К. </a:t>
            </a:r>
            <a:r>
              <a:rPr lang="ru-RU" sz="2400" dirty="0" err="1"/>
              <a:t>Длугош-Курчабовой</a:t>
            </a:r>
            <a:r>
              <a:rPr lang="ru-RU" sz="2400" dirty="0"/>
              <a:t>  «Этимологический словарь польского языка» А. </a:t>
            </a:r>
            <a:r>
              <a:rPr lang="ru-RU" sz="2400" dirty="0" err="1"/>
              <a:t>Брюкнера</a:t>
            </a:r>
            <a:r>
              <a:rPr lang="ru-RU" sz="2400" dirty="0"/>
              <a:t> (</a:t>
            </a:r>
            <a:r>
              <a:rPr lang="pl-PL" sz="2400" dirty="0"/>
              <a:t>SEB</a:t>
            </a:r>
            <a:r>
              <a:rPr lang="ru-RU" sz="2400" dirty="0" smtClean="0"/>
              <a:t>).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</a:t>
            </a:fld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4475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40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751344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40 Семиотическая </a:t>
            </a:r>
            <a:r>
              <a:rPr lang="ru-RU" sz="2400" b="1" dirty="0"/>
              <a:t>функция цветообозначений</a:t>
            </a:r>
            <a:r>
              <a:rPr lang="ru-RU" sz="2400" dirty="0"/>
              <a:t> проявляется в том, что они обладают цветовой знаковой </a:t>
            </a:r>
            <a:r>
              <a:rPr lang="ru-RU" sz="2400" dirty="0" smtClean="0"/>
              <a:t>сущностью, </a:t>
            </a:r>
            <a:r>
              <a:rPr lang="ru-RU" sz="2400" dirty="0" err="1" smtClean="0"/>
              <a:t>пособ-ностью</a:t>
            </a:r>
            <a:r>
              <a:rPr lang="ru-RU" sz="2400" dirty="0" smtClean="0"/>
              <a:t> </a:t>
            </a:r>
            <a:r>
              <a:rPr lang="ru-RU" sz="2400" dirty="0"/>
              <a:t>к цветообозначению лишь в пределах определенных зон денотации. Это означает, </a:t>
            </a:r>
            <a:r>
              <a:rPr lang="ru-RU" sz="2400" dirty="0" smtClean="0"/>
              <a:t>что напр. в </a:t>
            </a:r>
            <a:r>
              <a:rPr lang="ru-RU" sz="2400" dirty="0"/>
              <a:t>зоне </a:t>
            </a:r>
            <a:r>
              <a:rPr lang="ru-RU" sz="2400" dirty="0" err="1"/>
              <a:t>цветообо</a:t>
            </a:r>
            <a:r>
              <a:rPr lang="ru-RU" sz="2400" dirty="0"/>
              <a:t>-значения глаз коррелируют друг с другом голубые, синие,  </a:t>
            </a:r>
            <a:r>
              <a:rPr lang="ru-RU" sz="2400" dirty="0" smtClean="0"/>
              <a:t>карие </a:t>
            </a:r>
            <a:r>
              <a:rPr lang="ru-RU" sz="2400" dirty="0"/>
              <a:t>и др. цвета </a:t>
            </a:r>
            <a:r>
              <a:rPr lang="ru-RU" sz="2400" dirty="0" smtClean="0"/>
              <a:t>глаз. </a:t>
            </a:r>
            <a:r>
              <a:rPr lang="ru-RU" sz="2400" dirty="0"/>
              <a:t>В сфере </a:t>
            </a:r>
            <a:r>
              <a:rPr lang="ru-RU" sz="2400" dirty="0" err="1"/>
              <a:t>цветообозна-чения</a:t>
            </a:r>
            <a:r>
              <a:rPr lang="ru-RU" sz="2400" dirty="0"/>
              <a:t> волос </a:t>
            </a:r>
            <a:r>
              <a:rPr lang="ru-RU" sz="2400" dirty="0" smtClean="0"/>
              <a:t>коррелятами являются напр. каштановый</a:t>
            </a:r>
            <a:r>
              <a:rPr lang="ru-RU" sz="2400" dirty="0"/>
              <a:t>, черный, рыжий и др. цвета волос. </a:t>
            </a:r>
            <a:r>
              <a:rPr lang="ru-RU" sz="2400" dirty="0" smtClean="0"/>
              <a:t>Но не </a:t>
            </a:r>
            <a:r>
              <a:rPr lang="ru-RU" sz="2400" dirty="0"/>
              <a:t>могут </a:t>
            </a:r>
            <a:r>
              <a:rPr lang="ru-RU" sz="2400" dirty="0" smtClean="0"/>
              <a:t>быть коррелятами красный </a:t>
            </a:r>
            <a:r>
              <a:rPr lang="ru-RU" sz="2400" dirty="0"/>
              <a:t>цвет глаз (от усталости или слез) с красным цветом помидора или ковровой дорожки. Румяные щеки не похожи по цвету на румяную корочку пирога и т.п. Эти сущности не сопоставимы друг с другом и не могут попасть в одну зону денотации, так как относятся к объектам совершенно разной природы</a:t>
            </a:r>
            <a:r>
              <a:rPr lang="ru-RU" sz="2400" dirty="0" smtClean="0"/>
              <a:t>,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5521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41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028343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41 Информативная</a:t>
            </a:r>
            <a:r>
              <a:rPr lang="ru-RU" sz="2400" dirty="0" smtClean="0"/>
              <a:t> </a:t>
            </a:r>
            <a:r>
              <a:rPr lang="ru-RU" sz="2400" b="1" dirty="0"/>
              <a:t>функция</a:t>
            </a:r>
            <a:r>
              <a:rPr lang="ru-RU" sz="2400" dirty="0"/>
              <a:t> </a:t>
            </a:r>
            <a:r>
              <a:rPr lang="ru-RU" sz="2400" b="1" dirty="0"/>
              <a:t>цветообозначений</a:t>
            </a:r>
            <a:r>
              <a:rPr lang="ru-RU" sz="2400" dirty="0"/>
              <a:t> ориентирована на передачу разнообразной информации о цвете. Так, термины цвета способны давать информацию о фазах вегетации растений и этапах развития одушевленных существ. Например, в </a:t>
            </a:r>
            <a:r>
              <a:rPr lang="ru-RU" sz="2400" dirty="0" err="1"/>
              <a:t>сочета-нии</a:t>
            </a:r>
            <a:r>
              <a:rPr lang="ru-RU" sz="2400" dirty="0"/>
              <a:t> </a:t>
            </a:r>
            <a:r>
              <a:rPr lang="ru-RU" sz="2400" i="1" dirty="0"/>
              <a:t>белый одуванчик</a:t>
            </a:r>
            <a:r>
              <a:rPr lang="ru-RU" sz="2400" dirty="0"/>
              <a:t> термин белого цвета фиксирует </a:t>
            </a:r>
            <a:r>
              <a:rPr lang="ru-RU" sz="2400" dirty="0" err="1"/>
              <a:t>заверша-ющую</a:t>
            </a:r>
            <a:r>
              <a:rPr lang="ru-RU" sz="2400" dirty="0"/>
              <a:t> стадию развития одуванчика как уже отцветшего и </a:t>
            </a:r>
            <a:r>
              <a:rPr lang="ru-RU" sz="2400" dirty="0" err="1"/>
              <a:t>пол-ного</a:t>
            </a:r>
            <a:r>
              <a:rPr lang="ru-RU" sz="2400" dirty="0"/>
              <a:t> семян. В сочетании же </a:t>
            </a:r>
            <a:r>
              <a:rPr lang="ru-RU" sz="2400" i="1" dirty="0"/>
              <a:t>зеленый юноша</a:t>
            </a:r>
            <a:r>
              <a:rPr lang="ru-RU" sz="2400" dirty="0"/>
              <a:t> термин зеленого цвета указывает, что данное человеческое существо является пока незрелым, а в сочетании </a:t>
            </a:r>
            <a:r>
              <a:rPr lang="ru-RU" sz="2400" i="1" dirty="0"/>
              <a:t>желтый цыпленок</a:t>
            </a:r>
            <a:r>
              <a:rPr lang="ru-RU" sz="2400" dirty="0"/>
              <a:t> термин желтого цвета говорит о том, что цыпленок совсем недавно родился и еще совсем маленький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896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42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6684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42Прототипическая</a:t>
            </a:r>
            <a:r>
              <a:rPr lang="ru-RU" sz="2400" dirty="0" smtClean="0"/>
              <a:t>  </a:t>
            </a:r>
            <a:r>
              <a:rPr lang="ru-RU" sz="2400" b="1" dirty="0"/>
              <a:t>функция</a:t>
            </a:r>
            <a:r>
              <a:rPr lang="ru-RU" sz="2400" dirty="0"/>
              <a:t> </a:t>
            </a:r>
            <a:r>
              <a:rPr lang="ru-RU" sz="2400" b="1" dirty="0"/>
              <a:t>цветообозначений </a:t>
            </a:r>
            <a:r>
              <a:rPr lang="ru-RU" sz="2400" dirty="0"/>
              <a:t>состоит в их способности формировать от номинации какого-либо объекта с характерным цветом новый термин цвета, например, </a:t>
            </a:r>
            <a:r>
              <a:rPr lang="ru-RU" sz="2400" i="1" dirty="0"/>
              <a:t>сиреневый</a:t>
            </a:r>
            <a:r>
              <a:rPr lang="ru-RU" sz="2400" dirty="0"/>
              <a:t> от сирени, </a:t>
            </a:r>
            <a:r>
              <a:rPr lang="pl-PL" sz="2400" dirty="0"/>
              <a:t>wrzosowy kolor</a:t>
            </a:r>
            <a:r>
              <a:rPr lang="ru-RU" sz="2400" dirty="0"/>
              <a:t> ‘цвет вереска’ от польского слова </a:t>
            </a:r>
            <a:r>
              <a:rPr lang="pl-PL" sz="2400" dirty="0"/>
              <a:t>wrzos</a:t>
            </a:r>
            <a:r>
              <a:rPr lang="ru-RU" sz="2400" dirty="0"/>
              <a:t> ‘вереск’. </a:t>
            </a:r>
            <a:endParaRPr lang="ru-RU" sz="2400" dirty="0" smtClean="0"/>
          </a:p>
          <a:p>
            <a:pPr algn="just"/>
            <a:endParaRPr lang="ru-RU" sz="2400" b="1" dirty="0"/>
          </a:p>
          <a:p>
            <a:pPr algn="just"/>
            <a:r>
              <a:rPr lang="ru-RU" sz="2400" b="1" dirty="0" smtClean="0"/>
              <a:t>Интегрирующая</a:t>
            </a:r>
            <a:r>
              <a:rPr lang="ru-RU" sz="2400" dirty="0" smtClean="0"/>
              <a:t> </a:t>
            </a:r>
            <a:r>
              <a:rPr lang="ru-RU" sz="2400" b="1" dirty="0"/>
              <a:t>функция</a:t>
            </a:r>
            <a:r>
              <a:rPr lang="ru-RU" sz="2400" dirty="0"/>
              <a:t> </a:t>
            </a:r>
            <a:r>
              <a:rPr lang="ru-RU" sz="2400" b="1" dirty="0"/>
              <a:t>цветообозначений</a:t>
            </a:r>
            <a:r>
              <a:rPr lang="ru-RU" sz="2400" dirty="0"/>
              <a:t> объединяет объекты окружающего мира в группы по каким-то цветовым признакам. Так, термин цвета </a:t>
            </a:r>
            <a:r>
              <a:rPr lang="en-US" sz="2400" dirty="0"/>
              <a:t>p</a:t>
            </a:r>
            <a:r>
              <a:rPr lang="ru-RU" sz="2400" dirty="0"/>
              <a:t>ł</a:t>
            </a:r>
            <a:r>
              <a:rPr lang="en-US" sz="2400" dirty="0" err="1"/>
              <a:t>owy</a:t>
            </a:r>
            <a:r>
              <a:rPr lang="ru-RU" sz="2400" dirty="0"/>
              <a:t> ‘палевый’ (</a:t>
            </a:r>
            <a:r>
              <a:rPr lang="pl-PL" sz="2400" dirty="0"/>
              <a:t>p</a:t>
            </a:r>
            <a:r>
              <a:rPr lang="ru-RU" sz="2400" dirty="0"/>
              <a:t>ł</a:t>
            </a:r>
            <a:r>
              <a:rPr lang="pl-PL" sz="2400" dirty="0"/>
              <a:t>owa zwierzyna</a:t>
            </a:r>
            <a:r>
              <a:rPr lang="ru-RU" sz="2400" dirty="0"/>
              <a:t> ‘палевые животные’) – служит объединению в одну группу семейство оленей.  </a:t>
            </a:r>
          </a:p>
          <a:p>
            <a:pPr algn="just"/>
            <a:r>
              <a:rPr lang="ru-RU" sz="2400" dirty="0" smtClean="0"/>
              <a:t>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3692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43</a:t>
            </a:fld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889844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43 Этнолингвокультурная</a:t>
            </a:r>
            <a:r>
              <a:rPr lang="ru-RU" sz="2400" dirty="0" smtClean="0"/>
              <a:t> </a:t>
            </a:r>
            <a:r>
              <a:rPr lang="ru-RU" sz="2400" b="1" dirty="0"/>
              <a:t>функция цветообозначений</a:t>
            </a:r>
            <a:r>
              <a:rPr lang="ru-RU" sz="2400" dirty="0"/>
              <a:t> </a:t>
            </a:r>
            <a:r>
              <a:rPr lang="ru-RU" sz="2400" dirty="0" smtClean="0"/>
              <a:t>проявляется </a:t>
            </a:r>
            <a:r>
              <a:rPr lang="ru-RU" sz="2400" dirty="0"/>
              <a:t>в цветовых предпочтениях данного этноса, </a:t>
            </a:r>
            <a:r>
              <a:rPr lang="ru-RU" sz="2400" dirty="0" err="1"/>
              <a:t>развившихся</a:t>
            </a:r>
            <a:r>
              <a:rPr lang="ru-RU" sz="2400" dirty="0"/>
              <a:t> в ходе длительного культурно-исторического и языкового </a:t>
            </a:r>
            <a:r>
              <a:rPr lang="ru-RU" sz="2400" dirty="0" smtClean="0"/>
              <a:t>развития</a:t>
            </a:r>
            <a:r>
              <a:rPr lang="ru-RU" sz="2400" dirty="0"/>
              <a:t>. Речь идет о наборе самых популярных и значимых для данной лингвокультуры цветообозначений и об </a:t>
            </a:r>
            <a:r>
              <a:rPr lang="ru-RU" sz="2400" dirty="0" err="1"/>
              <a:t>этноприоритет</a:t>
            </a:r>
            <a:r>
              <a:rPr lang="ru-RU" sz="2400" dirty="0"/>
              <a:t>-ном цвете (особенно любимом данным этносом).   </a:t>
            </a:r>
            <a:endParaRPr lang="ru-RU" sz="2400" dirty="0" smtClean="0"/>
          </a:p>
          <a:p>
            <a:pPr algn="just"/>
            <a:r>
              <a:rPr lang="ru-RU" sz="2400" b="1" dirty="0"/>
              <a:t>Символическая функция </a:t>
            </a:r>
            <a:r>
              <a:rPr lang="ru-RU" sz="2400" b="1" dirty="0" smtClean="0"/>
              <a:t>ц/о</a:t>
            </a:r>
            <a:r>
              <a:rPr lang="ru-RU" sz="2400" dirty="0" smtClean="0"/>
              <a:t> </a:t>
            </a:r>
            <a:r>
              <a:rPr lang="ru-RU" sz="2400" dirty="0"/>
              <a:t>проявляет себя в закреплении за определенными терминами цвета </a:t>
            </a:r>
            <a:r>
              <a:rPr lang="ru-RU" sz="2400" dirty="0" smtClean="0"/>
              <a:t>свойств </a:t>
            </a:r>
            <a:r>
              <a:rPr lang="ru-RU" sz="2400" dirty="0"/>
              <a:t>определенных культурных маркеров: таковы цвета флага, </a:t>
            </a:r>
            <a:r>
              <a:rPr lang="ru-RU" sz="2400" dirty="0" smtClean="0"/>
              <a:t> </a:t>
            </a:r>
            <a:r>
              <a:rPr lang="ru-RU" sz="2400" dirty="0"/>
              <a:t>спортивных клубов и др. </a:t>
            </a:r>
          </a:p>
          <a:p>
            <a:pPr algn="just"/>
            <a:r>
              <a:rPr lang="ru-RU" sz="2400" b="1" dirty="0"/>
              <a:t>Экспрессивная функция служит погружению в мир </a:t>
            </a:r>
            <a:r>
              <a:rPr lang="ru-RU" sz="2400" b="1" dirty="0" err="1" smtClean="0"/>
              <a:t>эмо-ций</a:t>
            </a:r>
            <a:r>
              <a:rPr lang="ru-RU" sz="2400" b="1" dirty="0" smtClean="0"/>
              <a:t>, </a:t>
            </a:r>
            <a:r>
              <a:rPr lang="ru-RU" sz="2400" dirty="0" smtClean="0"/>
              <a:t>связана </a:t>
            </a:r>
            <a:r>
              <a:rPr lang="ru-RU" sz="2400" dirty="0"/>
              <a:t>с закреплением за определенными цветолексемами цветовых проявлений эмоций (</a:t>
            </a:r>
            <a:r>
              <a:rPr lang="ru-RU" sz="2400" i="1" dirty="0"/>
              <a:t>покрасневшее лицо</a:t>
            </a:r>
            <a:r>
              <a:rPr lang="ru-RU" sz="2400" dirty="0"/>
              <a:t> (или весь человек) – как знак смущения, </a:t>
            </a:r>
            <a:r>
              <a:rPr lang="ru-RU" sz="2400" i="1" dirty="0"/>
              <a:t>бледность</a:t>
            </a:r>
            <a:r>
              <a:rPr lang="ru-RU" sz="2400" dirty="0"/>
              <a:t> как знак </a:t>
            </a:r>
            <a:r>
              <a:rPr lang="ru-RU" sz="2400" dirty="0" smtClean="0"/>
              <a:t>переживаний.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53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44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305342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/>
              <a:t>42 </a:t>
            </a:r>
            <a:r>
              <a:rPr lang="ru-RU" sz="2400" b="1" dirty="0" err="1" smtClean="0"/>
              <a:t>Классифицирующе</a:t>
            </a:r>
            <a:r>
              <a:rPr lang="ru-RU" sz="2400" b="1" dirty="0" smtClean="0"/>
              <a:t>-таксономическая </a:t>
            </a:r>
            <a:r>
              <a:rPr lang="ru-RU" sz="2400" b="1" dirty="0"/>
              <a:t>функция </a:t>
            </a:r>
            <a:r>
              <a:rPr lang="ru-RU" sz="2400" b="1" dirty="0" err="1"/>
              <a:t>цветообо</a:t>
            </a:r>
            <a:r>
              <a:rPr lang="ru-RU" sz="2400" b="1" dirty="0"/>
              <a:t>-значений</a:t>
            </a:r>
            <a:r>
              <a:rPr lang="ru-RU" sz="2400" dirty="0"/>
              <a:t> проявляется в сфере выделения видов и подвидов каких-либо живых существ, растений  или </a:t>
            </a:r>
            <a:r>
              <a:rPr lang="ru-RU" sz="2400" dirty="0" smtClean="0"/>
              <a:t>предметов </a:t>
            </a:r>
            <a:r>
              <a:rPr lang="ru-RU" sz="2400" dirty="0"/>
              <a:t>и субстанций (</a:t>
            </a:r>
            <a:r>
              <a:rPr lang="ru-RU" sz="2400" i="1" dirty="0"/>
              <a:t>желтая </a:t>
            </a:r>
            <a:r>
              <a:rPr lang="ru-RU" sz="2400" i="1" dirty="0" smtClean="0"/>
              <a:t>акация</a:t>
            </a:r>
            <a:r>
              <a:rPr lang="ru-RU" sz="2400" dirty="0" smtClean="0"/>
              <a:t>). </a:t>
            </a:r>
            <a:endParaRPr lang="ru-RU" sz="2400" dirty="0"/>
          </a:p>
          <a:p>
            <a:pPr algn="just"/>
            <a:r>
              <a:rPr lang="ru-RU" sz="2400" b="1" dirty="0"/>
              <a:t>Терминологическая функция цветообозначений</a:t>
            </a:r>
            <a:r>
              <a:rPr lang="ru-RU" sz="2400" dirty="0"/>
              <a:t> </a:t>
            </a:r>
            <a:r>
              <a:rPr lang="ru-RU" sz="2400" dirty="0" err="1"/>
              <a:t>проявля-ется</a:t>
            </a:r>
            <a:r>
              <a:rPr lang="ru-RU" sz="2400" dirty="0"/>
              <a:t> в терминологиях всех отраслей знаний. </a:t>
            </a:r>
            <a:r>
              <a:rPr lang="ru-RU" sz="2400" dirty="0" smtClean="0"/>
              <a:t>В мед. терминологии проявляется </a:t>
            </a:r>
            <a:r>
              <a:rPr lang="ru-RU" sz="2400" dirty="0"/>
              <a:t>в колористической мотивации номинаций болезней </a:t>
            </a:r>
            <a:r>
              <a:rPr lang="ru-RU" sz="2400" dirty="0" smtClean="0"/>
              <a:t>(</a:t>
            </a:r>
            <a:r>
              <a:rPr lang="ru-RU" sz="2400" i="1" dirty="0" smtClean="0"/>
              <a:t>краснуха</a:t>
            </a:r>
            <a:r>
              <a:rPr lang="ru-RU" sz="2400" dirty="0" smtClean="0"/>
              <a:t> </a:t>
            </a:r>
            <a:r>
              <a:rPr lang="ru-RU" sz="2400" dirty="0"/>
              <a:t>от термина красного цвета, польс. </a:t>
            </a:r>
            <a:r>
              <a:rPr lang="pl-PL" sz="2400" dirty="0"/>
              <a:t>blednic</a:t>
            </a:r>
            <a:r>
              <a:rPr lang="ru-RU" sz="2400" dirty="0"/>
              <a:t>а ‘анемия’ </a:t>
            </a:r>
            <a:r>
              <a:rPr lang="ru-RU" sz="2400" dirty="0" smtClean="0"/>
              <a:t>)</a:t>
            </a:r>
            <a:endParaRPr lang="ru-RU" sz="2400" dirty="0"/>
          </a:p>
          <a:p>
            <a:pPr algn="just"/>
            <a:r>
              <a:rPr lang="ru-RU" sz="2400" b="1" dirty="0"/>
              <a:t>Оценочная функция цветообозначений</a:t>
            </a:r>
            <a:r>
              <a:rPr lang="ru-RU" sz="2400" dirty="0"/>
              <a:t> позволяет </a:t>
            </a:r>
            <a:r>
              <a:rPr lang="ru-RU" sz="2400" dirty="0" smtClean="0"/>
              <a:t>установить </a:t>
            </a:r>
            <a:r>
              <a:rPr lang="ru-RU" sz="2400" dirty="0"/>
              <a:t>место наделяемого цветом предмета на шкале ценностей. </a:t>
            </a:r>
            <a:r>
              <a:rPr lang="ru-RU" sz="2400" dirty="0" err="1"/>
              <a:t>Аксиологичность</a:t>
            </a:r>
            <a:r>
              <a:rPr lang="ru-RU" sz="2400" dirty="0"/>
              <a:t> цветообозначений служит </a:t>
            </a:r>
            <a:r>
              <a:rPr lang="ru-RU" sz="2400" dirty="0" err="1"/>
              <a:t>иерархизации</a:t>
            </a:r>
            <a:r>
              <a:rPr lang="ru-RU" sz="2400" dirty="0"/>
              <a:t> </a:t>
            </a:r>
            <a:r>
              <a:rPr lang="ru-RU" sz="2400" dirty="0" smtClean="0"/>
              <a:t>окружающих </a:t>
            </a:r>
            <a:r>
              <a:rPr lang="ru-RU" sz="2400" dirty="0"/>
              <a:t>вещей с точки зрения </a:t>
            </a:r>
            <a:r>
              <a:rPr lang="ru-RU" sz="2400" i="1" dirty="0"/>
              <a:t>хорошее – плохое</a:t>
            </a:r>
            <a:r>
              <a:rPr lang="ru-RU" sz="2400" dirty="0"/>
              <a:t>, </a:t>
            </a:r>
            <a:r>
              <a:rPr lang="ru-RU" sz="2400" i="1" dirty="0"/>
              <a:t>полезное – </a:t>
            </a:r>
            <a:r>
              <a:rPr lang="ru-RU" sz="2400" i="1" dirty="0" smtClean="0"/>
              <a:t>вредное</a:t>
            </a:r>
            <a:r>
              <a:rPr lang="ru-RU" sz="2400" dirty="0" smtClean="0"/>
              <a:t> </a:t>
            </a:r>
            <a:r>
              <a:rPr lang="ru-RU" sz="2400" dirty="0"/>
              <a:t>Так, </a:t>
            </a:r>
            <a:r>
              <a:rPr lang="ru-RU" sz="2400" i="1" dirty="0"/>
              <a:t>синие глаза</a:t>
            </a:r>
            <a:r>
              <a:rPr lang="ru-RU" sz="2400" dirty="0"/>
              <a:t> – это красивые глаза, а </a:t>
            </a:r>
            <a:r>
              <a:rPr lang="ru-RU" sz="2400" i="1" dirty="0"/>
              <a:t>серые глаза </a:t>
            </a:r>
            <a:r>
              <a:rPr lang="ru-RU" sz="2400" dirty="0"/>
              <a:t>– это </a:t>
            </a:r>
            <a:r>
              <a:rPr lang="ru-RU" sz="2400" dirty="0" smtClean="0"/>
              <a:t>обычные.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231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mtClean="0"/>
              <a:t>45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612845"/>
            <a:ext cx="4572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ru-RU" sz="2800" b="1" dirty="0" smtClean="0"/>
          </a:p>
          <a:p>
            <a:pPr algn="just"/>
            <a:endParaRPr lang="ru-RU" sz="2800" b="1" dirty="0"/>
          </a:p>
          <a:p>
            <a:pPr algn="just"/>
            <a:r>
              <a:rPr lang="ru-RU" sz="2800" b="1" dirty="0" smtClean="0"/>
              <a:t>45 Глава 3 </a:t>
            </a:r>
            <a:r>
              <a:rPr lang="ru-RU" sz="2800" dirty="0" smtClean="0"/>
              <a:t>посвящена истории научных исследований в области лингвистики цвета в России и в Польше.</a:t>
            </a:r>
            <a:r>
              <a:rPr lang="ru-RU" sz="2800" b="1" dirty="0" smtClean="0"/>
              <a:t> </a:t>
            </a:r>
          </a:p>
          <a:p>
            <a:pPr algn="just"/>
            <a:r>
              <a:rPr lang="ru-RU" sz="2800" b="1" dirty="0" smtClean="0"/>
              <a:t>В Заключении монографии </a:t>
            </a:r>
            <a:r>
              <a:rPr lang="ru-RU" sz="2800" dirty="0" smtClean="0"/>
              <a:t>описываются факторы, стабилизирующие состав цветообозначений, как и факторы, способствующие их динамике.</a:t>
            </a:r>
            <a:r>
              <a:rPr lang="ru-RU" sz="28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40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5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889844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5 Глава </a:t>
            </a:r>
            <a:r>
              <a:rPr lang="pl-PL" sz="2800" b="1" dirty="0"/>
              <a:t>I</a:t>
            </a:r>
            <a:r>
              <a:rPr lang="ru-RU" sz="2800" b="1" dirty="0"/>
              <a:t>.</a:t>
            </a:r>
            <a:r>
              <a:rPr lang="pl-PL" sz="2800" dirty="0"/>
              <a:t> </a:t>
            </a:r>
            <a:r>
              <a:rPr lang="ru-RU" sz="2800" dirty="0"/>
              <a:t>«</a:t>
            </a:r>
            <a:r>
              <a:rPr lang="ru-RU" sz="2800" b="1" dirty="0" err="1"/>
              <a:t>Системноисторический</a:t>
            </a:r>
            <a:r>
              <a:rPr lang="ru-RU" sz="2800" b="1" dirty="0"/>
              <a:t> анализ цветообозначений</a:t>
            </a:r>
            <a:r>
              <a:rPr lang="ru-RU" sz="2800" b="1" dirty="0" smtClean="0"/>
              <a:t>» </a:t>
            </a:r>
            <a:endParaRPr lang="ru-RU" sz="2800" dirty="0" smtClean="0"/>
          </a:p>
          <a:p>
            <a:pPr algn="just"/>
            <a:r>
              <a:rPr lang="ru-RU" sz="2800" dirty="0" smtClean="0"/>
              <a:t>В </a:t>
            </a:r>
            <a:r>
              <a:rPr lang="ru-RU" sz="2800" dirty="0"/>
              <a:t>своей эволюции </a:t>
            </a:r>
            <a:r>
              <a:rPr lang="ru-RU" sz="2800" b="1" dirty="0"/>
              <a:t>ц/о</a:t>
            </a:r>
            <a:r>
              <a:rPr lang="ru-RU" sz="2800" dirty="0"/>
              <a:t> славянских языков сохраняют стабильное ядро из самых старых слов, зафиксированных в древнейших памятниках славянской письменности. </a:t>
            </a:r>
            <a:endParaRPr lang="ru-RU" sz="2800" dirty="0" smtClean="0"/>
          </a:p>
          <a:p>
            <a:pPr algn="just"/>
            <a:r>
              <a:rPr lang="ru-RU" sz="2800" dirty="0"/>
              <a:t>Количество цветообозначений в памятниках X–XI–XII вв. </a:t>
            </a:r>
            <a:r>
              <a:rPr lang="ru-RU" sz="2800" dirty="0" smtClean="0"/>
              <a:t> </a:t>
            </a:r>
            <a:r>
              <a:rPr lang="ru-RU" sz="2800" dirty="0" err="1" smtClean="0"/>
              <a:t>ок</a:t>
            </a:r>
            <a:r>
              <a:rPr lang="ru-RU" sz="2800" dirty="0" smtClean="0"/>
              <a:t>. 20; причина малого количества: выполнение в др. памятниках прежде всего символической функции (см.: Н.Б. Бахилина, 1975). Особая динамика в </a:t>
            </a:r>
            <a:r>
              <a:rPr lang="pl-PL" sz="2800" dirty="0" smtClean="0"/>
              <a:t>XVII </a:t>
            </a:r>
            <a:r>
              <a:rPr lang="ru-RU" sz="2800" dirty="0" smtClean="0"/>
              <a:t>в. в связи с широким развитием сферы артефактов, поиском </a:t>
            </a:r>
            <a:r>
              <a:rPr lang="ru-RU" sz="2800" dirty="0"/>
              <a:t>цветовых </a:t>
            </a:r>
            <a:r>
              <a:rPr lang="ru-RU" sz="2800" dirty="0" smtClean="0"/>
              <a:t>оттенков.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793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6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35846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endParaRPr lang="ru-RU" sz="2400" b="1" dirty="0" smtClean="0">
              <a:effectLst/>
            </a:endParaRPr>
          </a:p>
          <a:p>
            <a:pPr algn="just"/>
            <a:r>
              <a:rPr lang="ru-RU" sz="2400" dirty="0" smtClean="0"/>
              <a:t>6 К </a:t>
            </a:r>
            <a:r>
              <a:rPr lang="ru-RU" sz="2400" dirty="0"/>
              <a:t>середине XVIII в. в </a:t>
            </a:r>
            <a:r>
              <a:rPr lang="ru-RU" sz="2400" dirty="0" smtClean="0"/>
              <a:t>целом сформировался состав </a:t>
            </a:r>
            <a:r>
              <a:rPr lang="ru-RU" sz="2400" dirty="0"/>
              <a:t>системы цветообозначений</a:t>
            </a:r>
            <a:r>
              <a:rPr lang="ru-RU" sz="2400" dirty="0" smtClean="0"/>
              <a:t>.</a:t>
            </a:r>
            <a:r>
              <a:rPr lang="ru-RU" sz="2400" dirty="0"/>
              <a:t> В диалектах русского языка цветообозначение является живой развивающейся </a:t>
            </a:r>
            <a:r>
              <a:rPr lang="ru-RU" sz="2400" dirty="0" smtClean="0"/>
              <a:t>категорией. В </a:t>
            </a:r>
            <a:r>
              <a:rPr lang="ru-RU" sz="2400" dirty="0"/>
              <a:t>русском фольклоре, особенно в сказках, встречаются специфические цветообозначения,: </a:t>
            </a:r>
            <a:r>
              <a:rPr lang="ru-RU" sz="2400" i="1" dirty="0"/>
              <a:t>аленький</a:t>
            </a:r>
            <a:r>
              <a:rPr lang="ru-RU" sz="2400" dirty="0"/>
              <a:t> </a:t>
            </a:r>
            <a:r>
              <a:rPr lang="ru-RU" sz="2400" i="1" dirty="0"/>
              <a:t>цветочек</a:t>
            </a:r>
            <a:r>
              <a:rPr lang="ru-RU" sz="2400" dirty="0"/>
              <a:t>, </a:t>
            </a:r>
            <a:r>
              <a:rPr lang="ru-RU" sz="2400" i="1" dirty="0"/>
              <a:t>лазоревый цветочек</a:t>
            </a:r>
            <a:r>
              <a:rPr lang="ru-RU" sz="2400" dirty="0"/>
              <a:t>, тоже в сказках </a:t>
            </a:r>
            <a:r>
              <a:rPr lang="ru-RU" sz="2400" i="1" dirty="0"/>
              <a:t>яхонтовый</a:t>
            </a:r>
            <a:r>
              <a:rPr lang="ru-RU" sz="2400" dirty="0"/>
              <a:t> (от слова </a:t>
            </a:r>
            <a:r>
              <a:rPr lang="ru-RU" sz="2400" i="1" dirty="0"/>
              <a:t>яхонт</a:t>
            </a:r>
            <a:r>
              <a:rPr lang="ru-RU" sz="2400" dirty="0"/>
              <a:t>: «старинное название рубина и сапфира» (</a:t>
            </a:r>
            <a:r>
              <a:rPr lang="ru-RU" sz="2400" dirty="0" smtClean="0"/>
              <a:t>СО: 796)) служит </a:t>
            </a:r>
            <a:r>
              <a:rPr lang="ru-RU" sz="2400" dirty="0" err="1"/>
              <a:t>эстетизации</a:t>
            </a:r>
            <a:r>
              <a:rPr lang="ru-RU" sz="2400" dirty="0"/>
              <a:t> </a:t>
            </a:r>
            <a:r>
              <a:rPr lang="ru-RU" sz="2400" dirty="0" err="1"/>
              <a:t>цвето</a:t>
            </a:r>
            <a:r>
              <a:rPr lang="ru-RU" sz="2400" dirty="0"/>
              <a:t>- и </a:t>
            </a:r>
            <a:r>
              <a:rPr lang="ru-RU" sz="2400" dirty="0" err="1"/>
              <a:t>светообозначения</a:t>
            </a:r>
            <a:r>
              <a:rPr lang="ru-RU" sz="2400" dirty="0"/>
              <a:t> глаз </a:t>
            </a:r>
            <a:r>
              <a:rPr lang="ru-RU" sz="2400" dirty="0" smtClean="0"/>
              <a:t>– </a:t>
            </a:r>
            <a:r>
              <a:rPr lang="ru-RU" sz="2400" i="1" dirty="0" smtClean="0"/>
              <a:t>глаза </a:t>
            </a:r>
            <a:r>
              <a:rPr lang="ru-RU" sz="2400" i="1" dirty="0"/>
              <a:t>как яхонты </a:t>
            </a:r>
            <a:r>
              <a:rPr lang="ru-RU" sz="2400" i="1" dirty="0" smtClean="0"/>
              <a:t>горят. </a:t>
            </a:r>
            <a:r>
              <a:rPr lang="ru-RU" sz="2400" dirty="0" smtClean="0"/>
              <a:t>Развивается </a:t>
            </a:r>
            <a:r>
              <a:rPr lang="ru-RU" sz="2400" b="1" i="1" dirty="0" smtClean="0"/>
              <a:t>многоцветность</a:t>
            </a:r>
            <a:r>
              <a:rPr lang="ru-RU" sz="2400" dirty="0" smtClean="0"/>
              <a:t>. В </a:t>
            </a:r>
            <a:r>
              <a:rPr lang="ru-RU" sz="2400" dirty="0"/>
              <a:t>фольклоре она внушается лексемой </a:t>
            </a:r>
            <a:r>
              <a:rPr lang="ru-RU" sz="2400" i="1" dirty="0" smtClean="0"/>
              <a:t>самоцветы, </a:t>
            </a:r>
            <a:r>
              <a:rPr lang="ru-RU" sz="2400" dirty="0" smtClean="0"/>
              <a:t>это </a:t>
            </a:r>
            <a:r>
              <a:rPr lang="ru-RU" sz="2400" dirty="0"/>
              <a:t>полудрагоценные камни России – малахит, </a:t>
            </a:r>
            <a:r>
              <a:rPr lang="ru-RU" sz="2400" dirty="0" smtClean="0"/>
              <a:t>яшма.., </a:t>
            </a:r>
            <a:r>
              <a:rPr lang="ru-RU" sz="2400" dirty="0"/>
              <a:t>ценимые за красоту и цветовое разнообразие. </a:t>
            </a:r>
            <a:r>
              <a:rPr lang="ru-RU" sz="2400" i="1" dirty="0"/>
              <a:t>Самоцветы</a:t>
            </a:r>
            <a:r>
              <a:rPr lang="ru-RU" sz="2400" dirty="0"/>
              <a:t> название ювелирных магазинов, музыкального коллектива и др. В этом имени идея разнообразия и самобытности.</a:t>
            </a:r>
          </a:p>
          <a:p>
            <a:r>
              <a:rPr lang="ru-RU" sz="2400" dirty="0"/>
              <a:t>О</a:t>
            </a:r>
            <a:endParaRPr lang="ru-RU" sz="24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232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7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412776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7 Особенность </a:t>
            </a:r>
            <a:r>
              <a:rPr lang="ru-RU" sz="2400" dirty="0"/>
              <a:t>терминов цвета русского языка: а) наличие полных и кратких прилагательных цвета  [</a:t>
            </a:r>
            <a:r>
              <a:rPr lang="ru-RU" sz="2400" dirty="0" err="1"/>
              <a:t>Gadányi</a:t>
            </a:r>
            <a:r>
              <a:rPr lang="ru-RU" sz="2400" dirty="0"/>
              <a:t> </a:t>
            </a:r>
            <a:r>
              <a:rPr lang="pl-PL" sz="2400" dirty="0"/>
              <a:t>et al</a:t>
            </a:r>
            <a:r>
              <a:rPr lang="ru-RU" sz="2400" dirty="0"/>
              <a:t>. 2000]) б), </a:t>
            </a:r>
            <a:r>
              <a:rPr lang="ru-RU" sz="2400" dirty="0" smtClean="0"/>
              <a:t>использование </a:t>
            </a:r>
            <a:r>
              <a:rPr lang="ru-RU" sz="2400" dirty="0"/>
              <a:t>редупликации как усилителя, </a:t>
            </a:r>
            <a:r>
              <a:rPr lang="ru-RU" sz="2400" dirty="0" err="1"/>
              <a:t>интенсификатора</a:t>
            </a:r>
            <a:r>
              <a:rPr lang="ru-RU" sz="2400" dirty="0"/>
              <a:t> признака: </a:t>
            </a:r>
            <a:r>
              <a:rPr lang="ru-RU" sz="2400" i="1" dirty="0"/>
              <a:t>синий-синий, белым-бело</a:t>
            </a:r>
            <a:r>
              <a:rPr lang="ru-RU" sz="2400" i="1" dirty="0" smtClean="0"/>
              <a:t>, </a:t>
            </a:r>
            <a:r>
              <a:rPr lang="ru-RU" sz="2400" dirty="0"/>
              <a:t>Важный факт – </a:t>
            </a:r>
            <a:r>
              <a:rPr lang="ru-RU" sz="2400" dirty="0" smtClean="0"/>
              <a:t>в </a:t>
            </a:r>
            <a:r>
              <a:rPr lang="ru-RU" sz="2400" dirty="0"/>
              <a:t>качестве кратких прилагательных-терминов цвета могут выступать лишь основные цветообозначения</a:t>
            </a:r>
            <a:r>
              <a:rPr lang="ru-RU" sz="2400" dirty="0" smtClean="0"/>
              <a:t>. </a:t>
            </a:r>
            <a:r>
              <a:rPr lang="ru-RU" sz="2400" dirty="0" err="1"/>
              <a:t>Оттеночность</a:t>
            </a:r>
            <a:r>
              <a:rPr lang="ru-RU" sz="2400" dirty="0"/>
              <a:t> в современном русском языке передается прежде всего суффиксом-модификатором цветности -</a:t>
            </a:r>
            <a:r>
              <a:rPr lang="ru-RU" sz="2400" i="1" dirty="0" err="1" smtClean="0"/>
              <a:t>оват</a:t>
            </a:r>
            <a:r>
              <a:rPr lang="ru-RU" sz="2400" i="1" dirty="0" smtClean="0"/>
              <a:t>-</a:t>
            </a:r>
            <a:r>
              <a:rPr lang="ru-RU" sz="2400" dirty="0" smtClean="0"/>
              <a:t>,</a:t>
            </a:r>
            <a:r>
              <a:rPr lang="ru-RU" sz="2400" i="1" dirty="0" smtClean="0"/>
              <a:t> </a:t>
            </a:r>
            <a:r>
              <a:rPr lang="ru-RU" sz="2400" dirty="0" smtClean="0"/>
              <a:t>см. </a:t>
            </a:r>
            <a:r>
              <a:rPr lang="ru-RU" sz="2400" i="1" dirty="0"/>
              <a:t>зеленоватый, </a:t>
            </a:r>
            <a:r>
              <a:rPr lang="ru-RU" sz="2400" i="1" dirty="0" smtClean="0"/>
              <a:t>коричневатый</a:t>
            </a:r>
            <a:r>
              <a:rPr lang="ru-RU" sz="2400" dirty="0" smtClean="0"/>
              <a:t>; такого </a:t>
            </a:r>
            <a:r>
              <a:rPr lang="ru-RU" sz="2400" dirty="0"/>
              <a:t>рода </a:t>
            </a:r>
            <a:r>
              <a:rPr lang="ru-RU" sz="2400" dirty="0" err="1" smtClean="0"/>
              <a:t>оттеночность</a:t>
            </a:r>
            <a:r>
              <a:rPr lang="ru-RU" sz="2400" dirty="0" smtClean="0"/>
              <a:t> можно передать лишь </a:t>
            </a:r>
            <a:r>
              <a:rPr lang="ru-RU" sz="2400" dirty="0"/>
              <a:t>на базе основных, абстрактных терминов цвета (не от «</a:t>
            </a:r>
            <a:r>
              <a:rPr lang="ru-RU" sz="2400" dirty="0" err="1"/>
              <a:t>эталонно-прототипических</a:t>
            </a:r>
            <a:r>
              <a:rPr lang="ru-RU" sz="2400" dirty="0"/>
              <a:t>» ц/о (</a:t>
            </a:r>
            <a:r>
              <a:rPr lang="ru-RU" sz="2400" dirty="0" smtClean="0"/>
              <a:t>см. </a:t>
            </a:r>
            <a:r>
              <a:rPr lang="ru-RU" sz="2400" i="1" dirty="0"/>
              <a:t>зеленоватый</a:t>
            </a:r>
            <a:r>
              <a:rPr lang="ru-RU" sz="2400" dirty="0"/>
              <a:t>, </a:t>
            </a:r>
            <a:r>
              <a:rPr lang="ru-RU" sz="2400" i="1" dirty="0" smtClean="0"/>
              <a:t>коричневатый</a:t>
            </a:r>
            <a:r>
              <a:rPr lang="ru-RU" sz="2400" dirty="0"/>
              <a:t>, но не *</a:t>
            </a:r>
            <a:r>
              <a:rPr lang="ru-RU" sz="2400" dirty="0" err="1"/>
              <a:t>вишневоватый</a:t>
            </a:r>
            <a:r>
              <a:rPr lang="ru-RU" sz="2400" dirty="0"/>
              <a:t>, *</a:t>
            </a:r>
            <a:r>
              <a:rPr lang="ru-RU" sz="2400" dirty="0" err="1" smtClean="0"/>
              <a:t>рябиноватый</a:t>
            </a:r>
            <a:r>
              <a:rPr lang="ru-RU" sz="2400" dirty="0" smtClean="0"/>
              <a:t>)).</a:t>
            </a:r>
          </a:p>
        </p:txBody>
      </p:sp>
    </p:spTree>
    <p:extLst>
      <p:ext uri="{BB962C8B-B14F-4D97-AF65-F5344CB8AC3E}">
        <p14:creationId xmlns:p14="http://schemas.microsoft.com/office/powerpoint/2010/main" val="2553210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8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124744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8 В </a:t>
            </a:r>
            <a:r>
              <a:rPr lang="ru-RU" sz="2400" dirty="0"/>
              <a:t>истории русского языка имелись разные способы выражения оттенков и модификации цветности: префиксальные: напр. </a:t>
            </a:r>
            <a:r>
              <a:rPr lang="ru-RU" sz="2400" i="1" dirty="0"/>
              <a:t>на-</a:t>
            </a:r>
            <a:r>
              <a:rPr lang="ru-RU" sz="2400" dirty="0"/>
              <a:t>, </a:t>
            </a:r>
            <a:r>
              <a:rPr lang="ru-RU" sz="2400" i="1" dirty="0"/>
              <a:t>над-</a:t>
            </a:r>
            <a:r>
              <a:rPr lang="ru-RU" sz="2400" dirty="0"/>
              <a:t>. Их  роль аналогична роли суффикса -</a:t>
            </a:r>
            <a:r>
              <a:rPr lang="ru-RU" sz="2400" i="1" dirty="0" err="1"/>
              <a:t>оват</a:t>
            </a:r>
            <a:r>
              <a:rPr lang="ru-RU" sz="2400" i="1" dirty="0"/>
              <a:t>-</a:t>
            </a:r>
            <a:r>
              <a:rPr lang="ru-RU" sz="2400" dirty="0"/>
              <a:t> в соврем. русс. языке. Напр. </a:t>
            </a:r>
            <a:r>
              <a:rPr lang="ru-RU" sz="2400" b="1" dirty="0"/>
              <a:t>НАД</a:t>
            </a:r>
            <a:r>
              <a:rPr lang="ru-RU" sz="2400" dirty="0"/>
              <a:t>РУМЯНЪ ‘</a:t>
            </a:r>
            <a:r>
              <a:rPr lang="ru-RU" sz="2400" dirty="0" err="1"/>
              <a:t>cлегка</a:t>
            </a:r>
            <a:r>
              <a:rPr lang="ru-RU" sz="2400" dirty="0"/>
              <a:t> румяный…’ 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</a:t>
            </a:r>
            <a:r>
              <a:rPr lang="ru-RU" sz="2400" dirty="0"/>
              <a:t> 10), </a:t>
            </a:r>
            <a:r>
              <a:rPr lang="ru-RU" sz="2400" b="1" dirty="0"/>
              <a:t>НАД</a:t>
            </a:r>
            <a:r>
              <a:rPr lang="ru-RU" sz="2400" dirty="0"/>
              <a:t>РУСЪ ‘</a:t>
            </a:r>
            <a:r>
              <a:rPr lang="ru-RU" sz="2400" dirty="0" err="1"/>
              <a:t>русоватый</a:t>
            </a:r>
            <a:r>
              <a:rPr lang="ru-RU" sz="2400" dirty="0"/>
              <a:t>’ (Там же), </a:t>
            </a:r>
            <a:r>
              <a:rPr lang="ru-RU" sz="2400" b="1" dirty="0"/>
              <a:t>НА</a:t>
            </a:r>
            <a:r>
              <a:rPr lang="ru-RU" sz="2400" dirty="0"/>
              <a:t>РУСЬ ‘</a:t>
            </a:r>
            <a:r>
              <a:rPr lang="ru-RU" sz="2400" dirty="0" err="1"/>
              <a:t>светлорусый</a:t>
            </a:r>
            <a:r>
              <a:rPr lang="ru-RU" sz="2400" dirty="0"/>
              <a:t>’ (Там же</a:t>
            </a:r>
            <a:r>
              <a:rPr lang="ru-RU" sz="2400" dirty="0" smtClean="0"/>
              <a:t>)..</a:t>
            </a:r>
            <a:endParaRPr lang="ru-RU" sz="2400" dirty="0"/>
          </a:p>
          <a:p>
            <a:pPr algn="just"/>
            <a:r>
              <a:rPr lang="ru-RU" sz="2400" dirty="0"/>
              <a:t>В качестве модификатора цветности в средние века и немного далее могло выступать аналитическое прилагательное </a:t>
            </a:r>
            <a:r>
              <a:rPr lang="ru-RU" sz="2400" i="1" dirty="0"/>
              <a:t>бело</a:t>
            </a:r>
            <a:r>
              <a:rPr lang="ru-RU" sz="2400" dirty="0"/>
              <a:t>- – оно выражало светлый оттенок какого-либо цвета. См.: </a:t>
            </a:r>
            <a:r>
              <a:rPr lang="ru-RU" sz="2400" dirty="0" err="1"/>
              <a:t>белоголубой</a:t>
            </a:r>
            <a:r>
              <a:rPr lang="ru-RU" sz="2400" dirty="0"/>
              <a:t> (1492 г.) ‘светло-голубой’ 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</a:t>
            </a:r>
            <a:r>
              <a:rPr lang="ru-RU" sz="2400" dirty="0"/>
              <a:t> 1), </a:t>
            </a:r>
            <a:r>
              <a:rPr lang="ru-RU" sz="2400" dirty="0" err="1"/>
              <a:t>белосерый</a:t>
            </a:r>
            <a:r>
              <a:rPr lang="ru-RU" sz="2400" dirty="0"/>
              <a:t> (1593) – ‘светло-серый’ ((СлРЯ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</a:t>
            </a:r>
            <a:r>
              <a:rPr lang="ru-RU" sz="2400" dirty="0"/>
              <a:t>  1. С. 136), </a:t>
            </a:r>
            <a:r>
              <a:rPr lang="ru-RU" sz="2400" dirty="0" err="1"/>
              <a:t>белорусый</a:t>
            </a:r>
            <a:r>
              <a:rPr lang="ru-RU" sz="2400" dirty="0"/>
              <a:t> (1594) – ‘светло-русый’ (Там же).   </a:t>
            </a:r>
          </a:p>
        </p:txBody>
      </p:sp>
    </p:spTree>
    <p:extLst>
      <p:ext uri="{BB962C8B-B14F-4D97-AF65-F5344CB8AC3E}">
        <p14:creationId xmlns:p14="http://schemas.microsoft.com/office/powerpoint/2010/main" val="2069153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453F7-B726-4FB4-9667-93615D87627C}" type="slidenum">
              <a:rPr lang="ru-RU" sz="2400" smtClean="0"/>
              <a:t>9</a:t>
            </a:fld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196752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9 Качественные </a:t>
            </a:r>
            <a:r>
              <a:rPr lang="ru-RU" sz="2400" dirty="0"/>
              <a:t>существительные </a:t>
            </a:r>
            <a:r>
              <a:rPr lang="ru-RU" sz="2400" dirty="0" err="1"/>
              <a:t>опредмечивали</a:t>
            </a:r>
            <a:r>
              <a:rPr lang="ru-RU" sz="2400" dirty="0"/>
              <a:t> </a:t>
            </a:r>
            <a:r>
              <a:rPr lang="ru-RU" sz="2400" dirty="0" err="1"/>
              <a:t>оттеночность</a:t>
            </a:r>
            <a:r>
              <a:rPr lang="ru-RU" sz="2400" dirty="0" smtClean="0"/>
              <a:t>. </a:t>
            </a:r>
            <a:r>
              <a:rPr lang="ru-RU" sz="2400" dirty="0"/>
              <a:t>См.: ст.-слав. ЖЕЛТЬ / ЖОЛТЬ. «</a:t>
            </a:r>
            <a:r>
              <a:rPr lang="ru-RU" sz="2400" i="1" dirty="0"/>
              <a:t>Желтизна, желтый оттенок</a:t>
            </a:r>
            <a:r>
              <a:rPr lang="ru-RU" sz="2400" dirty="0"/>
              <a:t>» 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</a:t>
            </a:r>
            <a:r>
              <a:rPr lang="ru-RU" sz="2400" dirty="0"/>
              <a:t> </a:t>
            </a:r>
            <a:r>
              <a:rPr lang="ru-RU" sz="2400" dirty="0" smtClean="0"/>
              <a:t>5: 86</a:t>
            </a:r>
            <a:r>
              <a:rPr lang="ru-RU" sz="2400" dirty="0"/>
              <a:t>), также могли передавать </a:t>
            </a:r>
            <a:r>
              <a:rPr lang="ru-RU" sz="2400" dirty="0" smtClean="0"/>
              <a:t>значение </a:t>
            </a:r>
            <a:r>
              <a:rPr lang="ru-RU" sz="2400" dirty="0"/>
              <a:t>фона (у ткани), на который наслаивались </a:t>
            </a:r>
            <a:r>
              <a:rPr lang="ru-RU" sz="2400" dirty="0" smtClean="0"/>
              <a:t>др. </a:t>
            </a:r>
            <a:r>
              <a:rPr lang="ru-RU" sz="2400" dirty="0"/>
              <a:t>цвета. Ср. АЛЬ «</a:t>
            </a:r>
            <a:r>
              <a:rPr lang="ru-RU" sz="2400" i="1" dirty="0"/>
              <a:t>алое поле в ткани</a:t>
            </a:r>
            <a:r>
              <a:rPr lang="ru-RU" sz="2400" dirty="0"/>
              <a:t>» 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 </a:t>
            </a:r>
            <a:r>
              <a:rPr lang="ru-RU" sz="2400" dirty="0"/>
              <a:t>1.33); ГОЛУБЬ «</a:t>
            </a:r>
            <a:r>
              <a:rPr lang="ru-RU" sz="2400" i="1" dirty="0"/>
              <a:t>голубой фон, голубое поле </a:t>
            </a:r>
            <a:r>
              <a:rPr lang="ru-RU" sz="2400" dirty="0"/>
              <a:t>(СлРЯ </a:t>
            </a:r>
            <a:r>
              <a:rPr lang="pl-PL" sz="2400" dirty="0"/>
              <a:t>XI</a:t>
            </a:r>
            <a:r>
              <a:rPr lang="ru-RU" sz="2400" dirty="0"/>
              <a:t>–</a:t>
            </a:r>
            <a:r>
              <a:rPr lang="pl-PL" sz="2400" dirty="0"/>
              <a:t>XVII </a:t>
            </a:r>
            <a:r>
              <a:rPr lang="ru-RU" sz="2400" dirty="0"/>
              <a:t>4</a:t>
            </a:r>
            <a:r>
              <a:rPr lang="ru-RU" sz="2400" dirty="0" smtClean="0"/>
              <a:t>). </a:t>
            </a:r>
          </a:p>
          <a:p>
            <a:pPr algn="just"/>
            <a:r>
              <a:rPr lang="ru-RU" sz="2400" dirty="0"/>
              <a:t>В соврем. русс. языке сложность, </a:t>
            </a:r>
            <a:r>
              <a:rPr lang="ru-RU" sz="2400" dirty="0" err="1"/>
              <a:t>оттеночность</a:t>
            </a:r>
            <a:r>
              <a:rPr lang="ru-RU" sz="2400" dirty="0"/>
              <a:t>, комплексность цвета выражается композитами </a:t>
            </a:r>
            <a:r>
              <a:rPr lang="ru-RU" sz="2400" dirty="0" smtClean="0"/>
              <a:t>(А.П. Василевич 1981; Г.И</a:t>
            </a:r>
            <a:r>
              <a:rPr lang="ru-RU" sz="2400" dirty="0"/>
              <a:t>. </a:t>
            </a:r>
            <a:r>
              <a:rPr lang="ru-RU" sz="2400" dirty="0" smtClean="0"/>
              <a:t>Герасимов1978 </a:t>
            </a:r>
            <a:r>
              <a:rPr lang="ru-RU" sz="2400" dirty="0" err="1" smtClean="0"/>
              <a:t>Краснян-ский</a:t>
            </a:r>
            <a:r>
              <a:rPr lang="ru-RU" sz="2400" dirty="0" smtClean="0"/>
              <a:t> </a:t>
            </a:r>
            <a:r>
              <a:rPr lang="ru-RU" sz="2400" dirty="0"/>
              <a:t>2000], </a:t>
            </a:r>
            <a:r>
              <a:rPr lang="ru-RU" sz="2400" dirty="0" smtClean="0"/>
              <a:t>Цветовые </a:t>
            </a:r>
            <a:r>
              <a:rPr lang="ru-RU" sz="2400" dirty="0"/>
              <a:t>сложения: способны передавать 1) «оттеночный комплексный цвет</a:t>
            </a:r>
            <a:r>
              <a:rPr lang="ru-RU" sz="2400" dirty="0" smtClean="0"/>
              <a:t>», </a:t>
            </a:r>
            <a:r>
              <a:rPr lang="ru-RU" sz="2400" i="1" dirty="0"/>
              <a:t>серо-буро-малиновый </a:t>
            </a:r>
            <a:r>
              <a:rPr lang="ru-RU" sz="2400" i="1" dirty="0" smtClean="0"/>
              <a:t>цвет; </a:t>
            </a:r>
            <a:r>
              <a:rPr lang="ru-RU" sz="2400" dirty="0" err="1" smtClean="0"/>
              <a:t>цвето</a:t>
            </a:r>
            <a:r>
              <a:rPr lang="ru-RU" sz="2400" dirty="0" smtClean="0"/>
              <a:t>-световые </a:t>
            </a:r>
            <a:r>
              <a:rPr lang="ru-RU" sz="2400" dirty="0"/>
              <a:t>явления:</a:t>
            </a:r>
            <a:r>
              <a:rPr lang="ru-RU" sz="2400" i="1" dirty="0"/>
              <a:t> ослепительно </a:t>
            </a:r>
            <a:r>
              <a:rPr lang="ru-RU" sz="2400" i="1" dirty="0" smtClean="0"/>
              <a:t>золотой</a:t>
            </a:r>
            <a:r>
              <a:rPr lang="ru-RU" sz="2400" dirty="0" smtClean="0"/>
              <a:t>]; </a:t>
            </a:r>
            <a:r>
              <a:rPr lang="ru-RU" sz="2400" dirty="0"/>
              <a:t>А </a:t>
            </a:r>
            <a:r>
              <a:rPr lang="ru-RU" sz="2400" i="1" dirty="0"/>
              <a:t>солнце золотым-золото</a:t>
            </a:r>
            <a:r>
              <a:rPr lang="ru-RU" sz="2400" dirty="0"/>
              <a:t> летит… (</a:t>
            </a:r>
            <a:r>
              <a:rPr lang="ru-RU" sz="2400" dirty="0" smtClean="0"/>
              <a:t>Васин-Макаров).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9664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787</TotalTime>
  <Words>4583</Words>
  <Application>Microsoft Office PowerPoint</Application>
  <PresentationFormat>Экран (4:3)</PresentationFormat>
  <Paragraphs>159</Paragraphs>
  <Slides>45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Волна</vt:lpstr>
      <vt:lpstr>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200</cp:revision>
  <cp:lastPrinted>2024-05-15T22:01:17Z</cp:lastPrinted>
  <dcterms:created xsi:type="dcterms:W3CDTF">2016-02-16T10:00:58Z</dcterms:created>
  <dcterms:modified xsi:type="dcterms:W3CDTF">2024-05-28T14:24:32Z</dcterms:modified>
</cp:coreProperties>
</file>