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sldIdLst>
    <p:sldId id="266" r:id="rId5"/>
    <p:sldId id="267" r:id="rId6"/>
    <p:sldId id="268" r:id="rId7"/>
    <p:sldId id="269" r:id="rId8"/>
    <p:sldId id="261" r:id="rId9"/>
    <p:sldId id="271" r:id="rId10"/>
    <p:sldId id="275" r:id="rId11"/>
    <p:sldId id="276" r:id="rId12"/>
    <p:sldId id="262" r:id="rId13"/>
    <p:sldId id="265" r:id="rId1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grpSp>
      <p:sp>
        <p:nvSpPr>
          <p:cNvPr id="26626"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ru-RU" altLang="ru-RU" noProof="0"/>
              <a:t>Образец заголовка</a:t>
            </a:r>
          </a:p>
        </p:txBody>
      </p:sp>
      <p:sp>
        <p:nvSpPr>
          <p:cNvPr id="2662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ru-RU" altLang="ru-RU" noProof="0"/>
              <a:t>Образец подзаголовка</a:t>
            </a:r>
          </a:p>
        </p:txBody>
      </p:sp>
      <p:sp>
        <p:nvSpPr>
          <p:cNvPr id="8" name="Rectangle 4"/>
          <p:cNvSpPr>
            <a:spLocks noGrp="1" noChangeArrowheads="1"/>
          </p:cNvSpPr>
          <p:nvPr>
            <p:ph type="dt" sz="half" idx="10"/>
          </p:nvPr>
        </p:nvSpPr>
        <p:spPr/>
        <p:txBody>
          <a:bodyPr/>
          <a:lstStyle>
            <a:lvl1pPr>
              <a:defRPr smtClean="0"/>
            </a:lvl1pPr>
          </a:lstStyle>
          <a:p>
            <a:pPr>
              <a:defRPr/>
            </a:pPr>
            <a:endParaRPr lang="ru-RU" altLang="ru-RU">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ru-RU" altLang="ru-RU">
              <a:solidFill>
                <a:srgbClr val="000000"/>
              </a:solidFill>
            </a:endParaRPr>
          </a:p>
        </p:txBody>
      </p:sp>
      <p:sp>
        <p:nvSpPr>
          <p:cNvPr id="10" name="Rectangle 6"/>
          <p:cNvSpPr>
            <a:spLocks noGrp="1" noChangeArrowheads="1"/>
          </p:cNvSpPr>
          <p:nvPr>
            <p:ph type="sldNum" sz="quarter" idx="12"/>
          </p:nvPr>
        </p:nvSpPr>
        <p:spPr/>
        <p:txBody>
          <a:bodyPr/>
          <a:lstStyle>
            <a:lvl1pPr>
              <a:defRPr smtClean="0"/>
            </a:lvl1pPr>
          </a:lstStyle>
          <a:p>
            <a:pPr>
              <a:defRPr/>
            </a:pPr>
            <a:fld id="{6242103E-2395-492E-81A0-8E3BA5D205B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55234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228438-C5FA-428A-BA6B-2258464327A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0710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7813"/>
            <a:ext cx="27432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7813"/>
            <a:ext cx="80264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08736-4801-4501-A571-660D0B7EC68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655486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grpSp>
      <p:sp>
        <p:nvSpPr>
          <p:cNvPr id="26626"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ru-RU" altLang="ru-RU" noProof="0"/>
              <a:t>Образец заголовка</a:t>
            </a:r>
          </a:p>
        </p:txBody>
      </p:sp>
      <p:sp>
        <p:nvSpPr>
          <p:cNvPr id="2662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ru-RU" altLang="ru-RU" noProof="0"/>
              <a:t>Образец подзаголовка</a:t>
            </a:r>
          </a:p>
        </p:txBody>
      </p:sp>
      <p:sp>
        <p:nvSpPr>
          <p:cNvPr id="8" name="Rectangle 4"/>
          <p:cNvSpPr>
            <a:spLocks noGrp="1" noChangeArrowheads="1"/>
          </p:cNvSpPr>
          <p:nvPr>
            <p:ph type="dt" sz="half" idx="10"/>
          </p:nvPr>
        </p:nvSpPr>
        <p:spPr/>
        <p:txBody>
          <a:bodyPr/>
          <a:lstStyle>
            <a:lvl1pPr>
              <a:defRPr smtClean="0"/>
            </a:lvl1pPr>
          </a:lstStyle>
          <a:p>
            <a:pPr>
              <a:defRPr/>
            </a:pPr>
            <a:endParaRPr lang="ru-RU" altLang="ru-RU">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ru-RU" altLang="ru-RU">
              <a:solidFill>
                <a:srgbClr val="000000"/>
              </a:solidFill>
            </a:endParaRPr>
          </a:p>
        </p:txBody>
      </p:sp>
      <p:sp>
        <p:nvSpPr>
          <p:cNvPr id="10" name="Rectangle 6"/>
          <p:cNvSpPr>
            <a:spLocks noGrp="1" noChangeArrowheads="1"/>
          </p:cNvSpPr>
          <p:nvPr>
            <p:ph type="sldNum" sz="quarter" idx="12"/>
          </p:nvPr>
        </p:nvSpPr>
        <p:spPr/>
        <p:txBody>
          <a:bodyPr/>
          <a:lstStyle>
            <a:lvl1pPr>
              <a:defRPr smtClean="0"/>
            </a:lvl1pPr>
          </a:lstStyle>
          <a:p>
            <a:pPr>
              <a:defRPr/>
            </a:pPr>
            <a:fld id="{6242103E-2395-492E-81A0-8E3BA5D205B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34639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A569D-0D32-4950-AD9E-2CB2ECC3ED1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67271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E86B2-2BEE-42F5-BD92-A5AB91F64D2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705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D4DB0-A115-4CB7-AB89-C15CEE04497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50882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D7E9B-3380-4C21-8265-380BC345F6A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10003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DDE07E-33A6-42FC-A672-7DF0C565EDA8}"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99601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564988-4EDE-4647-8171-A8D6FD0FEB5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400390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91D731-FFF0-40A8-B596-05E2FDABB60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64238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A569D-0D32-4950-AD9E-2CB2ECC3ED1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09596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BAD09F-BF05-44E9-B821-18576D0ED084}"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64695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228438-C5FA-428A-BA6B-2258464327A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45929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7813"/>
            <a:ext cx="27432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7813"/>
            <a:ext cx="80264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08736-4801-4501-A571-660D0B7EC68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469954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grpSp>
      <p:sp>
        <p:nvSpPr>
          <p:cNvPr id="26626"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ru-RU" altLang="ru-RU" noProof="0"/>
              <a:t>Образец заголовка</a:t>
            </a:r>
          </a:p>
        </p:txBody>
      </p:sp>
      <p:sp>
        <p:nvSpPr>
          <p:cNvPr id="2662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ru-RU" altLang="ru-RU" noProof="0"/>
              <a:t>Образец подзаголовка</a:t>
            </a:r>
          </a:p>
        </p:txBody>
      </p:sp>
      <p:sp>
        <p:nvSpPr>
          <p:cNvPr id="8" name="Rectangle 4"/>
          <p:cNvSpPr>
            <a:spLocks noGrp="1" noChangeArrowheads="1"/>
          </p:cNvSpPr>
          <p:nvPr>
            <p:ph type="dt" sz="half" idx="10"/>
          </p:nvPr>
        </p:nvSpPr>
        <p:spPr/>
        <p:txBody>
          <a:bodyPr/>
          <a:lstStyle>
            <a:lvl1pPr>
              <a:defRPr smtClean="0"/>
            </a:lvl1pPr>
          </a:lstStyle>
          <a:p>
            <a:pPr>
              <a:defRPr/>
            </a:pPr>
            <a:endParaRPr lang="ru-RU" altLang="ru-RU">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ru-RU" altLang="ru-RU">
              <a:solidFill>
                <a:srgbClr val="000000"/>
              </a:solidFill>
            </a:endParaRPr>
          </a:p>
        </p:txBody>
      </p:sp>
      <p:sp>
        <p:nvSpPr>
          <p:cNvPr id="10" name="Rectangle 6"/>
          <p:cNvSpPr>
            <a:spLocks noGrp="1" noChangeArrowheads="1"/>
          </p:cNvSpPr>
          <p:nvPr>
            <p:ph type="sldNum" sz="quarter" idx="12"/>
          </p:nvPr>
        </p:nvSpPr>
        <p:spPr/>
        <p:txBody>
          <a:bodyPr/>
          <a:lstStyle>
            <a:lvl1pPr>
              <a:defRPr smtClean="0"/>
            </a:lvl1pPr>
          </a:lstStyle>
          <a:p>
            <a:pPr>
              <a:defRPr/>
            </a:pPr>
            <a:fld id="{6242103E-2395-492E-81A0-8E3BA5D205B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554746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A569D-0D32-4950-AD9E-2CB2ECC3ED1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696065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E86B2-2BEE-42F5-BD92-A5AB91F64D2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4178030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D4DB0-A115-4CB7-AB89-C15CEE04497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474654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D7E9B-3380-4C21-8265-380BC345F6A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565622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DDE07E-33A6-42FC-A672-7DF0C565EDA8}"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026665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564988-4EDE-4647-8171-A8D6FD0FEB5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12488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E86B2-2BEE-42F5-BD92-A5AB91F64D2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55471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91D731-FFF0-40A8-B596-05E2FDABB60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508238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BAD09F-BF05-44E9-B821-18576D0ED084}"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78635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228438-C5FA-428A-BA6B-2258464327A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785465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7813"/>
            <a:ext cx="27432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7813"/>
            <a:ext cx="80264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08736-4801-4501-A571-660D0B7EC68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083058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sz="1800">
                <a:solidFill>
                  <a:srgbClr val="000000"/>
                </a:solidFill>
              </a:endParaRPr>
            </a:p>
          </p:txBody>
        </p:sp>
      </p:grpSp>
      <p:sp>
        <p:nvSpPr>
          <p:cNvPr id="26626"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ru-RU" altLang="ru-RU" noProof="0"/>
              <a:t>Образец заголовка</a:t>
            </a:r>
          </a:p>
        </p:txBody>
      </p:sp>
      <p:sp>
        <p:nvSpPr>
          <p:cNvPr id="26627"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ru-RU" altLang="ru-RU" noProof="0"/>
              <a:t>Образец подзаголовка</a:t>
            </a:r>
          </a:p>
        </p:txBody>
      </p:sp>
      <p:sp>
        <p:nvSpPr>
          <p:cNvPr id="8" name="Rectangle 4"/>
          <p:cNvSpPr>
            <a:spLocks noGrp="1" noChangeArrowheads="1"/>
          </p:cNvSpPr>
          <p:nvPr>
            <p:ph type="dt" sz="half" idx="10"/>
          </p:nvPr>
        </p:nvSpPr>
        <p:spPr/>
        <p:txBody>
          <a:bodyPr/>
          <a:lstStyle>
            <a:lvl1pPr>
              <a:defRPr smtClean="0"/>
            </a:lvl1pPr>
          </a:lstStyle>
          <a:p>
            <a:pPr>
              <a:defRPr/>
            </a:pPr>
            <a:endParaRPr lang="ru-RU" altLang="ru-RU">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ru-RU" altLang="ru-RU">
              <a:solidFill>
                <a:srgbClr val="000000"/>
              </a:solidFill>
            </a:endParaRPr>
          </a:p>
        </p:txBody>
      </p:sp>
      <p:sp>
        <p:nvSpPr>
          <p:cNvPr id="10" name="Rectangle 6"/>
          <p:cNvSpPr>
            <a:spLocks noGrp="1" noChangeArrowheads="1"/>
          </p:cNvSpPr>
          <p:nvPr>
            <p:ph type="sldNum" sz="quarter" idx="12"/>
          </p:nvPr>
        </p:nvSpPr>
        <p:spPr/>
        <p:txBody>
          <a:bodyPr/>
          <a:lstStyle>
            <a:lvl1pPr>
              <a:defRPr smtClean="0"/>
            </a:lvl1pPr>
          </a:lstStyle>
          <a:p>
            <a:pPr>
              <a:defRPr/>
            </a:pPr>
            <a:fld id="{6242103E-2395-492E-81A0-8E3BA5D205B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435168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BA569D-0D32-4950-AD9E-2CB2ECC3ED19}"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600571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lstStyle>
            <a:lvl1pPr>
              <a:defRPr sz="6000"/>
            </a:lvl1pPr>
          </a:lstStyle>
          <a:p>
            <a:r>
              <a:rPr lang="ru-RU"/>
              <a:t>Образец заголовка</a:t>
            </a:r>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E86B2-2BEE-42F5-BD92-A5AB91F64D2B}"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542038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D4DB0-A115-4CB7-AB89-C15CEE04497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259343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D7E9B-3380-4C21-8265-380BC345F6A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839843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DDE07E-33A6-42FC-A672-7DF0C565EDA8}"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78178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D4DB0-A115-4CB7-AB89-C15CEE04497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682388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564988-4EDE-4647-8171-A8D6FD0FEB5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020996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91D731-FFF0-40A8-B596-05E2FDABB60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701726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BAD09F-BF05-44E9-B821-18576D0ED084}"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570039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228438-C5FA-428A-BA6B-2258464327A1}"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657103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7813"/>
            <a:ext cx="27432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7813"/>
            <a:ext cx="80264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08736-4801-4501-A571-660D0B7EC680}"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97201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1D7E9B-3380-4C21-8265-380BC345F6AE}"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01114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DDE07E-33A6-42FC-A672-7DF0C565EDA8}"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398758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564988-4EDE-4647-8171-A8D6FD0FEB5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08436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91D731-FFF0-40A8-B596-05E2FDABB607}"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32301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lstStyle>
            <a:lvl1pPr>
              <a:defRPr sz="3200"/>
            </a:lvl1pPr>
          </a:lstStyle>
          <a:p>
            <a:r>
              <a:rPr lang="ru-RU"/>
              <a:t>Образец заголовка</a:t>
            </a:r>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BAD09F-BF05-44E9-B821-18576D0ED084}"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232799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5604"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6"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86E78A07-EBF4-4C45-84D3-B70CBA3F62F5}" type="slidenum">
              <a:rPr lang="ru-RU" altLang="ru-RU">
                <a:solidFill>
                  <a:srgbClr val="000000"/>
                </a:solidFill>
              </a:rPr>
              <a:pPr fontAlgn="base">
                <a:spcBef>
                  <a:spcPct val="0"/>
                </a:spcBef>
                <a:spcAft>
                  <a:spcPct val="0"/>
                </a:spcAft>
                <a:defRPr/>
              </a:pPr>
              <a:t>‹#›</a:t>
            </a:fld>
            <a:endParaRPr lang="ru-RU" altLang="ru-RU">
              <a:solidFill>
                <a:srgbClr val="000000"/>
              </a:solidFill>
            </a:endParaRPr>
          </a:p>
        </p:txBody>
      </p:sp>
      <p:sp>
        <p:nvSpPr>
          <p:cNvPr id="1031"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ru-RU" sz="1800">
              <a:solidFill>
                <a:srgbClr val="000000"/>
              </a:solidFill>
            </a:endParaRPr>
          </a:p>
        </p:txBody>
      </p:sp>
      <p:sp>
        <p:nvSpPr>
          <p:cNvPr id="1033"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4"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43052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5604"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6"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86E78A07-EBF4-4C45-84D3-B70CBA3F62F5}" type="slidenum">
              <a:rPr lang="ru-RU" altLang="ru-RU">
                <a:solidFill>
                  <a:srgbClr val="000000"/>
                </a:solidFill>
              </a:rPr>
              <a:pPr fontAlgn="base">
                <a:spcBef>
                  <a:spcPct val="0"/>
                </a:spcBef>
                <a:spcAft>
                  <a:spcPct val="0"/>
                </a:spcAft>
                <a:defRPr/>
              </a:pPr>
              <a:t>‹#›</a:t>
            </a:fld>
            <a:endParaRPr lang="ru-RU" altLang="ru-RU">
              <a:solidFill>
                <a:srgbClr val="000000"/>
              </a:solidFill>
            </a:endParaRPr>
          </a:p>
        </p:txBody>
      </p:sp>
      <p:sp>
        <p:nvSpPr>
          <p:cNvPr id="1031"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ru-RU" sz="1800">
              <a:solidFill>
                <a:srgbClr val="000000"/>
              </a:solidFill>
            </a:endParaRPr>
          </a:p>
        </p:txBody>
      </p:sp>
      <p:sp>
        <p:nvSpPr>
          <p:cNvPr id="1033"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4"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50026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5604"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6"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86E78A07-EBF4-4C45-84D3-B70CBA3F62F5}" type="slidenum">
              <a:rPr lang="ru-RU" altLang="ru-RU">
                <a:solidFill>
                  <a:srgbClr val="000000"/>
                </a:solidFill>
              </a:rPr>
              <a:pPr fontAlgn="base">
                <a:spcBef>
                  <a:spcPct val="0"/>
                </a:spcBef>
                <a:spcAft>
                  <a:spcPct val="0"/>
                </a:spcAft>
                <a:defRPr/>
              </a:pPr>
              <a:t>‹#›</a:t>
            </a:fld>
            <a:endParaRPr lang="ru-RU" altLang="ru-RU">
              <a:solidFill>
                <a:srgbClr val="000000"/>
              </a:solidFill>
            </a:endParaRPr>
          </a:p>
        </p:txBody>
      </p:sp>
      <p:sp>
        <p:nvSpPr>
          <p:cNvPr id="1031"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ru-RU" sz="1800">
              <a:solidFill>
                <a:srgbClr val="000000"/>
              </a:solidFill>
            </a:endParaRPr>
          </a:p>
        </p:txBody>
      </p:sp>
      <p:sp>
        <p:nvSpPr>
          <p:cNvPr id="1033"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4"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007066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5604" name="Rectangle 4"/>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5"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fontAlgn="base">
              <a:spcBef>
                <a:spcPct val="0"/>
              </a:spcBef>
              <a:spcAft>
                <a:spcPct val="0"/>
              </a:spcAft>
              <a:defRPr/>
            </a:pPr>
            <a:endParaRPr lang="ru-RU" altLang="ru-RU">
              <a:solidFill>
                <a:srgbClr val="000000"/>
              </a:solidFill>
            </a:endParaRPr>
          </a:p>
        </p:txBody>
      </p:sp>
      <p:sp>
        <p:nvSpPr>
          <p:cNvPr id="25606" name="Rectangle 6"/>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fontAlgn="base">
              <a:spcBef>
                <a:spcPct val="0"/>
              </a:spcBef>
              <a:spcAft>
                <a:spcPct val="0"/>
              </a:spcAft>
              <a:defRPr/>
            </a:pPr>
            <a:fld id="{86E78A07-EBF4-4C45-84D3-B70CBA3F62F5}" type="slidenum">
              <a:rPr lang="ru-RU" altLang="ru-RU">
                <a:solidFill>
                  <a:srgbClr val="000000"/>
                </a:solidFill>
              </a:rPr>
              <a:pPr fontAlgn="base">
                <a:spcBef>
                  <a:spcPct val="0"/>
                </a:spcBef>
                <a:spcAft>
                  <a:spcPct val="0"/>
                </a:spcAft>
                <a:defRPr/>
              </a:pPr>
              <a:t>‹#›</a:t>
            </a:fld>
            <a:endParaRPr lang="ru-RU" altLang="ru-RU">
              <a:solidFill>
                <a:srgbClr val="000000"/>
              </a:solidFill>
            </a:endParaRPr>
          </a:p>
        </p:txBody>
      </p:sp>
      <p:sp>
        <p:nvSpPr>
          <p:cNvPr id="1031" name="Rectangle 7"/>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ru-RU" sz="1800">
              <a:solidFill>
                <a:srgbClr val="000000"/>
              </a:solidFill>
            </a:endParaRPr>
          </a:p>
        </p:txBody>
      </p:sp>
      <p:sp>
        <p:nvSpPr>
          <p:cNvPr id="1033" name="Rectangle 9"/>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
        <p:nvSpPr>
          <p:cNvPr id="1034" name="Rectangle 10"/>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endParaRPr lang="ru-RU" altLang="ru-RU"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2383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98393"/>
            <a:ext cx="9144000" cy="2387600"/>
          </a:xfrm>
        </p:spPr>
        <p:txBody>
          <a:bodyPr>
            <a:normAutofit/>
          </a:bodyPr>
          <a:lstStyle/>
          <a:p>
            <a:r>
              <a:rPr lang="ru-RU" sz="4400" b="1" dirty="0" smtClean="0">
                <a:solidFill>
                  <a:srgbClr val="002060"/>
                </a:solidFill>
              </a:rPr>
              <a:t>«</a:t>
            </a:r>
            <a:r>
              <a:rPr lang="ru-RU" sz="4400" b="1" dirty="0" smtClean="0">
                <a:solidFill>
                  <a:srgbClr val="002060"/>
                </a:solidFill>
              </a:rPr>
              <a:t>Н</a:t>
            </a:r>
            <a:r>
              <a:rPr lang="ru-RU" sz="4400" b="1" dirty="0" smtClean="0">
                <a:solidFill>
                  <a:srgbClr val="002060"/>
                </a:solidFill>
              </a:rPr>
              <a:t>аследие </a:t>
            </a:r>
            <a:r>
              <a:rPr lang="ru-RU" sz="4400" b="1" dirty="0">
                <a:solidFill>
                  <a:srgbClr val="002060"/>
                </a:solidFill>
              </a:rPr>
              <a:t>Адама Смита и современность»</a:t>
            </a:r>
            <a:r>
              <a:rPr lang="ru-RU" sz="4400" b="1" dirty="0"/>
              <a:t/>
            </a:r>
            <a:br>
              <a:rPr lang="ru-RU" sz="4400" b="1" dirty="0"/>
            </a:br>
            <a:r>
              <a:rPr lang="ru-RU" sz="4400" b="1" dirty="0"/>
              <a:t> ЭФ МГУ имени М.В. Ломоносова </a:t>
            </a:r>
          </a:p>
        </p:txBody>
      </p:sp>
      <p:sp>
        <p:nvSpPr>
          <p:cNvPr id="3" name="Подзаголовок 2"/>
          <p:cNvSpPr>
            <a:spLocks noGrp="1"/>
          </p:cNvSpPr>
          <p:nvPr>
            <p:ph type="subTitle" idx="1"/>
          </p:nvPr>
        </p:nvSpPr>
        <p:spPr>
          <a:xfrm>
            <a:off x="1524000" y="3270250"/>
            <a:ext cx="9964436" cy="2673350"/>
          </a:xfrm>
        </p:spPr>
        <p:txBody>
          <a:bodyPr>
            <a:noAutofit/>
          </a:bodyPr>
          <a:lstStyle/>
          <a:p>
            <a:r>
              <a:rPr lang="ru-RU" sz="4000" i="1" dirty="0"/>
              <a:t>Пороховский А.А.</a:t>
            </a:r>
          </a:p>
          <a:p>
            <a:pPr algn="just"/>
            <a:r>
              <a:rPr lang="ru-RU" sz="3500" dirty="0"/>
              <a:t>«Значение   </a:t>
            </a:r>
            <a:r>
              <a:rPr lang="en-US" sz="3500" dirty="0"/>
              <a:t>“</a:t>
            </a:r>
            <a:r>
              <a:rPr lang="ru-RU" sz="3500" i="1" dirty="0"/>
              <a:t>невидимой руки</a:t>
            </a:r>
            <a:r>
              <a:rPr lang="en-US" sz="3500" dirty="0"/>
              <a:t>”</a:t>
            </a:r>
            <a:r>
              <a:rPr lang="ru-RU" sz="3500" dirty="0"/>
              <a:t>  </a:t>
            </a:r>
            <a:r>
              <a:rPr lang="en-US" sz="3500" dirty="0"/>
              <a:t> </a:t>
            </a:r>
            <a:r>
              <a:rPr lang="ru-RU" sz="3500" dirty="0"/>
              <a:t>А. Смита для развития экономической    науки»</a:t>
            </a:r>
          </a:p>
          <a:p>
            <a:endParaRPr lang="ru-RU" sz="4000" b="1" i="1" dirty="0"/>
          </a:p>
        </p:txBody>
      </p:sp>
      <p:pic>
        <p:nvPicPr>
          <p:cNvPr id="4" name="Рисунок 3"/>
          <p:cNvPicPr>
            <a:picLocks noChangeAspect="1"/>
          </p:cNvPicPr>
          <p:nvPr/>
        </p:nvPicPr>
        <p:blipFill>
          <a:blip r:embed="rId2"/>
          <a:stretch>
            <a:fillRect/>
          </a:stretch>
        </p:blipFill>
        <p:spPr>
          <a:xfrm>
            <a:off x="590667" y="568383"/>
            <a:ext cx="933333" cy="923810"/>
          </a:xfrm>
          <a:prstGeom prst="rect">
            <a:avLst/>
          </a:prstGeom>
        </p:spPr>
      </p:pic>
      <p:pic>
        <p:nvPicPr>
          <p:cNvPr id="5" name="Рисунок 4"/>
          <p:cNvPicPr>
            <a:picLocks noChangeAspect="1"/>
          </p:cNvPicPr>
          <p:nvPr/>
        </p:nvPicPr>
        <p:blipFill>
          <a:blip r:embed="rId3"/>
          <a:stretch>
            <a:fillRect/>
          </a:stretch>
        </p:blipFill>
        <p:spPr>
          <a:xfrm>
            <a:off x="10126531" y="482592"/>
            <a:ext cx="1361905" cy="895238"/>
          </a:xfrm>
          <a:prstGeom prst="rect">
            <a:avLst/>
          </a:prstGeom>
        </p:spPr>
      </p:pic>
    </p:spTree>
    <p:extLst>
      <p:ext uri="{BB962C8B-B14F-4D97-AF65-F5344CB8AC3E}">
        <p14:creationId xmlns:p14="http://schemas.microsoft.com/office/powerpoint/2010/main" val="402592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896141" y="727055"/>
            <a:ext cx="8272129" cy="3566160"/>
          </a:xfrm>
        </p:spPr>
        <p:txBody>
          <a:bodyPr>
            <a:normAutofit/>
          </a:bodyPr>
          <a:lstStyle/>
          <a:p>
            <a:pPr algn="ctr"/>
            <a:r>
              <a:rPr lang="ru-RU" b="1" dirty="0"/>
              <a:t>Спасибо за внимание!</a:t>
            </a:r>
          </a:p>
        </p:txBody>
      </p:sp>
    </p:spTree>
    <p:extLst>
      <p:ext uri="{BB962C8B-B14F-4D97-AF65-F5344CB8AC3E}">
        <p14:creationId xmlns:p14="http://schemas.microsoft.com/office/powerpoint/2010/main" val="84432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466852" y="230188"/>
            <a:ext cx="2725148" cy="493819"/>
          </a:xfrm>
          <a:prstGeom prst="rect">
            <a:avLst/>
          </a:prstGeom>
        </p:spPr>
      </p:pic>
      <p:sp>
        <p:nvSpPr>
          <p:cNvPr id="2" name="Заголовок 1"/>
          <p:cNvSpPr>
            <a:spLocks noGrp="1"/>
          </p:cNvSpPr>
          <p:nvPr>
            <p:ph type="title"/>
          </p:nvPr>
        </p:nvSpPr>
        <p:spPr/>
        <p:txBody>
          <a:bodyPr>
            <a:normAutofit/>
          </a:bodyPr>
          <a:lstStyle/>
          <a:p>
            <a:pPr algn="ctr"/>
            <a:r>
              <a:rPr lang="ru-RU" b="1" u="sng" dirty="0"/>
              <a:t>Проблемы и решения</a:t>
            </a:r>
            <a:r>
              <a:rPr lang="en-US" b="1" u="sng" dirty="0"/>
              <a:t>:</a:t>
            </a:r>
            <a:endParaRPr lang="ru-RU" b="1" u="sng" dirty="0"/>
          </a:p>
        </p:txBody>
      </p:sp>
      <p:sp>
        <p:nvSpPr>
          <p:cNvPr id="3" name="Объект 2"/>
          <p:cNvSpPr>
            <a:spLocks noGrp="1"/>
          </p:cNvSpPr>
          <p:nvPr>
            <p:ph idx="1"/>
          </p:nvPr>
        </p:nvSpPr>
        <p:spPr>
          <a:xfrm>
            <a:off x="723207" y="1600201"/>
            <a:ext cx="10859193" cy="4530725"/>
          </a:xfrm>
        </p:spPr>
        <p:txBody>
          <a:bodyPr/>
          <a:lstStyle/>
          <a:p>
            <a:pPr algn="just"/>
            <a:r>
              <a:rPr lang="ru-RU" sz="3600" dirty="0"/>
              <a:t> «</a:t>
            </a:r>
            <a:r>
              <a:rPr lang="ru-RU" sz="3600" i="1" dirty="0"/>
              <a:t>Невидимая рука</a:t>
            </a:r>
            <a:r>
              <a:rPr lang="ru-RU" sz="3600" dirty="0"/>
              <a:t>» - очевидное и невероятное, загадка и интерпретации. </a:t>
            </a:r>
          </a:p>
          <a:p>
            <a:pPr algn="just"/>
            <a:r>
              <a:rPr lang="ru-RU" sz="3600" dirty="0"/>
              <a:t> «</a:t>
            </a:r>
            <a:r>
              <a:rPr lang="ru-RU" sz="3600" i="1" dirty="0"/>
              <a:t>Невидимая рука</a:t>
            </a:r>
            <a:r>
              <a:rPr lang="ru-RU" sz="3600" dirty="0"/>
              <a:t>» как вектор системного решения развития рыночной экономики  и экономической теории</a:t>
            </a:r>
          </a:p>
          <a:p>
            <a:endParaRPr lang="ru-RU" dirty="0"/>
          </a:p>
        </p:txBody>
      </p:sp>
    </p:spTree>
    <p:extLst>
      <p:ext uri="{BB962C8B-B14F-4D97-AF65-F5344CB8AC3E}">
        <p14:creationId xmlns:p14="http://schemas.microsoft.com/office/powerpoint/2010/main" val="372263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300" b="1" dirty="0"/>
              <a:t>«</a:t>
            </a:r>
            <a:r>
              <a:rPr lang="ru-RU" sz="3300" b="1" i="1" dirty="0"/>
              <a:t>Невидимая рука</a:t>
            </a:r>
            <a:r>
              <a:rPr lang="ru-RU" sz="3300" b="1" dirty="0"/>
              <a:t>» в контексте </a:t>
            </a:r>
            <a:r>
              <a:rPr lang="en-US" sz="3300" b="1" dirty="0"/>
              <a:t>“</a:t>
            </a:r>
            <a:r>
              <a:rPr lang="ru-RU" sz="3300" b="1" dirty="0"/>
              <a:t>Богатства народов</a:t>
            </a:r>
            <a:r>
              <a:rPr lang="en-US" sz="3300" b="1" dirty="0"/>
              <a:t>”</a:t>
            </a:r>
            <a:endParaRPr lang="ru-RU" sz="3300" b="1" dirty="0"/>
          </a:p>
        </p:txBody>
      </p:sp>
      <p:sp>
        <p:nvSpPr>
          <p:cNvPr id="3" name="Объект 2"/>
          <p:cNvSpPr>
            <a:spLocks noGrp="1"/>
          </p:cNvSpPr>
          <p:nvPr>
            <p:ph idx="1"/>
          </p:nvPr>
        </p:nvSpPr>
        <p:spPr>
          <a:xfrm>
            <a:off x="838200" y="2151090"/>
            <a:ext cx="10515600" cy="4351338"/>
          </a:xfrm>
        </p:spPr>
        <p:txBody>
          <a:bodyPr>
            <a:noAutofit/>
          </a:bodyPr>
          <a:lstStyle/>
          <a:p>
            <a:pPr algn="just"/>
            <a:r>
              <a:rPr lang="ru-RU" sz="1400" dirty="0"/>
              <a:t>Годовой доход любого общества всегда в точности равен меновой стоимости всего годового продукта его труда или, вернее, именно и представляет собой эту меновую стоимость. И поскольку каждый отдельный человек старается по возможности употреблять свой капитал на поддержку отечественной промышленности и так направлять (с. 442) эту промышленность, чтобы продукт ее обладал наибольшей стоимостью, постольку он обязательно содействует тому, чтобы годовой доход общества был максимально велик. Разумеется, обычно он не имеет в виду содействовать общественной пользе и не сознает, насколько он содействует ей.  Предпочитая оказывать поддержку отечественному производству, а не иностранному, он имеет в виду лишь свой собственный интерес, и осуществляя это производство таким образом, чтобы его продукт </a:t>
            </a:r>
            <a:r>
              <a:rPr lang="ru-RU" sz="1400" dirty="0" smtClean="0"/>
              <a:t>обладал </a:t>
            </a:r>
            <a:r>
              <a:rPr lang="ru-RU" sz="1400" dirty="0"/>
              <a:t>максимальной стоимостью, он преследует лишь свою собственную выгоду, причем в этом случае, как и во многих других, он </a:t>
            </a:r>
            <a:r>
              <a:rPr lang="ru-RU" sz="1400" b="1" i="1" dirty="0"/>
              <a:t>невидимой рукой </a:t>
            </a:r>
            <a:r>
              <a:rPr lang="ru-RU" sz="1400" dirty="0"/>
              <a:t> (</a:t>
            </a:r>
            <a:r>
              <a:rPr lang="ru-RU" sz="1400" i="1" dirty="0"/>
              <a:t>выделено </a:t>
            </a:r>
            <a:r>
              <a:rPr lang="ru-RU" sz="1400" i="1" dirty="0" err="1"/>
              <a:t>Пороховским</a:t>
            </a:r>
            <a:r>
              <a:rPr lang="ru-RU" sz="1400" dirty="0"/>
              <a:t>) направляется к цели, которая совсем и не входила в его намерения; при этом общество не всегда страдает от того, что эта цель не входила в его намерения. Преследуя свои собственные интересы, он часто более действительным образом служит интересам общества, чем тогда, когда сознательно стремится делать это. Мне ни разу не приходилось слышать, чтобы много хорошего было сделано теми, которые делали вид, что они ведут торговлю ради блага общества. Впрочем, подобные претензии не очень обычны среди купцов, и немного надо слов, чтобы уговорить их отказаться от них. (с. 443).</a:t>
            </a:r>
          </a:p>
          <a:p>
            <a:pPr algn="just"/>
            <a:r>
              <a:rPr lang="ru-RU" sz="1400" dirty="0"/>
              <a:t> </a:t>
            </a:r>
          </a:p>
          <a:p>
            <a:pPr marL="457200" lvl="1" indent="0" algn="just">
              <a:buNone/>
            </a:pPr>
            <a:endParaRPr lang="ru-RU" i="1" dirty="0"/>
          </a:p>
        </p:txBody>
      </p:sp>
    </p:spTree>
    <p:extLst>
      <p:ext uri="{BB962C8B-B14F-4D97-AF65-F5344CB8AC3E}">
        <p14:creationId xmlns:p14="http://schemas.microsoft.com/office/powerpoint/2010/main" val="148119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a:t>«</a:t>
            </a:r>
            <a:r>
              <a:rPr lang="ru-RU" sz="4000" b="1" i="1" dirty="0"/>
              <a:t>Невидимая рука</a:t>
            </a:r>
            <a:r>
              <a:rPr lang="ru-RU" sz="4000" b="1" dirty="0"/>
              <a:t>»  – очевидное и невероятное, загадка и интерпретации.</a:t>
            </a:r>
          </a:p>
        </p:txBody>
      </p:sp>
      <p:sp>
        <p:nvSpPr>
          <p:cNvPr id="3" name="Объект 2"/>
          <p:cNvSpPr>
            <a:spLocks noGrp="1"/>
          </p:cNvSpPr>
          <p:nvPr>
            <p:ph idx="1"/>
          </p:nvPr>
        </p:nvSpPr>
        <p:spPr>
          <a:xfrm>
            <a:off x="1363287" y="2151090"/>
            <a:ext cx="9584576" cy="4351338"/>
          </a:xfrm>
        </p:spPr>
        <p:txBody>
          <a:bodyPr>
            <a:normAutofit/>
          </a:bodyPr>
          <a:lstStyle/>
          <a:p>
            <a:pPr algn="just"/>
            <a:r>
              <a:rPr lang="en-US" sz="3600" dirty="0"/>
              <a:t>“</a:t>
            </a:r>
            <a:r>
              <a:rPr lang="ru-RU" sz="3600" i="1" dirty="0"/>
              <a:t>Невидимая рука</a:t>
            </a:r>
            <a:r>
              <a:rPr lang="en-US" sz="3600" dirty="0"/>
              <a:t>”</a:t>
            </a:r>
            <a:r>
              <a:rPr lang="ru-RU" sz="3600" dirty="0"/>
              <a:t> рынка как общественная сила.</a:t>
            </a:r>
          </a:p>
          <a:p>
            <a:pPr algn="just"/>
            <a:r>
              <a:rPr lang="ru-RU" sz="3600" dirty="0"/>
              <a:t>Рынок как механизм реализации частных и общественных интересов.</a:t>
            </a:r>
          </a:p>
          <a:p>
            <a:pPr algn="just"/>
            <a:r>
              <a:rPr lang="ru-RU" sz="3600" dirty="0"/>
              <a:t>Национальные приоритеты в современном рыночном мире</a:t>
            </a:r>
          </a:p>
          <a:p>
            <a:pPr algn="just"/>
            <a:endParaRPr lang="ru-RU" sz="3600" dirty="0"/>
          </a:p>
          <a:p>
            <a:pPr algn="just"/>
            <a:endParaRPr lang="ru-RU" sz="3600" dirty="0"/>
          </a:p>
        </p:txBody>
      </p:sp>
    </p:spTree>
    <p:extLst>
      <p:ext uri="{BB962C8B-B14F-4D97-AF65-F5344CB8AC3E}">
        <p14:creationId xmlns:p14="http://schemas.microsoft.com/office/powerpoint/2010/main" val="328436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dirty="0">
              <a:solidFill>
                <a:srgbClr val="000000"/>
              </a:solidFill>
            </a:endParaRPr>
          </a:p>
        </p:txBody>
      </p:sp>
      <p:sp>
        <p:nvSpPr>
          <p:cNvPr id="8195" name="Rectangle 2"/>
          <p:cNvSpPr>
            <a:spLocks noGrp="1" noChangeArrowheads="1"/>
          </p:cNvSpPr>
          <p:nvPr>
            <p:ph type="title"/>
          </p:nvPr>
        </p:nvSpPr>
        <p:spPr>
          <a:xfrm>
            <a:off x="2279650" y="260351"/>
            <a:ext cx="8229600" cy="1139825"/>
          </a:xfrm>
        </p:spPr>
        <p:txBody>
          <a:bodyPr/>
          <a:lstStyle/>
          <a:p>
            <a:pPr eaLnBrk="1" hangingPunct="1"/>
            <a:r>
              <a:rPr lang="ru-RU" altLang="ru-RU" sz="4000" b="1"/>
              <a:t>Смит, Адам</a:t>
            </a:r>
            <a:br>
              <a:rPr lang="ru-RU" altLang="ru-RU" sz="4000" b="1"/>
            </a:br>
            <a:r>
              <a:rPr lang="ru-RU" altLang="ru-RU" sz="4000" b="1"/>
              <a:t>(1723-1790 г.г.)</a:t>
            </a:r>
          </a:p>
        </p:txBody>
      </p:sp>
      <p:sp>
        <p:nvSpPr>
          <p:cNvPr id="8196" name="Rectangle 3"/>
          <p:cNvSpPr>
            <a:spLocks noGrp="1" noChangeArrowheads="1"/>
          </p:cNvSpPr>
          <p:nvPr>
            <p:ph type="body" idx="1"/>
          </p:nvPr>
        </p:nvSpPr>
        <p:spPr>
          <a:xfrm>
            <a:off x="1919289" y="1628775"/>
            <a:ext cx="4968875" cy="1944688"/>
          </a:xfrm>
        </p:spPr>
        <p:txBody>
          <a:bodyPr/>
          <a:lstStyle/>
          <a:p>
            <a:pPr marL="0" indent="0" algn="just" eaLnBrk="1" hangingPunct="1">
              <a:lnSpc>
                <a:spcPct val="80000"/>
              </a:lnSpc>
              <a:buNone/>
            </a:pPr>
            <a:r>
              <a:rPr lang="ru-RU" altLang="ru-RU" sz="1600" dirty="0">
                <a:solidFill>
                  <a:srgbClr val="000000"/>
                </a:solidFill>
                <a:latin typeface="Times New Roman" panose="02020603050405020304" pitchFamily="18" charset="0"/>
                <a:cs typeface="Times New Roman" panose="02020603050405020304" pitchFamily="18" charset="0"/>
              </a:rPr>
              <a:t>          Политическая экономия, рассматриваемая как отрасль знания, не­обходимая государственному деятелю или законодателю, ставит себе две различные задачи: во-первых, обеспечить народу обильный доход или средства существования, а точнее, обеспечить ему возможность добывать себе их; во-вторых, доставлять государству или обществу доход, достаточный для общественных потребностей. Она ставит себе целью обогащение как народа, так и государя.</a:t>
            </a:r>
          </a:p>
          <a:p>
            <a:pPr marL="0" indent="0" algn="r" eaLnBrk="1" hangingPunct="1">
              <a:lnSpc>
                <a:spcPct val="80000"/>
              </a:lnSpc>
              <a:buNone/>
            </a:pPr>
            <a:r>
              <a:rPr lang="ru-RU" altLang="ru-RU" sz="1600" dirty="0">
                <a:solidFill>
                  <a:srgbClr val="000000"/>
                </a:solidFill>
                <a:latin typeface="Times New Roman" panose="02020603050405020304" pitchFamily="18" charset="0"/>
                <a:cs typeface="Times New Roman" panose="02020603050405020304" pitchFamily="18" charset="0"/>
              </a:rPr>
              <a:t>(с. 419)</a:t>
            </a:r>
          </a:p>
        </p:txBody>
      </p:sp>
      <p:sp>
        <p:nvSpPr>
          <p:cNvPr id="8197" name="Text Box 4"/>
          <p:cNvSpPr txBox="1">
            <a:spLocks noChangeArrowheads="1"/>
          </p:cNvSpPr>
          <p:nvPr/>
        </p:nvSpPr>
        <p:spPr bwMode="auto">
          <a:xfrm>
            <a:off x="7283450" y="0"/>
            <a:ext cx="338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fontAlgn="base">
              <a:spcBef>
                <a:spcPct val="50000"/>
              </a:spcBef>
              <a:spcAft>
                <a:spcPct val="0"/>
              </a:spcAft>
            </a:pPr>
            <a:r>
              <a:rPr lang="ru-RU" altLang="ru-RU" sz="1600">
                <a:solidFill>
                  <a:srgbClr val="000000"/>
                </a:solidFill>
              </a:rPr>
              <a:t>Пороховский А.А.</a:t>
            </a:r>
          </a:p>
        </p:txBody>
      </p:sp>
      <p:pic>
        <p:nvPicPr>
          <p:cNvPr id="8198" name="Picture 6" descr="Timeline #1 timeline Timetoast time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3860800"/>
            <a:ext cx="274796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Адам Смит - биография, список книг, отзывы читателей на Readly.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1700214"/>
            <a:ext cx="324485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1"/>
          <p:cNvSpPr txBox="1">
            <a:spLocks noChangeArrowheads="1"/>
          </p:cNvSpPr>
          <p:nvPr/>
        </p:nvSpPr>
        <p:spPr bwMode="auto">
          <a:xfrm>
            <a:off x="7967663" y="6092825"/>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50000"/>
              </a:spcBef>
              <a:spcAft>
                <a:spcPct val="0"/>
              </a:spcAft>
            </a:pPr>
            <a:r>
              <a:rPr lang="ru-RU" altLang="ru-RU" sz="1400" b="1">
                <a:solidFill>
                  <a:srgbClr val="000000"/>
                </a:solidFill>
                <a:latin typeface="Calibri" panose="020F0502020204030204" pitchFamily="34" charset="0"/>
              </a:rPr>
              <a:t>1776 г.</a:t>
            </a:r>
          </a:p>
        </p:txBody>
      </p:sp>
    </p:spTree>
    <p:extLst>
      <p:ext uri="{BB962C8B-B14F-4D97-AF65-F5344CB8AC3E}">
        <p14:creationId xmlns:p14="http://schemas.microsoft.com/office/powerpoint/2010/main" val="281287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dirty="0">
              <a:solidFill>
                <a:srgbClr val="000000"/>
              </a:solidFill>
            </a:endParaRPr>
          </a:p>
        </p:txBody>
      </p:sp>
      <p:sp>
        <p:nvSpPr>
          <p:cNvPr id="11267" name="Rectangle 2"/>
          <p:cNvSpPr>
            <a:spLocks noGrp="1" noChangeArrowheads="1"/>
          </p:cNvSpPr>
          <p:nvPr>
            <p:ph type="title"/>
          </p:nvPr>
        </p:nvSpPr>
        <p:spPr>
          <a:xfrm>
            <a:off x="609600" y="457200"/>
            <a:ext cx="10972800" cy="1138844"/>
          </a:xfrm>
        </p:spPr>
        <p:txBody>
          <a:bodyPr/>
          <a:lstStyle/>
          <a:p>
            <a:pPr eaLnBrk="1" hangingPunct="1"/>
            <a:r>
              <a:rPr lang="en-US" altLang="ru-RU" b="1" dirty="0"/>
              <a:t>“</a:t>
            </a:r>
            <a:r>
              <a:rPr lang="ru-RU" altLang="ru-RU" b="1" dirty="0"/>
              <a:t>Невидимая рука</a:t>
            </a:r>
            <a:r>
              <a:rPr lang="en-US" altLang="ru-RU" b="1" dirty="0"/>
              <a:t>”</a:t>
            </a:r>
            <a:r>
              <a:rPr lang="ru-RU" altLang="ru-RU" b="1" dirty="0"/>
              <a:t> как вектор системного  развития рыночной экономики и науки.</a:t>
            </a:r>
          </a:p>
        </p:txBody>
      </p:sp>
      <p:sp>
        <p:nvSpPr>
          <p:cNvPr id="11268" name="Rectangle 3"/>
          <p:cNvSpPr>
            <a:spLocks noGrp="1" noChangeArrowheads="1"/>
          </p:cNvSpPr>
          <p:nvPr>
            <p:ph type="body" idx="1"/>
          </p:nvPr>
        </p:nvSpPr>
        <p:spPr>
          <a:xfrm>
            <a:off x="1213658" y="1916114"/>
            <a:ext cx="9454342" cy="4530725"/>
          </a:xfrm>
        </p:spPr>
        <p:txBody>
          <a:bodyPr/>
          <a:lstStyle/>
          <a:p>
            <a:pPr algn="just" eaLnBrk="1" hangingPunct="1"/>
            <a:r>
              <a:rPr lang="ru-RU" altLang="ru-RU" sz="2400" dirty="0"/>
              <a:t>Деловой цикл  - функция рынка и частного интереса.</a:t>
            </a:r>
          </a:p>
          <a:p>
            <a:pPr algn="just" eaLnBrk="1" hangingPunct="1"/>
            <a:r>
              <a:rPr lang="ru-RU" altLang="ru-RU" sz="2400" dirty="0"/>
              <a:t>Экономическое воспроизводство и динамика – рулевой= национальное государство.</a:t>
            </a:r>
          </a:p>
          <a:p>
            <a:pPr algn="just" eaLnBrk="1" hangingPunct="1"/>
            <a:r>
              <a:rPr lang="en-US" altLang="ru-RU" sz="2400" dirty="0"/>
              <a:t>“</a:t>
            </a:r>
            <a:r>
              <a:rPr lang="ru-RU" altLang="ru-RU" sz="2400" dirty="0"/>
              <a:t>Рыночные</a:t>
            </a:r>
            <a:r>
              <a:rPr lang="en-US" altLang="ru-RU" sz="2400" dirty="0"/>
              <a:t>” </a:t>
            </a:r>
            <a:r>
              <a:rPr lang="ru-RU" altLang="ru-RU" sz="2400" dirty="0"/>
              <a:t>параметры развития неоклассической экономической теории.</a:t>
            </a:r>
          </a:p>
          <a:p>
            <a:pPr algn="just" eaLnBrk="1" hangingPunct="1"/>
            <a:r>
              <a:rPr lang="ru-RU" altLang="ru-RU" sz="2400" dirty="0"/>
              <a:t>Роль политической экономии как системной теории.</a:t>
            </a:r>
          </a:p>
          <a:p>
            <a:pPr algn="just" eaLnBrk="1" hangingPunct="1"/>
            <a:r>
              <a:rPr lang="ru-RU" altLang="ru-RU" sz="2400" dirty="0"/>
              <a:t>Политика и экономика.</a:t>
            </a:r>
          </a:p>
          <a:p>
            <a:pPr algn="just" eaLnBrk="1" hangingPunct="1"/>
            <a:endParaRPr lang="ru-RU" altLang="ru-RU" sz="2400" dirty="0"/>
          </a:p>
        </p:txBody>
      </p:sp>
      <p:sp>
        <p:nvSpPr>
          <p:cNvPr id="11269" name="Text Box 4"/>
          <p:cNvSpPr txBox="1">
            <a:spLocks noChangeArrowheads="1"/>
          </p:cNvSpPr>
          <p:nvPr/>
        </p:nvSpPr>
        <p:spPr bwMode="auto">
          <a:xfrm>
            <a:off x="7283450" y="0"/>
            <a:ext cx="338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fontAlgn="base">
              <a:spcBef>
                <a:spcPct val="50000"/>
              </a:spcBef>
              <a:spcAft>
                <a:spcPct val="0"/>
              </a:spcAft>
            </a:pPr>
            <a:r>
              <a:rPr lang="ru-RU" altLang="ru-RU" sz="1600" dirty="0">
                <a:solidFill>
                  <a:srgbClr val="000000"/>
                </a:solidFill>
              </a:rPr>
              <a:t>Пороховский А.А.</a:t>
            </a:r>
          </a:p>
        </p:txBody>
      </p:sp>
    </p:spTree>
    <p:extLst>
      <p:ext uri="{BB962C8B-B14F-4D97-AF65-F5344CB8AC3E}">
        <p14:creationId xmlns:p14="http://schemas.microsoft.com/office/powerpoint/2010/main" val="248526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dirty="0">
              <a:solidFill>
                <a:srgbClr val="000000"/>
              </a:solidFill>
            </a:endParaRPr>
          </a:p>
        </p:txBody>
      </p:sp>
      <p:sp>
        <p:nvSpPr>
          <p:cNvPr id="7171" name="Rectangle 2"/>
          <p:cNvSpPr>
            <a:spLocks noGrp="1" noChangeArrowheads="1"/>
          </p:cNvSpPr>
          <p:nvPr>
            <p:ph type="title"/>
          </p:nvPr>
        </p:nvSpPr>
        <p:spPr>
          <a:xfrm>
            <a:off x="2208213" y="333375"/>
            <a:ext cx="7772400" cy="1143000"/>
          </a:xfrm>
        </p:spPr>
        <p:txBody>
          <a:bodyPr/>
          <a:lstStyle/>
          <a:p>
            <a:pPr eaLnBrk="1" hangingPunct="1"/>
            <a:r>
              <a:rPr lang="ru-RU" altLang="ru-RU" sz="4000" b="1" dirty="0" err="1"/>
              <a:t>Самуэльсон</a:t>
            </a:r>
            <a:r>
              <a:rPr lang="ru-RU" altLang="ru-RU" sz="4000" b="1" dirty="0"/>
              <a:t>, Пол Энтони</a:t>
            </a:r>
            <a:r>
              <a:rPr lang="en-US" altLang="ru-RU" sz="4000" b="1" dirty="0"/>
              <a:t/>
            </a:r>
            <a:br>
              <a:rPr lang="en-US" altLang="ru-RU" sz="4000" b="1" dirty="0"/>
            </a:br>
            <a:r>
              <a:rPr lang="en-US" altLang="ru-RU" sz="4000" b="1" dirty="0"/>
              <a:t>(1915-2009 </a:t>
            </a:r>
            <a:r>
              <a:rPr lang="ru-RU" altLang="ru-RU" sz="4000" b="1" dirty="0" err="1"/>
              <a:t>г.г</a:t>
            </a:r>
            <a:r>
              <a:rPr lang="ru-RU" altLang="ru-RU" sz="4000" b="1" dirty="0"/>
              <a:t>.)</a:t>
            </a:r>
          </a:p>
        </p:txBody>
      </p:sp>
      <p:sp>
        <p:nvSpPr>
          <p:cNvPr id="7172" name="Rectangle 5"/>
          <p:cNvSpPr>
            <a:spLocks noChangeArrowheads="1"/>
          </p:cNvSpPr>
          <p:nvPr/>
        </p:nvSpPr>
        <p:spPr bwMode="auto">
          <a:xfrm>
            <a:off x="6003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a:solidFill>
                <a:srgbClr val="000000"/>
              </a:solidFill>
              <a:latin typeface="Arial" panose="020B0604020202020204" pitchFamily="34" charset="0"/>
            </a:endParaRPr>
          </a:p>
        </p:txBody>
      </p:sp>
      <p:pic>
        <p:nvPicPr>
          <p:cNvPr id="7173" name="Picture 6" descr="pic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484313"/>
            <a:ext cx="3122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Самуэльсо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2636839"/>
            <a:ext cx="3100387"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p:cNvSpPr txBox="1">
            <a:spLocks noChangeArrowheads="1"/>
          </p:cNvSpPr>
          <p:nvPr/>
        </p:nvSpPr>
        <p:spPr bwMode="auto">
          <a:xfrm>
            <a:off x="5303838" y="1557339"/>
            <a:ext cx="5111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fontAlgn="base">
              <a:spcBef>
                <a:spcPct val="50000"/>
              </a:spcBef>
              <a:spcAft>
                <a:spcPct val="0"/>
              </a:spcAft>
            </a:pPr>
            <a:r>
              <a:rPr lang="en-US" altLang="ru-RU" i="1">
                <a:solidFill>
                  <a:srgbClr val="000000"/>
                </a:solidFill>
              </a:rPr>
              <a:t>Political economy, the queen of the social sciences, is also the good servant that we can use to provide the basis for civilization </a:t>
            </a:r>
            <a:r>
              <a:rPr lang="ru-RU" altLang="ru-RU" i="1">
                <a:solidFill>
                  <a:srgbClr val="000000"/>
                </a:solidFill>
              </a:rPr>
              <a:t>(</a:t>
            </a:r>
            <a:r>
              <a:rPr lang="en-US" altLang="ru-RU" i="1">
                <a:solidFill>
                  <a:srgbClr val="000000"/>
                </a:solidFill>
              </a:rPr>
              <a:t>p.viii)</a:t>
            </a:r>
            <a:endParaRPr lang="ru-RU" altLang="ru-RU" i="1">
              <a:solidFill>
                <a:srgbClr val="000000"/>
              </a:solidFill>
            </a:endParaRPr>
          </a:p>
        </p:txBody>
      </p:sp>
      <p:sp>
        <p:nvSpPr>
          <p:cNvPr id="7176" name="Rectangle 9"/>
          <p:cNvSpPr>
            <a:spLocks noChangeArrowheads="1"/>
          </p:cNvSpPr>
          <p:nvPr/>
        </p:nvSpPr>
        <p:spPr bwMode="auto">
          <a:xfrm>
            <a:off x="1919289" y="5589588"/>
            <a:ext cx="3311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r>
              <a:rPr lang="ru-RU" altLang="ru-RU" sz="2400" b="1">
                <a:solidFill>
                  <a:srgbClr val="CC3300"/>
                </a:solidFill>
                <a:latin typeface="Garamond" panose="02020404030301010803" pitchFamily="18" charset="0"/>
              </a:rPr>
              <a:t>Лауреат Нобелевской премии по экономике (1970 г.)</a:t>
            </a:r>
          </a:p>
        </p:txBody>
      </p:sp>
      <p:sp>
        <p:nvSpPr>
          <p:cNvPr id="7177" name="Text Box 10"/>
          <p:cNvSpPr txBox="1">
            <a:spLocks noChangeArrowheads="1"/>
          </p:cNvSpPr>
          <p:nvPr/>
        </p:nvSpPr>
        <p:spPr bwMode="auto">
          <a:xfrm>
            <a:off x="7283450" y="0"/>
            <a:ext cx="338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fontAlgn="base">
              <a:spcBef>
                <a:spcPct val="50000"/>
              </a:spcBef>
              <a:spcAft>
                <a:spcPct val="0"/>
              </a:spcAft>
            </a:pPr>
            <a:r>
              <a:rPr lang="ru-RU" altLang="ru-RU" sz="1600">
                <a:solidFill>
                  <a:srgbClr val="000000"/>
                </a:solidFill>
              </a:rPr>
              <a:t>Пороховский А.А.</a:t>
            </a:r>
          </a:p>
        </p:txBody>
      </p:sp>
      <p:sp>
        <p:nvSpPr>
          <p:cNvPr id="7178" name="Text Box 11"/>
          <p:cNvSpPr txBox="1">
            <a:spLocks noChangeArrowheads="1"/>
          </p:cNvSpPr>
          <p:nvPr/>
        </p:nvSpPr>
        <p:spPr bwMode="auto">
          <a:xfrm>
            <a:off x="6816726" y="6453188"/>
            <a:ext cx="1439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50000"/>
              </a:spcBef>
              <a:spcAft>
                <a:spcPct val="0"/>
              </a:spcAft>
            </a:pPr>
            <a:r>
              <a:rPr lang="ru-RU" altLang="ru-RU" sz="1400" b="1">
                <a:solidFill>
                  <a:srgbClr val="000000"/>
                </a:solidFill>
                <a:latin typeface="Calibri" panose="020F0502020204030204" pitchFamily="34" charset="0"/>
              </a:rPr>
              <a:t>1980 г.</a:t>
            </a:r>
          </a:p>
        </p:txBody>
      </p:sp>
    </p:spTree>
    <p:extLst>
      <p:ext uri="{BB962C8B-B14F-4D97-AF65-F5344CB8AC3E}">
        <p14:creationId xmlns:p14="http://schemas.microsoft.com/office/powerpoint/2010/main" val="202183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dirty="0">
              <a:solidFill>
                <a:srgbClr val="000000"/>
              </a:solidFill>
            </a:endParaRPr>
          </a:p>
        </p:txBody>
      </p:sp>
      <p:sp>
        <p:nvSpPr>
          <p:cNvPr id="7171" name="Rectangle 2"/>
          <p:cNvSpPr>
            <a:spLocks noGrp="1" noChangeArrowheads="1"/>
          </p:cNvSpPr>
          <p:nvPr>
            <p:ph type="title"/>
          </p:nvPr>
        </p:nvSpPr>
        <p:spPr>
          <a:xfrm>
            <a:off x="2208213" y="333375"/>
            <a:ext cx="7772400" cy="1143000"/>
          </a:xfrm>
        </p:spPr>
        <p:txBody>
          <a:bodyPr/>
          <a:lstStyle/>
          <a:p>
            <a:pPr eaLnBrk="1" hangingPunct="1"/>
            <a:r>
              <a:rPr lang="ru-RU" altLang="ru-RU" sz="4000" b="1" dirty="0" err="1"/>
              <a:t>Самуэльсон</a:t>
            </a:r>
            <a:r>
              <a:rPr lang="ru-RU" altLang="ru-RU" sz="4000" b="1" dirty="0"/>
              <a:t>, Пол Энтони</a:t>
            </a:r>
            <a:r>
              <a:rPr lang="en-US" altLang="ru-RU" sz="4000" b="1" dirty="0"/>
              <a:t/>
            </a:r>
            <a:br>
              <a:rPr lang="en-US" altLang="ru-RU" sz="4000" b="1" dirty="0"/>
            </a:br>
            <a:r>
              <a:rPr lang="en-US" altLang="ru-RU" sz="4000" b="1" dirty="0"/>
              <a:t>(1915-2009 </a:t>
            </a:r>
            <a:r>
              <a:rPr lang="ru-RU" altLang="ru-RU" sz="4000" b="1" dirty="0" err="1"/>
              <a:t>г.г</a:t>
            </a:r>
            <a:r>
              <a:rPr lang="ru-RU" altLang="ru-RU" sz="4000" b="1" dirty="0"/>
              <a:t>.)</a:t>
            </a:r>
          </a:p>
        </p:txBody>
      </p:sp>
      <p:sp>
        <p:nvSpPr>
          <p:cNvPr id="7172" name="Rectangle 5"/>
          <p:cNvSpPr>
            <a:spLocks noChangeArrowheads="1"/>
          </p:cNvSpPr>
          <p:nvPr/>
        </p:nvSpPr>
        <p:spPr bwMode="auto">
          <a:xfrm>
            <a:off x="6003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a:solidFill>
                <a:srgbClr val="000000"/>
              </a:solidFill>
              <a:latin typeface="Arial" panose="020B0604020202020204" pitchFamily="34" charset="0"/>
            </a:endParaRPr>
          </a:p>
        </p:txBody>
      </p:sp>
      <p:pic>
        <p:nvPicPr>
          <p:cNvPr id="7173" name="Picture 6" descr="pic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484313"/>
            <a:ext cx="3122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8"/>
          <p:cNvSpPr txBox="1">
            <a:spLocks noChangeArrowheads="1"/>
          </p:cNvSpPr>
          <p:nvPr/>
        </p:nvSpPr>
        <p:spPr bwMode="auto">
          <a:xfrm>
            <a:off x="5303838" y="1557339"/>
            <a:ext cx="62785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fontAlgn="base">
              <a:spcBef>
                <a:spcPct val="50000"/>
              </a:spcBef>
              <a:spcAft>
                <a:spcPct val="0"/>
              </a:spcAft>
            </a:pPr>
            <a:r>
              <a:rPr lang="en-US" altLang="ru-RU" sz="1600" i="1" dirty="0" smtClean="0">
                <a:solidFill>
                  <a:srgbClr val="000000"/>
                </a:solidFill>
              </a:rPr>
              <a:t>Two centuries ago, Adam Smith proclaimed that, through the workings of the invisible hand, those who pursue their own self-interest in a competitive economy will most effectively promote the public interest.  </a:t>
            </a:r>
            <a:r>
              <a:rPr lang="ru-RU" altLang="ru-RU" sz="1600" i="1" dirty="0">
                <a:solidFill>
                  <a:srgbClr val="000000"/>
                </a:solidFill>
              </a:rPr>
              <a:t>(</a:t>
            </a:r>
            <a:r>
              <a:rPr lang="en-US" altLang="ru-RU" sz="1600" i="1" dirty="0" smtClean="0">
                <a:solidFill>
                  <a:srgbClr val="000000"/>
                </a:solidFill>
              </a:rPr>
              <a:t>p.286)</a:t>
            </a:r>
            <a:endParaRPr lang="ru-RU" altLang="ru-RU" sz="1600" i="1" dirty="0">
              <a:solidFill>
                <a:srgbClr val="000000"/>
              </a:solidFill>
            </a:endParaRPr>
          </a:p>
        </p:txBody>
      </p:sp>
      <p:sp>
        <p:nvSpPr>
          <p:cNvPr id="7176" name="Rectangle 9"/>
          <p:cNvSpPr>
            <a:spLocks noChangeArrowheads="1"/>
          </p:cNvSpPr>
          <p:nvPr/>
        </p:nvSpPr>
        <p:spPr bwMode="auto">
          <a:xfrm>
            <a:off x="1919289" y="5589588"/>
            <a:ext cx="33115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0"/>
              </a:spcBef>
              <a:spcAft>
                <a:spcPct val="0"/>
              </a:spcAft>
            </a:pPr>
            <a:r>
              <a:rPr lang="ru-RU" altLang="ru-RU" sz="2400" b="1">
                <a:solidFill>
                  <a:srgbClr val="CC3300"/>
                </a:solidFill>
                <a:latin typeface="Garamond" panose="02020404030301010803" pitchFamily="18" charset="0"/>
              </a:rPr>
              <a:t>Лауреат Нобелевской премии по экономике (1970 г.)</a:t>
            </a:r>
          </a:p>
        </p:txBody>
      </p:sp>
      <p:sp>
        <p:nvSpPr>
          <p:cNvPr id="7177" name="Text Box 10"/>
          <p:cNvSpPr txBox="1">
            <a:spLocks noChangeArrowheads="1"/>
          </p:cNvSpPr>
          <p:nvPr/>
        </p:nvSpPr>
        <p:spPr bwMode="auto">
          <a:xfrm>
            <a:off x="7283450" y="0"/>
            <a:ext cx="338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fontAlgn="base">
              <a:spcBef>
                <a:spcPct val="50000"/>
              </a:spcBef>
              <a:spcAft>
                <a:spcPct val="0"/>
              </a:spcAft>
            </a:pPr>
            <a:r>
              <a:rPr lang="ru-RU" altLang="ru-RU" sz="1600" dirty="0">
                <a:solidFill>
                  <a:srgbClr val="000000"/>
                </a:solidFill>
              </a:rPr>
              <a:t>Пороховский А.А.</a:t>
            </a:r>
          </a:p>
        </p:txBody>
      </p:sp>
      <p:sp>
        <p:nvSpPr>
          <p:cNvPr id="7178" name="Text Box 11"/>
          <p:cNvSpPr txBox="1">
            <a:spLocks noChangeArrowheads="1"/>
          </p:cNvSpPr>
          <p:nvPr/>
        </p:nvSpPr>
        <p:spPr bwMode="auto">
          <a:xfrm>
            <a:off x="6425738" y="6427788"/>
            <a:ext cx="42422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fontAlgn="base">
              <a:spcBef>
                <a:spcPct val="50000"/>
              </a:spcBef>
              <a:spcAft>
                <a:spcPct val="0"/>
              </a:spcAft>
            </a:pPr>
            <a:r>
              <a:rPr lang="en-US" altLang="ru-RU" sz="1400" b="1" dirty="0" err="1" smtClean="0">
                <a:solidFill>
                  <a:srgbClr val="000000"/>
                </a:solidFill>
                <a:latin typeface="Calibri" panose="020F0502020204030204" pitchFamily="34" charset="0"/>
              </a:rPr>
              <a:t>P.A.</a:t>
            </a:r>
            <a:r>
              <a:rPr lang="en-US" altLang="ru-RU" sz="1400" b="1" cap="all" dirty="0" err="1" smtClean="0">
                <a:solidFill>
                  <a:srgbClr val="000000"/>
                </a:solidFill>
                <a:latin typeface="Calibri" panose="020F0502020204030204" pitchFamily="34" charset="0"/>
              </a:rPr>
              <a:t>Samuelson</a:t>
            </a:r>
            <a:r>
              <a:rPr lang="en-US" altLang="ru-RU" sz="1400" b="1" dirty="0" smtClean="0">
                <a:solidFill>
                  <a:srgbClr val="000000"/>
                </a:solidFill>
                <a:latin typeface="Calibri" panose="020F0502020204030204" pitchFamily="34" charset="0"/>
              </a:rPr>
              <a:t>, </a:t>
            </a:r>
            <a:r>
              <a:rPr lang="en-US" altLang="ru-RU" sz="1400" b="1" dirty="0" err="1" smtClean="0">
                <a:solidFill>
                  <a:srgbClr val="000000"/>
                </a:solidFill>
                <a:latin typeface="Calibri" panose="020F0502020204030204" pitchFamily="34" charset="0"/>
              </a:rPr>
              <a:t>W.D.</a:t>
            </a:r>
            <a:r>
              <a:rPr lang="en-US" altLang="ru-RU" sz="1400" b="1" cap="all" dirty="0" err="1" smtClean="0">
                <a:solidFill>
                  <a:srgbClr val="000000"/>
                </a:solidFill>
                <a:latin typeface="Calibri" panose="020F0502020204030204" pitchFamily="34" charset="0"/>
              </a:rPr>
              <a:t>Nordhaus</a:t>
            </a:r>
            <a:r>
              <a:rPr lang="en-US" altLang="ru-RU" sz="1400" b="1" dirty="0" smtClean="0">
                <a:solidFill>
                  <a:srgbClr val="000000"/>
                </a:solidFill>
                <a:latin typeface="Calibri" panose="020F0502020204030204" pitchFamily="34" charset="0"/>
              </a:rPr>
              <a:t>, 17</a:t>
            </a:r>
            <a:r>
              <a:rPr lang="en-US" altLang="ru-RU" sz="1400" b="1" baseline="30000" dirty="0" smtClean="0">
                <a:solidFill>
                  <a:srgbClr val="000000"/>
                </a:solidFill>
                <a:latin typeface="Calibri" panose="020F0502020204030204" pitchFamily="34" charset="0"/>
              </a:rPr>
              <a:t>th</a:t>
            </a:r>
            <a:r>
              <a:rPr lang="en-US" altLang="ru-RU" sz="1400" b="1" dirty="0" smtClean="0">
                <a:solidFill>
                  <a:srgbClr val="000000"/>
                </a:solidFill>
                <a:latin typeface="Calibri" panose="020F0502020204030204" pitchFamily="34" charset="0"/>
              </a:rPr>
              <a:t> Edition, 2001</a:t>
            </a:r>
            <a:r>
              <a:rPr lang="ru-RU" altLang="ru-RU" sz="1400" b="1" dirty="0" smtClean="0">
                <a:solidFill>
                  <a:srgbClr val="000000"/>
                </a:solidFill>
                <a:latin typeface="Calibri" panose="020F0502020204030204" pitchFamily="34" charset="0"/>
              </a:rPr>
              <a:t>г</a:t>
            </a:r>
            <a:r>
              <a:rPr lang="ru-RU" altLang="ru-RU" sz="1400" b="1" dirty="0">
                <a:solidFill>
                  <a:srgbClr val="000000"/>
                </a:solidFill>
                <a:latin typeface="Calibri" panose="020F0502020204030204" pitchFamily="34" charset="0"/>
              </a:rPr>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312" y="2633635"/>
            <a:ext cx="2901142" cy="3795076"/>
          </a:xfrm>
          <a:prstGeom prst="rect">
            <a:avLst/>
          </a:prstGeom>
        </p:spPr>
      </p:pic>
    </p:spTree>
    <p:extLst>
      <p:ext uri="{BB962C8B-B14F-4D97-AF65-F5344CB8AC3E}">
        <p14:creationId xmlns:p14="http://schemas.microsoft.com/office/powerpoint/2010/main" val="203682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5"/>
          <p:cNvSpPr>
            <a:spLocks noGrp="1"/>
          </p:cNvSpPr>
          <p:nvPr>
            <p:ph type="sldNum" sz="quarter" idx="12"/>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dirty="0">
              <a:solidFill>
                <a:srgbClr val="000000"/>
              </a:solidFill>
            </a:endParaRPr>
          </a:p>
        </p:txBody>
      </p:sp>
      <p:sp>
        <p:nvSpPr>
          <p:cNvPr id="10243" name="Rectangle 2"/>
          <p:cNvSpPr>
            <a:spLocks noGrp="1" noChangeArrowheads="1"/>
          </p:cNvSpPr>
          <p:nvPr>
            <p:ph type="title"/>
          </p:nvPr>
        </p:nvSpPr>
        <p:spPr>
          <a:xfrm>
            <a:off x="1992313" y="333376"/>
            <a:ext cx="8229600" cy="1139825"/>
          </a:xfrm>
        </p:spPr>
        <p:txBody>
          <a:bodyPr/>
          <a:lstStyle/>
          <a:p>
            <a:pPr eaLnBrk="1" hangingPunct="1"/>
            <a:r>
              <a:rPr lang="ru-RU" altLang="ru-RU" sz="4000" b="1"/>
              <a:t>Маркс, Карл</a:t>
            </a:r>
            <a:br>
              <a:rPr lang="ru-RU" altLang="ru-RU" sz="4000" b="1"/>
            </a:br>
            <a:r>
              <a:rPr lang="ru-RU" altLang="ru-RU" sz="4000" b="1"/>
              <a:t>(1818-1883 г.г.)</a:t>
            </a:r>
          </a:p>
        </p:txBody>
      </p:sp>
      <p:sp>
        <p:nvSpPr>
          <p:cNvPr id="10244" name="Rectangle 3"/>
          <p:cNvSpPr>
            <a:spLocks noGrp="1" noChangeArrowheads="1"/>
          </p:cNvSpPr>
          <p:nvPr>
            <p:ph type="body" idx="1"/>
          </p:nvPr>
        </p:nvSpPr>
        <p:spPr>
          <a:xfrm>
            <a:off x="1981201" y="1600200"/>
            <a:ext cx="5338763" cy="965200"/>
          </a:xfrm>
        </p:spPr>
        <p:txBody>
          <a:bodyPr/>
          <a:lstStyle/>
          <a:p>
            <a:pPr marL="0" indent="0" algn="just" eaLnBrk="1" hangingPunct="1">
              <a:lnSpc>
                <a:spcPct val="80000"/>
              </a:lnSpc>
              <a:buNone/>
            </a:pPr>
            <a:r>
              <a:rPr lang="ru-RU" altLang="ru-RU" sz="1600">
                <a:solidFill>
                  <a:srgbClr val="000000"/>
                </a:solidFill>
                <a:latin typeface="Times New Roman" panose="02020603050405020304" pitchFamily="18" charset="0"/>
                <a:cs typeface="Times New Roman" panose="02020603050405020304" pitchFamily="18" charset="0"/>
              </a:rPr>
              <a:t>         </a:t>
            </a:r>
            <a:r>
              <a:rPr lang="ru-RU" altLang="ru-RU" sz="1600">
                <a:latin typeface="Times New Roman" panose="02020603050405020304" pitchFamily="18" charset="0"/>
              </a:rPr>
              <a:t>В области политической экономии свободное научное исследование встречается не только с теми врагами, с какими оно имеет дело в других областях. Своеобразный характер материала, с которым имеет дело политическая экономия, вызывает на арену борьбы против свободного научного исследования самые яростные, самые низменные и самые отвратительные страсти человеческой души — фурий частного интереса.</a:t>
            </a:r>
          </a:p>
          <a:p>
            <a:pPr marL="0" indent="0" algn="r" eaLnBrk="1" hangingPunct="1">
              <a:lnSpc>
                <a:spcPct val="80000"/>
              </a:lnSpc>
              <a:buNone/>
            </a:pPr>
            <a:r>
              <a:rPr lang="ru-RU" altLang="ru-RU" sz="1600">
                <a:latin typeface="Times New Roman" panose="02020603050405020304" pitchFamily="18" charset="0"/>
              </a:rPr>
              <a:t>с. 66</a:t>
            </a:r>
          </a:p>
        </p:txBody>
      </p:sp>
      <p:sp>
        <p:nvSpPr>
          <p:cNvPr id="10245" name="Text Box 4"/>
          <p:cNvSpPr txBox="1">
            <a:spLocks noChangeArrowheads="1"/>
          </p:cNvSpPr>
          <p:nvPr/>
        </p:nvSpPr>
        <p:spPr bwMode="auto">
          <a:xfrm>
            <a:off x="7283450" y="0"/>
            <a:ext cx="338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fontAlgn="base">
              <a:spcBef>
                <a:spcPct val="50000"/>
              </a:spcBef>
              <a:spcAft>
                <a:spcPct val="0"/>
              </a:spcAft>
            </a:pPr>
            <a:r>
              <a:rPr lang="ru-RU" altLang="ru-RU" sz="1600">
                <a:solidFill>
                  <a:srgbClr val="000000"/>
                </a:solidFill>
              </a:rPr>
              <a:t>Пороховский А.А.</a:t>
            </a:r>
          </a:p>
        </p:txBody>
      </p:sp>
      <p:pic>
        <p:nvPicPr>
          <p:cNvPr id="10246" name="Picture 5" descr="Karl_Marx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1989138"/>
            <a:ext cx="30972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0"/>
          <p:cNvSpPr txBox="1">
            <a:spLocks noChangeArrowheads="1"/>
          </p:cNvSpPr>
          <p:nvPr/>
        </p:nvSpPr>
        <p:spPr bwMode="auto">
          <a:xfrm>
            <a:off x="2640013" y="6553200"/>
            <a:ext cx="143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fontAlgn="base">
              <a:spcBef>
                <a:spcPct val="50000"/>
              </a:spcBef>
              <a:spcAft>
                <a:spcPct val="0"/>
              </a:spcAft>
            </a:pPr>
            <a:r>
              <a:rPr lang="ru-RU" altLang="ru-RU" sz="1400" b="1">
                <a:solidFill>
                  <a:srgbClr val="000000"/>
                </a:solidFill>
                <a:latin typeface="Calibri" panose="020F0502020204030204" pitchFamily="34" charset="0"/>
              </a:rPr>
              <a:t>1867 г.</a:t>
            </a:r>
          </a:p>
        </p:txBody>
      </p:sp>
      <p:sp>
        <p:nvSpPr>
          <p:cNvPr id="10248" name="Rectangle 11"/>
          <p:cNvSpPr>
            <a:spLocks noChangeArrowheads="1"/>
          </p:cNvSpPr>
          <p:nvPr/>
        </p:nvSpPr>
        <p:spPr bwMode="auto">
          <a:xfrm>
            <a:off x="6003925"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endParaRPr lang="ru-RU" altLang="ru-RU">
              <a:solidFill>
                <a:srgbClr val="000000"/>
              </a:solidFill>
            </a:endParaRPr>
          </a:p>
        </p:txBody>
      </p:sp>
      <p:pic>
        <p:nvPicPr>
          <p:cNvPr id="1024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3357563"/>
            <a:ext cx="22637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3"/>
          <p:cNvSpPr txBox="1">
            <a:spLocks noChangeArrowheads="1"/>
          </p:cNvSpPr>
          <p:nvPr/>
        </p:nvSpPr>
        <p:spPr bwMode="auto">
          <a:xfrm>
            <a:off x="4440239" y="3500439"/>
            <a:ext cx="287972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fontAlgn="base">
              <a:spcBef>
                <a:spcPct val="50000"/>
              </a:spcBef>
              <a:spcAft>
                <a:spcPct val="0"/>
              </a:spcAft>
            </a:pPr>
            <a:r>
              <a:rPr lang="ru-RU" altLang="ru-RU" sz="1400" b="1">
                <a:solidFill>
                  <a:srgbClr val="000000"/>
                </a:solidFill>
                <a:latin typeface="Arial" panose="020B0604020202020204" pitchFamily="34" charset="0"/>
              </a:rPr>
              <a:t>«Всю политическую экономию я делю на шесть книг:</a:t>
            </a:r>
            <a:r>
              <a:rPr lang="ru-RU" altLang="ru-RU" sz="1400">
                <a:solidFill>
                  <a:srgbClr val="000000"/>
                </a:solidFill>
                <a:latin typeface="Arial" panose="020B0604020202020204" pitchFamily="34" charset="0"/>
              </a:rPr>
              <a:t> </a:t>
            </a:r>
          </a:p>
          <a:p>
            <a:pPr algn="just" fontAlgn="base">
              <a:spcBef>
                <a:spcPct val="50000"/>
              </a:spcBef>
              <a:spcAft>
                <a:spcPct val="0"/>
              </a:spcAft>
              <a:buFont typeface="Symbol" panose="05050102010706020507" pitchFamily="18" charset="2"/>
              <a:buChar char="¾"/>
            </a:pPr>
            <a:r>
              <a:rPr lang="ru-RU" altLang="ru-RU" sz="1400" b="1">
                <a:solidFill>
                  <a:srgbClr val="000000"/>
                </a:solidFill>
                <a:latin typeface="Arial" panose="020B0604020202020204" pitchFamily="34" charset="0"/>
              </a:rPr>
              <a:t> капитал; </a:t>
            </a:r>
          </a:p>
          <a:p>
            <a:pPr algn="just" fontAlgn="base">
              <a:spcBef>
                <a:spcPct val="50000"/>
              </a:spcBef>
              <a:spcAft>
                <a:spcPct val="0"/>
              </a:spcAft>
              <a:buFont typeface="Symbol" panose="05050102010706020507" pitchFamily="18" charset="2"/>
              <a:buChar char="¾"/>
            </a:pPr>
            <a:r>
              <a:rPr lang="ru-RU" altLang="ru-RU" sz="1400" b="1">
                <a:solidFill>
                  <a:srgbClr val="000000"/>
                </a:solidFill>
                <a:latin typeface="Arial" panose="020B0604020202020204" pitchFamily="34" charset="0"/>
              </a:rPr>
              <a:t> земельная собственность; </a:t>
            </a:r>
          </a:p>
          <a:p>
            <a:pPr algn="just" fontAlgn="base">
              <a:spcBef>
                <a:spcPct val="50000"/>
              </a:spcBef>
              <a:spcAft>
                <a:spcPct val="0"/>
              </a:spcAft>
              <a:buFont typeface="Symbol" panose="05050102010706020507" pitchFamily="18" charset="2"/>
              <a:buChar char="¾"/>
            </a:pPr>
            <a:r>
              <a:rPr lang="ru-RU" altLang="ru-RU" sz="1400" b="1">
                <a:solidFill>
                  <a:srgbClr val="000000"/>
                </a:solidFill>
                <a:latin typeface="Arial" panose="020B0604020202020204" pitchFamily="34" charset="0"/>
              </a:rPr>
              <a:t> наемный труд;</a:t>
            </a:r>
          </a:p>
          <a:p>
            <a:pPr algn="just" fontAlgn="base">
              <a:spcBef>
                <a:spcPct val="50000"/>
              </a:spcBef>
              <a:spcAft>
                <a:spcPct val="0"/>
              </a:spcAft>
              <a:buFont typeface="Symbol" panose="05050102010706020507" pitchFamily="18" charset="2"/>
              <a:buChar char="¾"/>
            </a:pPr>
            <a:r>
              <a:rPr lang="ru-RU" altLang="ru-RU" sz="1400" b="1">
                <a:solidFill>
                  <a:srgbClr val="000000"/>
                </a:solidFill>
                <a:latin typeface="Arial" panose="020B0604020202020204" pitchFamily="34" charset="0"/>
              </a:rPr>
              <a:t> государство;</a:t>
            </a:r>
          </a:p>
          <a:p>
            <a:pPr algn="just" fontAlgn="base">
              <a:spcBef>
                <a:spcPct val="50000"/>
              </a:spcBef>
              <a:spcAft>
                <a:spcPct val="0"/>
              </a:spcAft>
              <a:buFont typeface="Symbol" panose="05050102010706020507" pitchFamily="18" charset="2"/>
              <a:buChar char="¾"/>
            </a:pPr>
            <a:r>
              <a:rPr lang="ru-RU" altLang="ru-RU" sz="1400" b="1">
                <a:solidFill>
                  <a:srgbClr val="000000"/>
                </a:solidFill>
                <a:latin typeface="Arial" panose="020B0604020202020204" pitchFamily="34" charset="0"/>
              </a:rPr>
              <a:t> внешняя торговля;</a:t>
            </a:r>
          </a:p>
          <a:p>
            <a:pPr algn="just" fontAlgn="base">
              <a:spcBef>
                <a:spcPct val="50000"/>
              </a:spcBef>
              <a:spcAft>
                <a:spcPct val="0"/>
              </a:spcAft>
              <a:buFont typeface="Symbol" panose="05050102010706020507" pitchFamily="18" charset="2"/>
              <a:buChar char="¾"/>
            </a:pPr>
            <a:r>
              <a:rPr lang="ru-RU" altLang="ru-RU" sz="1400" b="1">
                <a:solidFill>
                  <a:srgbClr val="000000"/>
                </a:solidFill>
                <a:latin typeface="Arial" panose="020B0604020202020204" pitchFamily="34" charset="0"/>
              </a:rPr>
              <a:t> мировой рынок».</a:t>
            </a:r>
          </a:p>
          <a:p>
            <a:pPr algn="r" fontAlgn="base">
              <a:spcBef>
                <a:spcPct val="50000"/>
              </a:spcBef>
              <a:spcAft>
                <a:spcPct val="0"/>
              </a:spcAft>
            </a:pPr>
            <a:r>
              <a:rPr lang="ru-RU" altLang="ru-RU" sz="1200" i="1">
                <a:solidFill>
                  <a:srgbClr val="000000"/>
                </a:solidFill>
                <a:latin typeface="Arial" panose="020B0604020202020204" pitchFamily="34" charset="0"/>
              </a:rPr>
              <a:t>(1859 г.) </a:t>
            </a:r>
          </a:p>
        </p:txBody>
      </p:sp>
    </p:spTree>
    <p:extLst>
      <p:ext uri="{BB962C8B-B14F-4D97-AF65-F5344CB8AC3E}">
        <p14:creationId xmlns:p14="http://schemas.microsoft.com/office/powerpoint/2010/main" val="3535050159"/>
      </p:ext>
    </p:extLst>
  </p:cSld>
  <p:clrMapOvr>
    <a:masterClrMapping/>
  </p:clrMapOvr>
</p:sld>
</file>

<file path=ppt/theme/theme1.xml><?xml version="1.0" encoding="utf-8"?>
<a:theme xmlns:a="http://schemas.openxmlformats.org/drawingml/2006/main" name="1_Уровень">
  <a:themeElements>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Уро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Уро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Уро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Уро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Уро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Уровень">
  <a:themeElements>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Уро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Уро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Уро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Уро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Уро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Уровень">
  <a:themeElements>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Уро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Уро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Уро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Уро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Уро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Уровень">
  <a:themeElements>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fontScheme name="Уровень">
      <a:majorFont>
        <a:latin typeface="Garamond"/>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Уровень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Уровень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Уровень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Уровень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Уровень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Уровень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Уровень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704</Words>
  <Application>Microsoft Office PowerPoint</Application>
  <PresentationFormat>Широкоэкранный</PresentationFormat>
  <Paragraphs>49</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10</vt:i4>
      </vt:variant>
    </vt:vector>
  </HeadingPairs>
  <TitlesOfParts>
    <vt:vector size="21" baseType="lpstr">
      <vt:lpstr>Arial</vt:lpstr>
      <vt:lpstr>Calibri</vt:lpstr>
      <vt:lpstr>Garamond</vt:lpstr>
      <vt:lpstr>Symbol</vt:lpstr>
      <vt:lpstr>Times New Roman</vt:lpstr>
      <vt:lpstr>Verdana</vt:lpstr>
      <vt:lpstr>Wingdings</vt:lpstr>
      <vt:lpstr>1_Уровень</vt:lpstr>
      <vt:lpstr>2_Уровень</vt:lpstr>
      <vt:lpstr>3_Уровень</vt:lpstr>
      <vt:lpstr>4_Уровень</vt:lpstr>
      <vt:lpstr>«Наследие Адама Смита и современность»  ЭФ МГУ имени М.В. Ломоносова </vt:lpstr>
      <vt:lpstr>Проблемы и решения:</vt:lpstr>
      <vt:lpstr>«Невидимая рука» в контексте “Богатства народов”</vt:lpstr>
      <vt:lpstr>«Невидимая рука»  – очевидное и невероятное, загадка и интерпретации.</vt:lpstr>
      <vt:lpstr>Смит, Адам (1723-1790 г.г.)</vt:lpstr>
      <vt:lpstr>“Невидимая рука” как вектор системного  развития рыночной экономики и науки.</vt:lpstr>
      <vt:lpstr>Самуэльсон, Пол Энтони (1915-2009 г.г.)</vt:lpstr>
      <vt:lpstr>Самуэльсон, Пол Энтони (1915-2009 г.г.)</vt:lpstr>
      <vt:lpstr>Маркс, Карл (1818-1883 г.г.)</vt:lpstr>
      <vt:lpstr>Спасибо за внимание!</vt:lpstr>
    </vt:vector>
  </TitlesOfParts>
  <Company>Moscow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к кандидатскому экзамену по специальности 08.00.01 Экономическая теория</dc:title>
  <dc:creator>Амирханова Фарида Селимовна</dc:creator>
  <cp:lastModifiedBy>Porokhovsky Anatoly Alexandrovich</cp:lastModifiedBy>
  <cp:revision>37</cp:revision>
  <cp:lastPrinted>2024-03-18T10:44:54Z</cp:lastPrinted>
  <dcterms:created xsi:type="dcterms:W3CDTF">2018-10-01T08:04:16Z</dcterms:created>
  <dcterms:modified xsi:type="dcterms:W3CDTF">2024-09-06T07:45:13Z</dcterms:modified>
</cp:coreProperties>
</file>