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103E-2395-492E-81A0-8E3BA5D205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438-C5FA-428A-BA6B-2258464327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8736-4801-4501-A571-660D0B7EC6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103E-2395-492E-81A0-8E3BA5D205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4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569D-0D32-4950-AD9E-2CB2ECC3ED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6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86B2-2BEE-42F5-BD92-A5AB91F64D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1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4DB0-A115-4CB7-AB89-C15CEE0449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8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7E9B-3380-4C21-8265-380BC345F6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4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E07E-33A6-42FC-A672-7DF0C565ED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8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988-4EDE-4647-8171-A8D6FD0FEB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66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D731-FFF0-40A8-B596-05E2FDABB6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569D-0D32-4950-AD9E-2CB2ECC3ED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6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D09F-BF05-44E9-B821-18576D0ED0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93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438-C5FA-428A-BA6B-2258464327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8736-4801-4501-A571-660D0B7EC6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8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103E-2395-492E-81A0-8E3BA5D205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1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569D-0D32-4950-AD9E-2CB2ECC3ED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6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86B2-2BEE-42F5-BD92-A5AB91F64D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4DB0-A115-4CB7-AB89-C15CEE0449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9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7E9B-3380-4C21-8265-380BC345F6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34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E07E-33A6-42FC-A672-7DF0C565ED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19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988-4EDE-4647-8171-A8D6FD0FEB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86B2-2BEE-42F5-BD92-A5AB91F64D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00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D731-FFF0-40A8-B596-05E2FDABB6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8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D09F-BF05-44E9-B821-18576D0ED0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50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438-C5FA-428A-BA6B-2258464327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9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8736-4801-4501-A571-660D0B7EC6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5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103E-2395-492E-81A0-8E3BA5D205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6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569D-0D32-4950-AD9E-2CB2ECC3ED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65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86B2-2BEE-42F5-BD92-A5AB91F64D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30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4DB0-A115-4CB7-AB89-C15CEE0449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54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7E9B-3380-4C21-8265-380BC345F6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2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E07E-33A6-42FC-A672-7DF0C565ED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6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4DB0-A115-4CB7-AB89-C15CEE0449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26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988-4EDE-4647-8171-A8D6FD0FEB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84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D731-FFF0-40A8-B596-05E2FDABB6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3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D09F-BF05-44E9-B821-18576D0ED0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51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438-C5FA-428A-BA6B-2258464327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5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8736-4801-4501-A571-660D0B7EC6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58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103E-2395-492E-81A0-8E3BA5D205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68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569D-0D32-4950-AD9E-2CB2ECC3ED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71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86B2-2BEE-42F5-BD92-A5AB91F64D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38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4DB0-A115-4CB7-AB89-C15CEE0449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43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7E9B-3380-4C21-8265-380BC345F6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7E9B-3380-4C21-8265-380BC345F6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67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E07E-33A6-42FC-A672-7DF0C565ED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7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988-4EDE-4647-8171-A8D6FD0FEB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96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D731-FFF0-40A8-B596-05E2FDABB6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26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D09F-BF05-44E9-B821-18576D0ED0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39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438-C5FA-428A-BA6B-2258464327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3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8736-4801-4501-A571-660D0B7EC6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E07E-33A6-42FC-A672-7DF0C565ED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6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988-4EDE-4647-8171-A8D6FD0FEB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5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D731-FFF0-40A8-B596-05E2FDABB6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2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D09F-BF05-44E9-B821-18576D0ED0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5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78A07-EBF4-4C45-84D3-B70CBA3F62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78A07-EBF4-4C45-84D3-B70CBA3F62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78A07-EBF4-4C45-84D3-B70CBA3F62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2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78A07-EBF4-4C45-84D3-B70CBA3F62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78A07-EBF4-4C45-84D3-B70CBA3F62F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8393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/>
              <a:t>Подготовка к кандидатскому экзамену по специальности 5.2.1 - Экономическая теория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i="1" dirty="0"/>
              <a:t>Пороховский А.А.</a:t>
            </a:r>
          </a:p>
          <a:p>
            <a:pPr algn="just"/>
            <a:r>
              <a:rPr lang="ru-RU" sz="3500" dirty="0"/>
              <a:t>Тема: Общая экономическая теория как основа системного анализа современной экономики.</a:t>
            </a:r>
          </a:p>
          <a:p>
            <a:r>
              <a:rPr lang="ru-RU" sz="4000" b="1" i="1" dirty="0"/>
              <a:t>8 октября 2024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7" y="568383"/>
            <a:ext cx="933333" cy="92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31" y="482592"/>
            <a:ext cx="1361905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2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96141" y="727055"/>
            <a:ext cx="8272129" cy="356616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432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852" y="230188"/>
            <a:ext cx="2725148" cy="493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/>
              <a:t>Интерактивная лекция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/>
              <a:t>Вопросы</a:t>
            </a:r>
          </a:p>
          <a:p>
            <a:pPr algn="just"/>
            <a:r>
              <a:rPr lang="ru-RU" sz="3600" dirty="0"/>
              <a:t>Развитие рыночной экономики как объективной основы возникновения и становления политической экономии</a:t>
            </a:r>
          </a:p>
          <a:p>
            <a:pPr algn="just"/>
            <a:r>
              <a:rPr lang="ru-RU" sz="3600" dirty="0"/>
              <a:t>Политическая экономия как системная теория, основа общей экономической теории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63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b="1" dirty="0"/>
              <a:t>Развитие рыночной экономики как объективной основы возникновения и становления политической экономии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1090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от  натурального хозяйства, домохозяйства, цехового устройства и местного рынка к общенациональному рынку и хозяйству</a:t>
            </a:r>
          </a:p>
          <a:p>
            <a:pPr algn="just"/>
            <a:r>
              <a:rPr lang="ru-RU" dirty="0"/>
              <a:t>от личной зависимости от хозяина к наемному труду свободных людей</a:t>
            </a:r>
          </a:p>
          <a:p>
            <a:pPr algn="just"/>
            <a:r>
              <a:rPr lang="ru-RU" dirty="0"/>
              <a:t>от земледелия и скотоводства к промышленности</a:t>
            </a:r>
          </a:p>
          <a:p>
            <a:pPr algn="just"/>
            <a:r>
              <a:rPr lang="ru-RU" dirty="0"/>
              <a:t>от государственных законов периода феодализма к экономическим законам </a:t>
            </a:r>
            <a:r>
              <a:rPr lang="en-US" dirty="0"/>
              <a:t>“</a:t>
            </a:r>
            <a:r>
              <a:rPr lang="ru-RU" dirty="0"/>
              <a:t>правилам игры</a:t>
            </a:r>
            <a:r>
              <a:rPr lang="en-US" dirty="0"/>
              <a:t>”</a:t>
            </a:r>
            <a:r>
              <a:rPr lang="ru-RU" dirty="0"/>
              <a:t> рыночного национального хозяйства, роль «домостроя».</a:t>
            </a:r>
          </a:p>
        </p:txBody>
      </p:sp>
    </p:spTree>
    <p:extLst>
      <p:ext uri="{BB962C8B-B14F-4D97-AF65-F5344CB8AC3E}">
        <p14:creationId xmlns:p14="http://schemas.microsoft.com/office/powerpoint/2010/main" val="148119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Политическая экономия как системная теория – основа общей экономической теории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109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Национальная экономика как система</a:t>
            </a:r>
          </a:p>
          <a:p>
            <a:pPr algn="just"/>
            <a:r>
              <a:rPr lang="ru-RU" sz="3600" dirty="0"/>
              <a:t>Системное отражение рыночной, капиталистической экономики в категориях и законах политической экономии</a:t>
            </a:r>
          </a:p>
          <a:p>
            <a:pPr algn="just"/>
            <a:r>
              <a:rPr lang="ru-RU" sz="3600" dirty="0"/>
              <a:t>Взаимосвязь и обусловленность понятий (категорий) политической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328436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15F0E25-FC21-4536-ACD7-2CC93C4D24EF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600" b="1"/>
              <a:t>Термин </a:t>
            </a:r>
            <a:r>
              <a:rPr lang="ru-RU" altLang="ru-RU" sz="2600" b="1" i="1">
                <a:solidFill>
                  <a:schemeClr val="bg2"/>
                </a:solidFill>
              </a:rPr>
              <a:t>политическая экономия</a:t>
            </a:r>
            <a:r>
              <a:rPr lang="ru-RU" altLang="ru-RU" sz="2600" b="1"/>
              <a:t> в научный оборот ввел француз</a:t>
            </a:r>
            <a:br>
              <a:rPr lang="ru-RU" altLang="ru-RU" sz="2600" b="1"/>
            </a:br>
            <a:r>
              <a:rPr lang="ru-RU" altLang="ru-RU" sz="2600" b="1"/>
              <a:t>		Антуан де Монкретьен (1575-1621 г.г.)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4475163" cy="45307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/>
              <a:t>Обращаясь к королю Франции Людовику </a:t>
            </a:r>
            <a:r>
              <a:rPr lang="en-US" altLang="ru-RU" sz="1800"/>
              <a:t>XIII </a:t>
            </a:r>
            <a:r>
              <a:rPr lang="ru-RU" altLang="ru-RU" sz="1800"/>
              <a:t>в «Трактате по политической экономии» (1615 г.) от отмечал:</a:t>
            </a:r>
          </a:p>
          <a:p>
            <a:pPr marL="179388" lvl="1" indent="3175" algn="just" eaLnBrk="1" hangingPunct="1">
              <a:lnSpc>
                <a:spcPct val="80000"/>
              </a:lnSpc>
              <a:buNone/>
            </a:pPr>
            <a:r>
              <a:rPr lang="ru-RU" altLang="ru-RU" sz="1600"/>
              <a:t>	Можно свести к трем главным мерам главную славу Вашего царствования и рост богатства Ваших народов:</a:t>
            </a:r>
          </a:p>
          <a:p>
            <a:pPr marL="179388" lvl="1" indent="3175" algn="just" eaLnBrk="1" hangingPunct="1">
              <a:lnSpc>
                <a:spcPct val="80000"/>
              </a:lnSpc>
            </a:pPr>
            <a:r>
              <a:rPr lang="ru-RU" altLang="ru-RU" sz="1600"/>
              <a:t>  регулирование и увеличение числа ремесел и мануфактур, которые сейчас в моде или могут стать модными в будущем;</a:t>
            </a:r>
          </a:p>
          <a:p>
            <a:pPr marL="179388" lvl="1" indent="3175" algn="just" eaLnBrk="1" hangingPunct="1">
              <a:lnSpc>
                <a:spcPct val="80000"/>
              </a:lnSpc>
            </a:pPr>
            <a:r>
              <a:rPr lang="ru-RU" altLang="ru-RU" sz="1600"/>
              <a:t>  поддержка навигации, которая приходит в упадок на наших глазах, так что опыт и разум должны быть услышаны более, чем когда бы то ни было;</a:t>
            </a:r>
          </a:p>
          <a:p>
            <a:pPr marL="179388" lvl="1" indent="3175" algn="just" eaLnBrk="1" hangingPunct="1">
              <a:lnSpc>
                <a:spcPct val="80000"/>
              </a:lnSpc>
            </a:pPr>
            <a:r>
              <a:rPr lang="ru-RU" altLang="ru-RU" sz="1600"/>
              <a:t>  восстановление торговли, которая изо дня в день идет к гибели в этом королевстве</a:t>
            </a:r>
            <a:br>
              <a:rPr lang="ru-RU" altLang="ru-RU" sz="1600"/>
            </a:br>
            <a:endParaRPr lang="ru-RU" altLang="ru-RU" sz="160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283450" y="0"/>
            <a:ext cx="338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Пороховский А.А.</a:t>
            </a:r>
          </a:p>
        </p:txBody>
      </p:sp>
      <p:pic>
        <p:nvPicPr>
          <p:cNvPr id="6150" name="Picture 6" descr="Історія економічних вчень на початку ХХІ століття - до 83 річчя з Дня Народження Акад.АЕНіПД Росії, д-ра ком., к.е.н.Валерія В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16114"/>
            <a:ext cx="364331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0B7688B-40C1-4E2A-B134-9D37B991B721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260351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sz="4000" b="1"/>
              <a:t>Смит, Адам</a:t>
            </a:r>
            <a:br>
              <a:rPr lang="ru-RU" altLang="ru-RU" sz="4000" b="1"/>
            </a:br>
            <a:r>
              <a:rPr lang="ru-RU" altLang="ru-RU" sz="4000" b="1"/>
              <a:t>(1723-1790 г.г.)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628775"/>
            <a:ext cx="4968875" cy="19446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Политическая экономия, рассматриваемая как отрасль знания, не­обходимая государственному деятелю или законодателю, ставит себе две различные задачи: во-первых, обеспечить народу обильный доход или средства существования, а точнее, обеспечить ему возможность добывать себе их; во-вторых, доставлять государству или обществу доход, достаточный для общественных потребностей. Она ставит себе целью обогащение как народа, так и государя.</a:t>
            </a: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419)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283450" y="0"/>
            <a:ext cx="338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Пороховский А.А.</a:t>
            </a:r>
          </a:p>
        </p:txBody>
      </p:sp>
      <p:pic>
        <p:nvPicPr>
          <p:cNvPr id="8198" name="Picture 6" descr="Timeline #1 timeline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60800"/>
            <a:ext cx="27479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Адам Смит - биография, список книг, отзывы читателей на Readly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1700214"/>
            <a:ext cx="32448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7967663" y="6092825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Calibri" panose="020F0502020204030204" pitchFamily="34" charset="0"/>
              </a:rPr>
              <a:t>1776 г.</a:t>
            </a:r>
          </a:p>
        </p:txBody>
      </p:sp>
    </p:spTree>
    <p:extLst>
      <p:ext uri="{BB962C8B-B14F-4D97-AF65-F5344CB8AC3E}">
        <p14:creationId xmlns:p14="http://schemas.microsoft.com/office/powerpoint/2010/main" val="281287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8D6611D-38EF-4E9E-9E37-DD6F1977D160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3376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sz="4000" b="1"/>
              <a:t>Маркс, Карл</a:t>
            </a:r>
            <a:br>
              <a:rPr lang="ru-RU" altLang="ru-RU" sz="4000" b="1"/>
            </a:br>
            <a:r>
              <a:rPr lang="ru-RU" altLang="ru-RU" sz="4000" b="1"/>
              <a:t>(1818-1883 г.г.)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5338763" cy="965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600">
                <a:latin typeface="Times New Roman" panose="02020603050405020304" pitchFamily="18" charset="0"/>
              </a:rPr>
              <a:t>В области политической экономии свободное научное исследование встречается не только с теми врагами, с какими оно имеет дело в других областях. Своеобразный характер материала, с которым имеет дело политическая экономия, вызывает на арену борьбы против свободного научного исследования самые яростные, самые низменные и самые отвратительные страсти человеческой души — фурий частного интереса.</a:t>
            </a: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с. 66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283450" y="0"/>
            <a:ext cx="338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Пороховский А.А.</a:t>
            </a:r>
          </a:p>
        </p:txBody>
      </p:sp>
      <p:pic>
        <p:nvPicPr>
          <p:cNvPr id="10246" name="Picture 5" descr="Karl_Marx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989138"/>
            <a:ext cx="30972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640013" y="6553200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Calibri" panose="020F0502020204030204" pitchFamily="34" charset="0"/>
              </a:rPr>
              <a:t>1867 г.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60039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357563"/>
            <a:ext cx="22637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440239" y="3500439"/>
            <a:ext cx="287972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«Всю политическую экономию я делю на шесть книг: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¾"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капитал;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¾"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земельная собственность;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¾"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наемный труд;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¾"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государство;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¾"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внешняя торговля;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¾"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мировой рынок».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i="1">
                <a:solidFill>
                  <a:srgbClr val="000000"/>
                </a:solidFill>
                <a:latin typeface="Arial" panose="020B0604020202020204" pitchFamily="34" charset="0"/>
              </a:rPr>
              <a:t>(1859 г.) </a:t>
            </a:r>
          </a:p>
        </p:txBody>
      </p:sp>
    </p:spTree>
    <p:extLst>
      <p:ext uri="{BB962C8B-B14F-4D97-AF65-F5344CB8AC3E}">
        <p14:creationId xmlns:p14="http://schemas.microsoft.com/office/powerpoint/2010/main" val="353505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B48A2EC-0CEF-4CC3-B47E-EEF45B6A1BB0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Политическая экономия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4"/>
            <a:ext cx="8229600" cy="4530725"/>
          </a:xfrm>
        </p:spPr>
        <p:txBody>
          <a:bodyPr/>
          <a:lstStyle/>
          <a:p>
            <a:pPr algn="just" eaLnBrk="1" hangingPunct="1"/>
            <a:r>
              <a:rPr lang="ru-RU" altLang="ru-RU" sz="2400" b="1" dirty="0">
                <a:solidFill>
                  <a:schemeClr val="bg2"/>
                </a:solidFill>
              </a:rPr>
              <a:t>Политическая  экономия</a:t>
            </a:r>
            <a:r>
              <a:rPr lang="ru-RU" altLang="ru-RU" sz="2400" b="1" dirty="0"/>
              <a:t>  </a:t>
            </a:r>
            <a:r>
              <a:rPr lang="ru-RU" altLang="ru-RU" sz="2400" dirty="0"/>
              <a:t>-  это  наука  об  экономических   законах функционирования и развития общественного хозяйства, исторически первой формой которого стало рыночное хозяйство. Термин «политическая экономия» произошел от греческих слов </a:t>
            </a:r>
            <a:r>
              <a:rPr lang="es-ES_tradnl" altLang="ru-RU" sz="2400" dirty="0"/>
              <a:t>politicos </a:t>
            </a:r>
            <a:r>
              <a:rPr lang="ru-RU" altLang="ru-RU" sz="2400" dirty="0"/>
              <a:t>- государственный, общественный и </a:t>
            </a:r>
            <a:r>
              <a:rPr lang="es-ES_tradnl" altLang="ru-RU" sz="2400" dirty="0"/>
              <a:t>oikonomia </a:t>
            </a:r>
            <a:r>
              <a:rPr lang="ru-RU" altLang="ru-RU" sz="2400" dirty="0"/>
              <a:t>– управление домашним хозяйством (от </a:t>
            </a:r>
            <a:r>
              <a:rPr lang="es-ES_tradnl" altLang="ru-RU" sz="2400" dirty="0"/>
              <a:t>oikos </a:t>
            </a:r>
            <a:r>
              <a:rPr lang="ru-RU" altLang="ru-RU" sz="2400" dirty="0"/>
              <a:t>- дом, домашнее хозяйство и </a:t>
            </a:r>
            <a:r>
              <a:rPr lang="es-ES_tradnl" altLang="ru-RU" sz="2400" dirty="0"/>
              <a:t>nomos </a:t>
            </a:r>
            <a:r>
              <a:rPr lang="ru-RU" altLang="ru-RU" sz="2400" dirty="0"/>
              <a:t>- закон). 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283450" y="0"/>
            <a:ext cx="338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Пороховский А.А.</a:t>
            </a:r>
          </a:p>
        </p:txBody>
      </p:sp>
    </p:spTree>
    <p:extLst>
      <p:ext uri="{BB962C8B-B14F-4D97-AF65-F5344CB8AC3E}">
        <p14:creationId xmlns:p14="http://schemas.microsoft.com/office/powerpoint/2010/main" val="341533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16A7158-1BC9-4735-AC80-5419B440092F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b="1"/>
              <a:t>Самуэльсон, Пол Энтони</a:t>
            </a:r>
            <a:br>
              <a:rPr lang="en-US" altLang="ru-RU" sz="4000" b="1"/>
            </a:br>
            <a:r>
              <a:rPr lang="en-US" altLang="ru-RU" sz="4000" b="1"/>
              <a:t>(1915-2009 </a:t>
            </a:r>
            <a:r>
              <a:rPr lang="ru-RU" altLang="ru-RU" sz="4000" b="1"/>
              <a:t>г.г.)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0039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3" name="Picture 6" descr="pic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84313"/>
            <a:ext cx="3122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Самуэльс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636839"/>
            <a:ext cx="3100387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303838" y="1557339"/>
            <a:ext cx="511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</a:rPr>
              <a:t>Political economy, the queen of the social sciences, is also the good servant that we can use to provide the basis for civilization </a:t>
            </a:r>
            <a:r>
              <a:rPr lang="ru-RU" altLang="ru-RU" i="1">
                <a:solidFill>
                  <a:srgbClr val="000000"/>
                </a:solidFill>
              </a:rPr>
              <a:t>(</a:t>
            </a:r>
            <a:r>
              <a:rPr lang="en-US" altLang="ru-RU" i="1">
                <a:solidFill>
                  <a:srgbClr val="000000"/>
                </a:solidFill>
              </a:rPr>
              <a:t>p.viii)</a:t>
            </a:r>
            <a:endParaRPr lang="ru-RU" altLang="ru-RU" i="1">
              <a:solidFill>
                <a:srgbClr val="000000"/>
              </a:solidFill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1919289" y="5589588"/>
            <a:ext cx="3311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C3300"/>
                </a:solidFill>
                <a:latin typeface="Garamond" panose="02020404030301010803" pitchFamily="18" charset="0"/>
              </a:rPr>
              <a:t>Лауреат Нобелевской премии по экономике (1970 г.)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7283450" y="0"/>
            <a:ext cx="338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Пороховский А.А.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816726" y="6453188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Calibri" panose="020F0502020204030204" pitchFamily="34" charset="0"/>
              </a:rPr>
              <a:t>1980 г.</a:t>
            </a:r>
          </a:p>
        </p:txBody>
      </p:sp>
    </p:spTree>
    <p:extLst>
      <p:ext uri="{BB962C8B-B14F-4D97-AF65-F5344CB8AC3E}">
        <p14:creationId xmlns:p14="http://schemas.microsoft.com/office/powerpoint/2010/main" val="1116665514"/>
      </p:ext>
    </p:extLst>
  </p:cSld>
  <p:clrMapOvr>
    <a:masterClrMapping/>
  </p:clrMapOvr>
</p:sld>
</file>

<file path=ppt/theme/theme1.xml><?xml version="1.0" encoding="utf-8"?>
<a:theme xmlns:a="http://schemas.openxmlformats.org/drawingml/2006/main" name="Уровень">
  <a:themeElements>
    <a:clrScheme name="Уровень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Уровень">
  <a:themeElements>
    <a:clrScheme name="Уровень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Уровень">
  <a:themeElements>
    <a:clrScheme name="Уровень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Уровень">
  <a:themeElements>
    <a:clrScheme name="Уровень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Уровень">
  <a:themeElements>
    <a:clrScheme name="Уровень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619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Garamond</vt:lpstr>
      <vt:lpstr>Symbol</vt:lpstr>
      <vt:lpstr>Times New Roman</vt:lpstr>
      <vt:lpstr>Verdana</vt:lpstr>
      <vt:lpstr>Wingdings</vt:lpstr>
      <vt:lpstr>Уровень</vt:lpstr>
      <vt:lpstr>1_Уровень</vt:lpstr>
      <vt:lpstr>2_Уровень</vt:lpstr>
      <vt:lpstr>3_Уровень</vt:lpstr>
      <vt:lpstr>4_Уровень</vt:lpstr>
      <vt:lpstr>Подготовка к кандидатскому экзамену по специальности 5.2.1 - Экономическая теория</vt:lpstr>
      <vt:lpstr>Интерактивная лекция 1.</vt:lpstr>
      <vt:lpstr>Развитие рыночной экономики как объективной основы возникновения и становления политической экономии</vt:lpstr>
      <vt:lpstr>Политическая экономия как системная теория – основа общей экономической теории</vt:lpstr>
      <vt:lpstr>Термин политическая экономия в научный оборот ввел француз   Антуан де Монкретьен (1575-1621 г.г.)</vt:lpstr>
      <vt:lpstr>Смит, Адам (1723-1790 г.г.)</vt:lpstr>
      <vt:lpstr>Маркс, Карл (1818-1883 г.г.)</vt:lpstr>
      <vt:lpstr>Политическая экономия</vt:lpstr>
      <vt:lpstr>Самуэльсон, Пол Энтони (1915-2009 г.г.)</vt:lpstr>
      <vt:lpstr>Спасибо за внимание!</vt:lpstr>
    </vt:vector>
  </TitlesOfParts>
  <Company>Moscow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кандидатскому экзамену по специальности 08.00.01 Экономическая теория</dc:title>
  <dc:creator>Амирханова Фарида Селимовна</dc:creator>
  <cp:lastModifiedBy>Анатолий Пороховский</cp:lastModifiedBy>
  <cp:revision>18</cp:revision>
  <dcterms:created xsi:type="dcterms:W3CDTF">2018-10-01T08:04:16Z</dcterms:created>
  <dcterms:modified xsi:type="dcterms:W3CDTF">2024-09-13T13:10:18Z</dcterms:modified>
</cp:coreProperties>
</file>