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notesMasterIdLst>
    <p:notesMasterId r:id="rId23"/>
  </p:notesMasterIdLst>
  <p:sldIdLst>
    <p:sldId id="256" r:id="rId2"/>
    <p:sldId id="261" r:id="rId3"/>
    <p:sldId id="278" r:id="rId4"/>
    <p:sldId id="299" r:id="rId5"/>
    <p:sldId id="298" r:id="rId6"/>
    <p:sldId id="280" r:id="rId7"/>
    <p:sldId id="281" r:id="rId8"/>
    <p:sldId id="300" r:id="rId9"/>
    <p:sldId id="282" r:id="rId10"/>
    <p:sldId id="284" r:id="rId11"/>
    <p:sldId id="285" r:id="rId12"/>
    <p:sldId id="286" r:id="rId13"/>
    <p:sldId id="287" r:id="rId14"/>
    <p:sldId id="289" r:id="rId15"/>
    <p:sldId id="290" r:id="rId16"/>
    <p:sldId id="291" r:id="rId17"/>
    <p:sldId id="292" r:id="rId18"/>
    <p:sldId id="293" r:id="rId19"/>
    <p:sldId id="294" r:id="rId20"/>
    <p:sldId id="296" r:id="rId21"/>
    <p:sldId id="29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067" autoAdjust="0"/>
  </p:normalViewPr>
  <p:slideViewPr>
    <p:cSldViewPr snapToGrid="0">
      <p:cViewPr varScale="1">
        <p:scale>
          <a:sx n="61" d="100"/>
          <a:sy n="61" d="100"/>
        </p:scale>
        <p:origin x="869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A48C-0666-4F86-AC20-BABDEC193FC9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590D5-DB65-4F76-916F-71A83D6B72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E666E22B-319B-4085-B544-06F33C307B43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pPr indent="0" algn="r">
                <a:buNone/>
              </a:pPr>
              <a:t>5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590D5-DB65-4F76-916F-71A83D6B721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17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4213" y="402265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6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484260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11374903" y="1197789"/>
            <a:ext cx="132763" cy="171288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11578103" y="1350189"/>
            <a:ext cx="132763" cy="171288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11115579" y="1453352"/>
            <a:ext cx="132763" cy="171288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/>
          <a:p>
            <a:fld id="{C7616CA0-919D-4A49-9C8A-62FDFB3A5183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/>
          <a:p>
            <a:fld id="{867E5644-1E61-4311-A31E-84CB9C7AA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0298CD5-6C1E-4009-B41F-6DF62E31D3BE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D7745-2ADA-48A0-A80A-F68E821FD9E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48575" y="1328629"/>
            <a:ext cx="11549848" cy="1800054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Пражская этнографическая выставка 1895 г.</a:t>
            </a:r>
            <a:br>
              <a:rPr lang="ru-RU" sz="3600" dirty="0"/>
            </a:br>
            <a:r>
              <a:rPr lang="ru-RU" sz="3600" dirty="0"/>
              <a:t>(по материалам </a:t>
            </a:r>
            <a:r>
              <a:rPr lang="ru-RU" sz="3600" dirty="0" err="1"/>
              <a:t>фотоархива</a:t>
            </a:r>
            <a:r>
              <a:rPr lang="ru-RU" sz="3600" dirty="0"/>
              <a:t> Музея землеведения МГУ)</a:t>
            </a:r>
            <a:br>
              <a:rPr lang="ru-RU" sz="5400" dirty="0"/>
            </a:br>
            <a:endParaRPr lang="ru-RU" sz="5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5A936E-58BA-48DD-B71E-9A0ADF9681A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46229" y="4930588"/>
            <a:ext cx="11505459" cy="15757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/>
              <a:t>V Международная конференция «Визуальная антропология - 2024. Культурное наследие как урбанистический драйвер». Великий Новгород. 24-26 сентября 2024 г.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5837" y="421251"/>
            <a:ext cx="9197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Ю.И. Максимов, Р.А. Лихачёв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64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278" y="363984"/>
            <a:ext cx="5202314" cy="1935332"/>
          </a:xfrm>
        </p:spPr>
        <p:txBody>
          <a:bodyPr/>
          <a:lstStyle/>
          <a:p>
            <a:r>
              <a:rPr lang="ru-RU" dirty="0"/>
              <a:t>М.Н. Сперанский (1863–1938) и его брошюра о выставке</a:t>
            </a:r>
          </a:p>
        </p:txBody>
      </p:sp>
      <p:pic>
        <p:nvPicPr>
          <p:cNvPr id="6" name="Содержимое 5" descr="Сперанский М.Н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4764" y="2601614"/>
            <a:ext cx="3133725" cy="3981450"/>
          </a:xfrm>
        </p:spPr>
      </p:pic>
      <p:pic>
        <p:nvPicPr>
          <p:cNvPr id="5" name="Содержимое 4" descr="20191022_13384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328299" y="1092903"/>
            <a:ext cx="6190696" cy="464302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42535" y="1351672"/>
            <a:ext cx="10607313" cy="5217804"/>
          </a:xfrm>
        </p:spPr>
        <p:txBody>
          <a:bodyPr>
            <a:normAutofit/>
          </a:bodyPr>
          <a:lstStyle/>
          <a:p>
            <a:r>
              <a:rPr lang="ru-RU" sz="2800" dirty="0"/>
              <a:t>Музейные предметы, представленные на выставке,</a:t>
            </a:r>
            <a:r>
              <a:rPr lang="ru-RU" sz="2800" b="1" dirty="0"/>
              <a:t> </a:t>
            </a:r>
            <a:r>
              <a:rPr lang="ru-RU" sz="2800" dirty="0"/>
              <a:t>можно разделить на следующие группы:</a:t>
            </a:r>
          </a:p>
          <a:p>
            <a:pPr lvl="0"/>
            <a:r>
              <a:rPr lang="ru-RU" sz="2800" dirty="0"/>
              <a:t>1. Географическое описание края, статистика населения, антропологические особенности, диалектология.</a:t>
            </a:r>
          </a:p>
          <a:p>
            <a:pPr lvl="0"/>
            <a:r>
              <a:rPr lang="ru-RU" sz="2800" dirty="0"/>
              <a:t>2. Жилище, одежды, нравы и обычаи, народное чтение, песни, танцы, музыка, занятия.</a:t>
            </a:r>
          </a:p>
          <a:p>
            <a:pPr lvl="0"/>
            <a:r>
              <a:rPr lang="ru-RU" sz="2800" dirty="0"/>
              <a:t>3. Образцы производств, обстановки, инструментов.</a:t>
            </a:r>
          </a:p>
          <a:p>
            <a:pPr lvl="0"/>
            <a:r>
              <a:rPr lang="ru-RU" sz="2800" dirty="0"/>
              <a:t>4. Культурно-историческая часть: древнейшая история заселения </a:t>
            </a:r>
            <a:r>
              <a:rPr lang="ru-RU" sz="2800" dirty="0" err="1"/>
              <a:t>чехо-словацкого</a:t>
            </a:r>
            <a:r>
              <a:rPr lang="ru-RU" sz="2800" dirty="0"/>
              <a:t> края.</a:t>
            </a:r>
          </a:p>
          <a:p>
            <a:pPr lvl="0"/>
            <a:r>
              <a:rPr lang="ru-RU" sz="2800" dirty="0"/>
              <a:t>5. Обзор деятельности чехословацкого народа в новейшее время.</a:t>
            </a:r>
          </a:p>
          <a:p>
            <a:pPr lvl="0"/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этнографической выставки в Праге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Франтишек</a:t>
            </a:r>
            <a:r>
              <a:rPr lang="ru-RU" dirty="0"/>
              <a:t> Кратки (1851—1924)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984" y="1770502"/>
            <a:ext cx="7812349" cy="4525963"/>
          </a:xfrm>
        </p:spPr>
        <p:txBody>
          <a:bodyPr/>
          <a:lstStyle/>
          <a:p>
            <a:r>
              <a:rPr lang="ru-RU" dirty="0"/>
              <a:t>Автор части фотографий, посвящённых Этнографической выставке 1895 г. в Праге, —  </a:t>
            </a:r>
            <a:r>
              <a:rPr lang="ru-RU" b="1" dirty="0" err="1"/>
              <a:t>Франтишек</a:t>
            </a:r>
            <a:r>
              <a:rPr lang="ru-RU" b="1" dirty="0"/>
              <a:t> Кратки</a:t>
            </a:r>
            <a:r>
              <a:rPr lang="ru-RU" dirty="0"/>
              <a:t> (</a:t>
            </a:r>
            <a:r>
              <a:rPr lang="ru-RU" dirty="0" err="1"/>
              <a:t>чеш</a:t>
            </a:r>
            <a:r>
              <a:rPr lang="ru-RU" dirty="0"/>
              <a:t>. </a:t>
            </a:r>
            <a:r>
              <a:rPr lang="ru-RU" dirty="0" err="1"/>
              <a:t>František</a:t>
            </a:r>
            <a:r>
              <a:rPr lang="ru-RU" dirty="0"/>
              <a:t> </a:t>
            </a:r>
            <a:r>
              <a:rPr lang="ru-RU" dirty="0" err="1"/>
              <a:t>Krátký</a:t>
            </a:r>
            <a:r>
              <a:rPr lang="ru-RU" dirty="0"/>
              <a:t>; 7 сентября 1851, </a:t>
            </a:r>
            <a:r>
              <a:rPr lang="ru-RU" dirty="0" err="1"/>
              <a:t>Садска</a:t>
            </a:r>
            <a:r>
              <a:rPr lang="ru-RU" dirty="0"/>
              <a:t>, Богемия 20 мая 1924, Колин, Чехословакия) — один из наиболее видных чешских фотографов и зачинателей стереофотографии в Австро-Венгерской империи.</a:t>
            </a:r>
          </a:p>
          <a:p>
            <a:endParaRPr lang="ru-RU" dirty="0"/>
          </a:p>
        </p:txBody>
      </p:sp>
      <p:pic>
        <p:nvPicPr>
          <p:cNvPr id="5" name="Содержимое 4" descr="Kratky,_Frantisek_-_Autoportret_(ca_1885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44968" y="1734552"/>
            <a:ext cx="3017308" cy="45259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94299" y="476312"/>
            <a:ext cx="2672179" cy="614643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800" dirty="0"/>
              <a:t>1986. Сер. 404-4157, </a:t>
            </a:r>
            <a:r>
              <a:rPr lang="ru-RU" sz="2800" dirty="0" err="1"/>
              <a:t>Шк</a:t>
            </a:r>
            <a:r>
              <a:rPr lang="ru-RU" sz="2800" dirty="0"/>
              <a:t>. 36-Б. Коллекция прялок и икон (Богемия, </a:t>
            </a:r>
            <a:r>
              <a:rPr lang="ru-RU" sz="2800" dirty="0" err="1"/>
              <a:t>Ходес</a:t>
            </a:r>
            <a:r>
              <a:rPr lang="ru-RU" sz="2800" dirty="0"/>
              <a:t>) на этнографической выставке в Праге в 1895 г. Фотограф Франтишек Кратки. Верхнее поле: Этнографическая чешско-словацкая выставка 1895 г. в Праге. Нижнее поле: (франц.) Ателье Ф. Кратки, Колин.</a:t>
            </a:r>
          </a:p>
          <a:p>
            <a:pPr algn="ctr"/>
            <a:endParaRPr lang="ru-RU" sz="2800" dirty="0"/>
          </a:p>
          <a:p>
            <a:pPr algn="ctr"/>
            <a:endParaRPr lang="ru-RU" sz="2800" dirty="0"/>
          </a:p>
        </p:txBody>
      </p:sp>
      <p:pic>
        <p:nvPicPr>
          <p:cNvPr id="7" name="Содержимое 6" descr="1986_(Сер. 404-4157, шк. 34-Б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91539" y="448235"/>
            <a:ext cx="7706014" cy="609482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94299" y="476312"/>
            <a:ext cx="2913822" cy="614643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800" dirty="0"/>
              <a:t>1992. Сер. 404-4161, </a:t>
            </a:r>
            <a:r>
              <a:rPr lang="ru-RU" sz="2800" dirty="0" err="1"/>
              <a:t>Шк</a:t>
            </a:r>
            <a:r>
              <a:rPr lang="ru-RU" sz="2800" dirty="0"/>
              <a:t>. 36-Б. Комната в сельском доме (Словакия) на этнографической выставке в Праге в 1895 г. Фотограф Франтишек Кратки. Верхнее поле: Этнографическая чешско-словацкая выставка 1895 г. в Праге. Нижнее поле: (франц.) Ателье Ф. Кратки, Колин (Зарегистрировано)</a:t>
            </a:r>
          </a:p>
        </p:txBody>
      </p:sp>
      <p:pic>
        <p:nvPicPr>
          <p:cNvPr id="6" name="Содержимое 5" descr="1992_(Сер. 404-4161, шк. 36-Б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21292" y="385482"/>
            <a:ext cx="7690884" cy="6096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94299" y="476312"/>
            <a:ext cx="2672179" cy="614643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800" dirty="0"/>
              <a:t>1994. Сер. 404-4162, </a:t>
            </a:r>
            <a:r>
              <a:rPr lang="ru-RU" sz="2800" dirty="0" err="1"/>
              <a:t>Шк</a:t>
            </a:r>
            <a:r>
              <a:rPr lang="ru-RU" sz="2800" dirty="0"/>
              <a:t>. 36-Б. Фрагмент деревенской улицы в Словакии на этнографической выставке в Праге в 1895 г. Фотограф Франтишек Кратки. Верхнее поле: Этнографическая чешско-словацкая выставка 1895 г. в Праге. Нижнее поле: (франц.) Ателье Ф. Кратки, Колин (Зарегистрировано)</a:t>
            </a:r>
          </a:p>
        </p:txBody>
      </p:sp>
      <p:pic>
        <p:nvPicPr>
          <p:cNvPr id="7" name="Содержимое 6" descr="1994_(Сер. 404-4162, шк. 36-Б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17940" y="313765"/>
            <a:ext cx="7691354" cy="6078174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94299" y="476312"/>
            <a:ext cx="2672179" cy="614643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800" dirty="0"/>
              <a:t>1996. Сер. 404-4163, </a:t>
            </a:r>
            <a:r>
              <a:rPr lang="ru-RU" sz="2800" dirty="0" err="1"/>
              <a:t>Шк</a:t>
            </a:r>
            <a:r>
              <a:rPr lang="ru-RU" sz="2800" dirty="0"/>
              <a:t>. 36-Б. Группа жителей Словакии в национальных костюмах на этнографической выставке в Праге в 1895 г. Фотограф Франтишек Кратки. Верхнее поле: Этнографическая чешско-словацкая выставка 1895 г. в Праге. Нижнее поле: (франц.) Ателье Ф. Кратки, Колин (Зарегистрировано)</a:t>
            </a:r>
          </a:p>
        </p:txBody>
      </p:sp>
      <p:pic>
        <p:nvPicPr>
          <p:cNvPr id="6" name="Содержимое 5" descr="1996_(Сер. 404-4163, шк. 36-Б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94776" y="340659"/>
            <a:ext cx="7782566" cy="606910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26719" y="476312"/>
            <a:ext cx="2931090" cy="614643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800" dirty="0"/>
              <a:t>1990. Сер. 404-4168, </a:t>
            </a:r>
            <a:r>
              <a:rPr lang="ru-RU" sz="2800" dirty="0" err="1"/>
              <a:t>Шк</a:t>
            </a:r>
            <a:r>
              <a:rPr lang="ru-RU" sz="2800" dirty="0"/>
              <a:t>. 36-Б. Комната зажиточного дома на этнографической выставке в Праге в 1895 г. Фотограф Франтишек Кратки. Верхнее поле: Этнографическая чешско-словацкая выставка 1895 г. в Праге. Нижнее поле: (франц.) Ателье Ф. Кратки, Колин (Зарегистрировано)</a:t>
            </a:r>
          </a:p>
        </p:txBody>
      </p:sp>
      <p:pic>
        <p:nvPicPr>
          <p:cNvPr id="6" name="Содержимое 5" descr="1990_(Сер. 404-4168, шк. 36-Б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52810" y="421341"/>
            <a:ext cx="7772972" cy="6140824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76614" y="476312"/>
            <a:ext cx="3081403" cy="614643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1988. Сер. 404-4172, </a:t>
            </a:r>
            <a:r>
              <a:rPr lang="ru-RU" sz="2400" dirty="0" err="1"/>
              <a:t>Шк</a:t>
            </a:r>
            <a:r>
              <a:rPr lang="ru-RU" sz="2400" dirty="0"/>
              <a:t>. 36-Б. Интерьер церкви с иконостасом на этнографической выставке в Праге в 1895 г. Фотограф Франтишек Кратки. Верхнее поле: Этнографическая чешско-словацкая выставка 1895 г. в Праге. Нижнее поле: (франц.) Ателье Ф. Кратки, Колин (Зарегистрировано)</a:t>
            </a:r>
          </a:p>
        </p:txBody>
      </p:sp>
      <p:pic>
        <p:nvPicPr>
          <p:cNvPr id="7" name="Содержимое 6" descr="1988_(Сер. 404-4172, шк. 36-Б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16187" y="426627"/>
            <a:ext cx="7727577" cy="604220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36847" y="1351672"/>
            <a:ext cx="11123719" cy="5102394"/>
          </a:xfrm>
        </p:spPr>
        <p:txBody>
          <a:bodyPr>
            <a:normAutofit/>
          </a:bodyPr>
          <a:lstStyle/>
          <a:p>
            <a:r>
              <a:rPr lang="ru-RU" sz="2800" dirty="0"/>
              <a:t>Автором ряда фотографий, посвящённых этнографической выставке в Праге в 1895 г. был  </a:t>
            </a:r>
            <a:r>
              <a:rPr lang="ru-RU" sz="2800" b="1" dirty="0" err="1"/>
              <a:t>Мориц</a:t>
            </a:r>
            <a:r>
              <a:rPr lang="ru-RU" sz="2800" b="1" dirty="0"/>
              <a:t> Адлер</a:t>
            </a:r>
            <a:r>
              <a:rPr lang="ru-RU" sz="2800" dirty="0"/>
              <a:t> ( 12 июля 1849 года, </a:t>
            </a:r>
            <a:r>
              <a:rPr lang="ru-RU" sz="2800" dirty="0" err="1"/>
              <a:t>Прага-Нусле</a:t>
            </a:r>
            <a:r>
              <a:rPr lang="ru-RU" sz="2800" dirty="0"/>
              <a:t> – 29 ноября 1920 года , Прага ) – чешский фотограф, специализирующийся на портретной живописи.</a:t>
            </a:r>
          </a:p>
          <a:p>
            <a:r>
              <a:rPr lang="ru-RU" sz="2800" dirty="0"/>
              <a:t>Адлер начинал работать как фотограф-торговец в Кронштадте (Трансильвания). Вероятно, он искал работу фотографа в других городах. В 1881 году он обратился за разрешением на фотографический бизнес в Праге, его заявление было удовлетворено. </a:t>
            </a:r>
            <a:r>
              <a:rPr lang="ru-RU" sz="2800" dirty="0" err="1"/>
              <a:t>Мориц</a:t>
            </a:r>
            <a:r>
              <a:rPr lang="ru-RU" sz="2800" dirty="0"/>
              <a:t> Адлер опубликовал </a:t>
            </a:r>
            <a:r>
              <a:rPr lang="ru-RU" sz="2800" dirty="0" err="1"/>
              <a:t>опубликовал</a:t>
            </a:r>
            <a:r>
              <a:rPr lang="ru-RU" sz="2800" dirty="0"/>
              <a:t> фотографии с видами с двух пражских выставок 1891 и 1895 гг.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Мориц</a:t>
            </a:r>
            <a:r>
              <a:rPr lang="ru-RU" dirty="0"/>
              <a:t> Адлер (1849</a:t>
            </a:r>
            <a:r>
              <a:rPr lang="ru-RU" sz="4000" dirty="0"/>
              <a:t>–1920)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48D80-DFAD-4638-9AE2-81BFDE6262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1639"/>
            <a:ext cx="12192000" cy="810488"/>
          </a:xfrm>
        </p:spPr>
        <p:txBody>
          <a:bodyPr/>
          <a:lstStyle/>
          <a:p>
            <a:pPr algn="ctr"/>
            <a:r>
              <a:rPr lang="ru-RU" sz="3600" i="1" dirty="0">
                <a:latin typeface="Arial" pitchFamily="34" charset="0"/>
                <a:cs typeface="Arial" pitchFamily="34" charset="0"/>
              </a:rPr>
              <a:t>Д.Н. Анучин  и его </a:t>
            </a:r>
            <a:r>
              <a:rPr lang="ru-RU" sz="3600" i="1" dirty="0" err="1">
                <a:latin typeface="Arial" pitchFamily="34" charset="0"/>
                <a:cs typeface="Arial" pitchFamily="34" charset="0"/>
              </a:rPr>
              <a:t>фотоколлекция</a:t>
            </a:r>
            <a:endParaRPr lang="ru-RU" sz="3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ttp://www.noorderlingen.org/images/maps/larina-1962-1964.jpg">
            <a:extLst>
              <a:ext uri="{FF2B5EF4-FFF2-40B4-BE49-F238E27FC236}">
                <a16:creationId xmlns:a16="http://schemas.microsoft.com/office/drawing/2014/main" id="{165F6FE9-B692-495E-99E5-C3BAC53901C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8125648" y="1342286"/>
            <a:ext cx="3773276" cy="494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47D4706-0C8E-4FBD-B34C-0F74453014A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01841" y="1279525"/>
            <a:ext cx="7305825" cy="5296639"/>
          </a:xfrm>
        </p:spPr>
        <p:txBody>
          <a:bodyPr>
            <a:normAutofit/>
          </a:bodyPr>
          <a:lstStyle/>
          <a:p>
            <a:r>
              <a:rPr lang="ru-RU" dirty="0"/>
              <a:t>Изучается фотографическая коллекция, собранной Дмитрием Николаевичем Анучиным (1843–1923) в конце XIX – начале XX вв. и хранящейся в настоящее время в фондах Музея землеведения МГУ.</a:t>
            </a:r>
          </a:p>
          <a:p>
            <a:r>
              <a:rPr lang="ru-RU" dirty="0"/>
              <a:t>Вся коллекция насчитывает более 3500 снимков: она содержит как подборки фотографий по конкретным странам, регионам или экспедициям, так и разрозненные фотоизображения. </a:t>
            </a:r>
          </a:p>
        </p:txBody>
      </p:sp>
    </p:spTree>
    <p:extLst>
      <p:ext uri="{BB962C8B-B14F-4D97-AF65-F5344CB8AC3E}">
        <p14:creationId xmlns:p14="http://schemas.microsoft.com/office/powerpoint/2010/main" val="1046854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49"/>
            <a:ext cx="3306871" cy="6364227"/>
          </a:xfrm>
        </p:spPr>
        <p:txBody>
          <a:bodyPr/>
          <a:lstStyle/>
          <a:p>
            <a:r>
              <a:rPr lang="ru-RU" sz="2400" dirty="0"/>
              <a:t>1936. Сер. 404-4147. </a:t>
            </a:r>
            <a:r>
              <a:rPr lang="ru-RU" sz="2400" dirty="0" err="1"/>
              <a:t>Шк</a:t>
            </a:r>
            <a:r>
              <a:rPr lang="ru-RU" sz="2400" dirty="0"/>
              <a:t>. 36-Б. Вид Праги с холма </a:t>
            </a:r>
            <a:r>
              <a:rPr lang="ru-RU" sz="2400" dirty="0" err="1"/>
              <a:t>Петршин</a:t>
            </a:r>
            <a:r>
              <a:rPr lang="ru-RU" sz="2400" dirty="0"/>
              <a:t>. Фотограф Мориц Адлер. Верхнее поле: Напоминание об Этнографической чешско-словацкой выставке 1895 г. в Праге. Нижнее поле: (франц.) Зарезервировано для снятия копий. [Общий вид.] Ателье Адлера, Прага.</a:t>
            </a:r>
          </a:p>
        </p:txBody>
      </p:sp>
      <p:pic>
        <p:nvPicPr>
          <p:cNvPr id="5" name="Содержимое 4" descr="1936_(Сер. 404-4147, шк. 36-Б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94447" y="392334"/>
            <a:ext cx="7479285" cy="624494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50" y="441252"/>
            <a:ext cx="11694850" cy="701749"/>
          </a:xfrm>
        </p:spPr>
        <p:txBody>
          <a:bodyPr/>
          <a:lstStyle/>
          <a:p>
            <a:pPr algn="ctr"/>
            <a:r>
              <a:rPr lang="ru-RU" sz="4000" dirty="0"/>
              <a:t>Спасибо за внимание!</a:t>
            </a:r>
          </a:p>
        </p:txBody>
      </p:sp>
      <p:pic>
        <p:nvPicPr>
          <p:cNvPr id="5" name="Рисунок 4" descr="1973_(Сер. 405-4179, шк. 36-Б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39" b="21639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88924" y="1150144"/>
            <a:ext cx="5877018" cy="6858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005" y="512063"/>
            <a:ext cx="10772078" cy="1383643"/>
          </a:xfrm>
        </p:spPr>
        <p:txBody>
          <a:bodyPr/>
          <a:lstStyle/>
          <a:p>
            <a:r>
              <a:rPr lang="ru-RU" dirty="0"/>
              <a:t>Направления предшествующих исследований фотоколлекции Д.Н. Анучина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2155" y="1828799"/>
            <a:ext cx="1057330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1. </a:t>
            </a:r>
            <a:r>
              <a:rPr lang="ru-RU" sz="2800" dirty="0" err="1"/>
              <a:t>Желтугинская</a:t>
            </a:r>
            <a:r>
              <a:rPr lang="ru-RU" sz="2800" dirty="0"/>
              <a:t> республика (Амурская Калифорния) –  самопровозглашённое государство на территории Китая, существовавшее в 1883 – 1886 гг.</a:t>
            </a:r>
          </a:p>
          <a:p>
            <a:r>
              <a:rPr lang="ru-RU" sz="2800" dirty="0"/>
              <a:t>2. Алжир (экспедиция К.А. </a:t>
            </a:r>
            <a:r>
              <a:rPr lang="ru-RU" sz="2800" dirty="0" err="1"/>
              <a:t>Сатунина</a:t>
            </a:r>
            <a:r>
              <a:rPr lang="ru-RU" sz="2800" dirty="0"/>
              <a:t> 1907 г.)</a:t>
            </a:r>
          </a:p>
          <a:p>
            <a:r>
              <a:rPr lang="ru-RU" sz="2800" dirty="0"/>
              <a:t>3. Шпицберген (российско-шведские экспедиции 1899 – 1901 гг.)</a:t>
            </a:r>
          </a:p>
          <a:p>
            <a:r>
              <a:rPr lang="ru-RU" sz="2800" dirty="0"/>
              <a:t>4. Тверская и Псковская губерния (экспедиции Д.Н. Анучина к истокам </a:t>
            </a:r>
            <a:r>
              <a:rPr lang="ru-RU" sz="2800"/>
              <a:t>Волги, Западной </a:t>
            </a:r>
            <a:r>
              <a:rPr lang="ru-RU" sz="2800" dirty="0"/>
              <a:t>Двины и Днепра 1894 – 1895 гг.)</a:t>
            </a:r>
          </a:p>
          <a:p>
            <a:r>
              <a:rPr lang="ru-RU" sz="2800" dirty="0"/>
              <a:t>5. Архангельская губерния  (фотографии  Якова </a:t>
            </a:r>
            <a:r>
              <a:rPr lang="ru-RU" sz="2800" dirty="0" err="1"/>
              <a:t>Лейцингера</a:t>
            </a:r>
            <a:r>
              <a:rPr lang="ru-RU" sz="2800" dirty="0"/>
              <a:t>, сделанные в  Архангельске, на Соловецких островах, Новой Земле, Кольском полуострове)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519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004" y="512063"/>
            <a:ext cx="11053701" cy="1383643"/>
          </a:xfrm>
        </p:spPr>
        <p:txBody>
          <a:bodyPr/>
          <a:lstStyle/>
          <a:p>
            <a:r>
              <a:rPr lang="ru-RU" dirty="0"/>
              <a:t>Направления предшествующих исследований </a:t>
            </a:r>
            <a:r>
              <a:rPr lang="ru-RU" dirty="0" err="1"/>
              <a:t>фотоколлекции</a:t>
            </a:r>
            <a:r>
              <a:rPr lang="ru-RU" dirty="0"/>
              <a:t> Д.Н. Анучина (продолжение)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5261" y="1810870"/>
            <a:ext cx="1057330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6.</a:t>
            </a:r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Андижанское восстание 1898 г. и  Андижанское землетрясение 1902 г. (фотографии С.А. </a:t>
            </a:r>
            <a:r>
              <a:rPr lang="ru-RU" sz="2800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Мелик‑Саркисяна</a:t>
            </a:r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Средняя Азия и Памир по материалам экспедиций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генерала Б.Л. </a:t>
            </a:r>
            <a:r>
              <a:rPr lang="ru-RU" sz="2800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Громбчевского</a:t>
            </a:r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(1888–1890 гг.), М.Е. </a:t>
            </a:r>
            <a:r>
              <a:rPr lang="ru-RU" sz="2800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Ионова</a:t>
            </a:r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(1891-1894 гг., фотографии С.П. Юдина)</a:t>
            </a:r>
          </a:p>
          <a:p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Железные дороги Туркестана в конце XIX - начале XX веков (фотографии С.А. </a:t>
            </a:r>
            <a:r>
              <a:rPr lang="ru-RU" sz="2800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Мелик-Саркисяна</a:t>
            </a:r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Поля </a:t>
            </a:r>
            <a:r>
              <a:rPr lang="ru-RU" sz="2800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Надара</a:t>
            </a:r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Река </a:t>
            </a:r>
            <a:r>
              <a:rPr lang="ru-RU" sz="2800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Тумнин</a:t>
            </a:r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побережье Татарского пролива в фотографиях С.Г. Леонтовича 1894 г.</a:t>
            </a:r>
          </a:p>
          <a:p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Финляндия в 1890 г. (фотографии Даниеля </a:t>
            </a:r>
            <a:r>
              <a:rPr lang="ru-RU" sz="2800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Нюблина</a:t>
            </a:r>
            <a:r>
              <a:rPr lang="ru-RU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endParaRPr lang="ru-RU" sz="2800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endParaRPr lang="ru-RU" sz="2800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r>
              <a:rPr lang="ru-RU" sz="2800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5198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3865" y="526211"/>
            <a:ext cx="4925683" cy="6331789"/>
          </a:xfrm>
        </p:spPr>
        <p:txBody>
          <a:bodyPr/>
          <a:lstStyle/>
          <a:p>
            <a:pPr marL="54720" indent="0">
              <a:lnSpc>
                <a:spcPct val="10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ru-RU" sz="2400" spc="-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Алымов</a:t>
            </a:r>
            <a:r>
              <a:rPr lang="ru-RU" sz="2400" spc="-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 С.С., </a:t>
            </a:r>
            <a:r>
              <a:rPr lang="ru-RU" sz="2400" spc="-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Джобадзе</a:t>
            </a:r>
            <a:r>
              <a:rPr lang="ru-RU" sz="2400" spc="-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 Т.Ф., Лейбов М.Б., Максимов Ю.И., Смурова Т.Г., </a:t>
            </a:r>
            <a:r>
              <a:rPr lang="ru-RU" sz="2400" spc="-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Снакин</a:t>
            </a:r>
            <a:r>
              <a:rPr lang="ru-RU" sz="2400" spc="-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 В.В. Образы России и мира в </a:t>
            </a:r>
            <a:r>
              <a:rPr lang="ru-RU" sz="2400" spc="-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фотоколлекции</a:t>
            </a:r>
            <a:r>
              <a:rPr lang="ru-RU" sz="2400" spc="-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 Д.Н. Анучина. Этнографический альбом / Отв. ред. М.Б. Лейбов. М.: ООО "Буки-Веди", 2020. 296 с.</a:t>
            </a:r>
            <a:br>
              <a:rPr lang="ru-RU" sz="2400" spc="-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</a:br>
            <a:br>
              <a:rPr lang="en-US" sz="2400" spc="-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</a:br>
            <a:r>
              <a:rPr lang="ru-RU" sz="2400" spc="-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Образы России и мира в </a:t>
            </a:r>
            <a:r>
              <a:rPr lang="ru-RU" sz="2400" spc="-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фотоколлекции</a:t>
            </a:r>
            <a:r>
              <a:rPr lang="ru-RU" sz="2400" spc="-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 Д.Н. Анучина. Этнографический альбом. Том 2 / В. В. </a:t>
            </a:r>
            <a:r>
              <a:rPr lang="ru-RU" sz="2400" spc="-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Снакин</a:t>
            </a:r>
            <a:r>
              <a:rPr lang="ru-RU" sz="2400" spc="-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, Л. В. Алексеева, П. Ю. Афанасьев и др. — М.: ООО Буки-Веди, 2023. 320 с.</a:t>
            </a:r>
            <a:br>
              <a:rPr lang="en-US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</a:br>
            <a:br>
              <a:rPr lang="en-US" sz="3600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</a:br>
            <a:endParaRPr lang="ru-RU" dirty="0"/>
          </a:p>
        </p:txBody>
      </p:sp>
      <p:pic>
        <p:nvPicPr>
          <p:cNvPr id="5" name="Содержимое 4" descr="2020_Образы России и мира в фотоколлекции Анучина.jpg"/>
          <p:cNvPicPr>
            <a:picLocks noGrp="1" noChangeAspect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640772" y="1708480"/>
            <a:ext cx="2704367" cy="3976687"/>
          </a:xfrm>
        </p:spPr>
      </p:pic>
      <p:pic>
        <p:nvPicPr>
          <p:cNvPr id="6" name="Содержимое 5" descr="2023_Образы России и мира в фотоколлекции Анучина.jpg"/>
          <p:cNvPicPr>
            <a:picLocks noGrp="1" noChangeAspect="1"/>
          </p:cNvPicPr>
          <p:nvPr>
            <p:ph/>
          </p:nvPr>
        </p:nvPicPr>
        <p:blipFill>
          <a:blip r:embed="rId4" cstate="print"/>
          <a:stretch>
            <a:fillRect/>
          </a:stretch>
        </p:blipFill>
        <p:spPr>
          <a:xfrm>
            <a:off x="8847953" y="1621188"/>
            <a:ext cx="2901224" cy="408123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42535" y="1351671"/>
            <a:ext cx="10980175" cy="5288825"/>
          </a:xfrm>
        </p:spPr>
        <p:txBody>
          <a:bodyPr>
            <a:normAutofit fontScale="70000" lnSpcReduction="20000"/>
          </a:bodyPr>
          <a:lstStyle/>
          <a:p>
            <a:r>
              <a:rPr lang="ru-RU" sz="5100" dirty="0"/>
              <a:t>В 1892 г. в Москве, в Историческом музее, в рамках географической выставки во время проведения XI Международного конгресса по доисторической археологии и антропологии Д.Н. Анучин впервые представил свою </a:t>
            </a:r>
            <a:r>
              <a:rPr lang="ru-RU" sz="5100" dirty="0" err="1"/>
              <a:t>фотоколлекцию</a:t>
            </a:r>
            <a:r>
              <a:rPr lang="ru-RU" sz="5100" dirty="0"/>
              <a:t>. В неё входили как собственные фотоматериалы Д.Н. Анучина, так и дары участников конгресса, позже она была дополнена тематическими собраниями разных авторов, которые у части материалов пока остаются неизвестными.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</a:t>
            </a:r>
            <a:r>
              <a:rPr lang="ru-RU" dirty="0" err="1"/>
              <a:t>фотоколлекции</a:t>
            </a:r>
            <a:r>
              <a:rPr lang="ru-RU" dirty="0"/>
              <a:t> Д.Н. Анучина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42535" y="1351671"/>
            <a:ext cx="10926909" cy="5235559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Среди тематических собраний, пополнивших коллекцию Д.Н. Анучина, оказались подборка фотографий на 33 листах, посвященная Этнографической чешско-словацкой выставке 1895 г. в Праге.</a:t>
            </a:r>
          </a:p>
          <a:p>
            <a:r>
              <a:rPr lang="ru-RU" sz="2800" dirty="0"/>
              <a:t>Идея проведения такой выставки возникла ещё в 1891 г., во время проведения Земской юбилейной выставки в Праге, демонстрировавшей экономический и культурный рост чешских земель.</a:t>
            </a:r>
          </a:p>
          <a:p>
            <a:r>
              <a:rPr lang="ru-RU" sz="2800" dirty="0"/>
              <a:t>На подготовку выставки 1895 г. ушло около трёх лет работы, во время которой было обработано 170 провинциальных этнографических выставок на территории Чехии, позволившие собрать бесценный материал в одном месте и представить его публике.</a:t>
            </a:r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Этнографическая выставка в Праге в 1895 г.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1164B53F-7F37-4CDE-95AB-4ECE4D30BAF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14400" y="601249"/>
            <a:ext cx="6901841" cy="5493533"/>
          </a:xfrm>
        </p:spPr>
        <p:txBody>
          <a:bodyPr>
            <a:normAutofit/>
          </a:bodyPr>
          <a:lstStyle/>
          <a:p>
            <a:r>
              <a:rPr lang="ru-RU" sz="2400" dirty="0"/>
              <a:t>Чешский писатель Франтишек Адольф Шуберт (1849–1915) – автор идеи этнографической чешско-словацкой выставки.</a:t>
            </a:r>
            <a:br>
              <a:rPr lang="ru-RU" sz="2400" dirty="0"/>
            </a:br>
            <a:r>
              <a:rPr lang="ru-RU" sz="2400" dirty="0"/>
              <a:t>По предложению Ф.А. Шуберта, «эта выставка могла бы послужить основой для постоянного чешского этнографического чешского музея …, а равно и крупным подспорьем для большого труда по чешско-словацкой этнографии.</a:t>
            </a:r>
            <a:br>
              <a:rPr lang="ru-RU" sz="2400" dirty="0"/>
            </a:br>
            <a:r>
              <a:rPr lang="ru-RU" sz="2400" dirty="0"/>
              <a:t>Для осуществления своей идеи Ф.А. Шуберт 07.07.1891 обратился к интересующимся этнографией лицам с письмом, в котором изложил свой план и указал способ организации выставки.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80B0673-35F5-43B3-9E17-D2D7E8C20F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204896" y="601249"/>
            <a:ext cx="3632200" cy="3810000"/>
          </a:xfrm>
        </p:spPr>
      </p:pic>
    </p:spTree>
    <p:extLst>
      <p:ext uri="{BB962C8B-B14F-4D97-AF65-F5344CB8AC3E}">
        <p14:creationId xmlns:p14="http://schemas.microsoft.com/office/powerpoint/2010/main" val="1751657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42535" y="1351672"/>
            <a:ext cx="10926909" cy="5262192"/>
          </a:xfrm>
        </p:spPr>
        <p:txBody>
          <a:bodyPr>
            <a:normAutofit/>
          </a:bodyPr>
          <a:lstStyle/>
          <a:p>
            <a:r>
              <a:rPr lang="ru-RU" sz="2800" dirty="0"/>
              <a:t>Цель этой выставки, состоявшейся в Королевском заповеднике – </a:t>
            </a:r>
            <a:r>
              <a:rPr lang="ru-RU" sz="2800" dirty="0" err="1"/>
              <a:t>Стромовке</a:t>
            </a:r>
            <a:r>
              <a:rPr lang="ru-RU" sz="2800" dirty="0"/>
              <a:t> (</a:t>
            </a:r>
            <a:r>
              <a:rPr lang="ru-RU" sz="2800" dirty="0" err="1"/>
              <a:t>Královská</a:t>
            </a:r>
            <a:r>
              <a:rPr lang="ru-RU" sz="2800" dirty="0"/>
              <a:t> </a:t>
            </a:r>
            <a:r>
              <a:rPr lang="ru-RU" sz="2800" dirty="0" err="1"/>
              <a:t>obora</a:t>
            </a:r>
            <a:r>
              <a:rPr lang="ru-RU" sz="2800" dirty="0"/>
              <a:t> – </a:t>
            </a:r>
            <a:r>
              <a:rPr lang="ru-RU" sz="2800" dirty="0" err="1"/>
              <a:t>Stromovka</a:t>
            </a:r>
            <a:r>
              <a:rPr lang="ru-RU" sz="2800" dirty="0"/>
              <a:t>), заключалась в том, чтобы «представить картину, возможно полную, жизни и быта чешско-словацкого народа на исходе 19 столетия, а также показать историю развития народа, развития в нём просвещения, промышленности»  –  так писал в 1897 г. исследовавший эту выставку выпускник историко-филологического факультета Московского университета (1885), историк и филолог, фольклорист и византинист Михаил </a:t>
            </a:r>
            <a:r>
              <a:rPr lang="ru-RU" sz="2800" dirty="0" err="1"/>
              <a:t>Нестерович</a:t>
            </a:r>
            <a:r>
              <a:rPr lang="ru-RU" sz="2800" dirty="0"/>
              <a:t> Сперанский (1863–1938).</a:t>
            </a:r>
          </a:p>
          <a:p>
            <a:r>
              <a:rPr lang="ru-RU" sz="2800" dirty="0"/>
              <a:t>Мы же, изучая в настоящее время коллекцию фотоснимков, можем получить представление о различных архитектурных стилях, элементах одежды, фольклоре, обычаях и многом другом.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/>
              <a:t>Цели этнографической выставки в Праге в 1895 г.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1722</TotalTime>
  <Words>999</Words>
  <Application>Microsoft Office PowerPoint</Application>
  <PresentationFormat>Широкоэкранный</PresentationFormat>
  <Paragraphs>56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Consolas</vt:lpstr>
      <vt:lpstr>Corbel</vt:lpstr>
      <vt:lpstr>Times New Roman</vt:lpstr>
      <vt:lpstr>Wingdings</vt:lpstr>
      <vt:lpstr>Wingdings 2</vt:lpstr>
      <vt:lpstr>Wingdings 3</vt:lpstr>
      <vt:lpstr>Метро</vt:lpstr>
      <vt:lpstr>Пражская этнографическая выставка 1895 г. (по материалам фотоархива Музея землеведения МГУ) </vt:lpstr>
      <vt:lpstr>Д.Н. Анучин  и его фотоколлекция</vt:lpstr>
      <vt:lpstr>Направления предшествующих исследований фотоколлекции Д.Н. Анучина</vt:lpstr>
      <vt:lpstr>Направления предшествующих исследований фотоколлекции Д.Н. Анучина (продолжение)</vt:lpstr>
      <vt:lpstr>Алымов С.С., Джобадзе Т.Ф., Лейбов М.Б., Максимов Ю.И., Смурова Т.Г., Снакин В.В. Образы России и мира в фотоколлекции Д.Н. Анучина. Этнографический альбом / Отв. ред. М.Б. Лейбов. М.: ООО "Буки-Веди", 2020. 296 с.  Образы России и мира в фотоколлекции Д.Н. Анучина. Этнографический альбом. Том 2 / В. В. Снакин, Л. В. Алексеева, П. Ю. Афанасьев и др. — М.: ООО Буки-Веди, 2023. 320 с.  </vt:lpstr>
      <vt:lpstr>История фотоколлекции Д.Н. Анучина</vt:lpstr>
      <vt:lpstr>Этнографическая выставка в Праге в 1895 г.</vt:lpstr>
      <vt:lpstr>Презентация PowerPoint</vt:lpstr>
      <vt:lpstr>Цели этнографической выставки в Праге в 1895 г.</vt:lpstr>
      <vt:lpstr>М.Н. Сперанский (1863–1938) и его брошюра о выставке</vt:lpstr>
      <vt:lpstr>Структура этнографической выставки в Праге</vt:lpstr>
      <vt:lpstr>Франтишек Кратки (1851—1924)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Мориц Адлер (1849–1920)</vt:lpstr>
      <vt:lpstr>1936. Сер. 404-4147. Шк. 36-Б. Вид Праги с холма Петршин. Фотограф Мориц Адлер. Верхнее поле: Напоминание об Этнографической чешско-словацкой выставке 1895 г. в Праге. Нижнее поле: (франц.) Зарезервировано для снятия копий. [Общий вид.] Ателье Адлера, Прага.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АркТика в названиях улиц москвы и санкт-петербурга</dc:title>
  <dc:creator>User1</dc:creator>
  <cp:lastModifiedBy>msu msu</cp:lastModifiedBy>
  <cp:revision>156</cp:revision>
  <dcterms:created xsi:type="dcterms:W3CDTF">2019-03-26T16:02:35Z</dcterms:created>
  <dcterms:modified xsi:type="dcterms:W3CDTF">2024-09-30T07:20:00Z</dcterms:modified>
</cp:coreProperties>
</file>