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446" r:id="rId3"/>
    <p:sldId id="296" r:id="rId4"/>
    <p:sldId id="441" r:id="rId5"/>
    <p:sldId id="444" r:id="rId6"/>
    <p:sldId id="445" r:id="rId7"/>
    <p:sldId id="440" r:id="rId8"/>
    <p:sldId id="436" r:id="rId9"/>
    <p:sldId id="439" r:id="rId10"/>
    <p:sldId id="434" r:id="rId11"/>
    <p:sldId id="435" r:id="rId12"/>
    <p:sldId id="417" r:id="rId13"/>
    <p:sldId id="433" r:id="rId14"/>
    <p:sldId id="447" r:id="rId15"/>
    <p:sldId id="443" r:id="rId16"/>
    <p:sldId id="437" r:id="rId17"/>
    <p:sldId id="431" r:id="rId18"/>
    <p:sldId id="421" r:id="rId19"/>
    <p:sldId id="422" r:id="rId20"/>
    <p:sldId id="423" r:id="rId21"/>
    <p:sldId id="418" r:id="rId22"/>
    <p:sldId id="420" r:id="rId23"/>
    <p:sldId id="427" r:id="rId24"/>
    <p:sldId id="428" r:id="rId25"/>
    <p:sldId id="429" r:id="rId26"/>
    <p:sldId id="331" r:id="rId27"/>
    <p:sldId id="419" r:id="rId28"/>
    <p:sldId id="430" r:id="rId29"/>
    <p:sldId id="410" r:id="rId30"/>
    <p:sldId id="411" r:id="rId31"/>
    <p:sldId id="415" r:id="rId32"/>
    <p:sldId id="413" r:id="rId33"/>
    <p:sldId id="416" r:id="rId34"/>
    <p:sldId id="425" r:id="rId35"/>
    <p:sldId id="426" r:id="rId36"/>
    <p:sldId id="295" r:id="rId37"/>
    <p:sldId id="266"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6AA5CB2-77B9-458D-9DAA-817215C19852}">
          <p14:sldIdLst>
            <p14:sldId id="256"/>
            <p14:sldId id="446"/>
            <p14:sldId id="296"/>
            <p14:sldId id="441"/>
            <p14:sldId id="444"/>
            <p14:sldId id="445"/>
            <p14:sldId id="440"/>
            <p14:sldId id="436"/>
            <p14:sldId id="439"/>
            <p14:sldId id="434"/>
            <p14:sldId id="435"/>
            <p14:sldId id="417"/>
            <p14:sldId id="433"/>
            <p14:sldId id="447"/>
            <p14:sldId id="443"/>
            <p14:sldId id="437"/>
            <p14:sldId id="431"/>
            <p14:sldId id="421"/>
            <p14:sldId id="422"/>
            <p14:sldId id="423"/>
            <p14:sldId id="418"/>
            <p14:sldId id="420"/>
            <p14:sldId id="427"/>
            <p14:sldId id="428"/>
            <p14:sldId id="429"/>
            <p14:sldId id="331"/>
            <p14:sldId id="419"/>
            <p14:sldId id="430"/>
            <p14:sldId id="410"/>
            <p14:sldId id="411"/>
            <p14:sldId id="415"/>
            <p14:sldId id="413"/>
            <p14:sldId id="416"/>
            <p14:sldId id="425"/>
            <p14:sldId id="426"/>
            <p14:sldId id="295"/>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92"/>
    <a:srgbClr val="0000FF"/>
    <a:srgbClr val="579BFF"/>
    <a:srgbClr val="48BCF6"/>
    <a:srgbClr val="FF0000"/>
    <a:srgbClr val="2C71FC"/>
    <a:srgbClr val="498BF5"/>
    <a:srgbClr val="3788FF"/>
    <a:srgbClr val="E3EBF5"/>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2249" autoAdjust="0"/>
  </p:normalViewPr>
  <p:slideViewPr>
    <p:cSldViewPr>
      <p:cViewPr varScale="1">
        <p:scale>
          <a:sx n="96" d="100"/>
          <a:sy n="96" d="100"/>
        </p:scale>
        <p:origin x="18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89D58-2F5E-4EBD-B774-C145FBF59000}" type="datetimeFigureOut">
              <a:rPr lang="ru-RU" smtClean="0"/>
              <a:pPr/>
              <a:t>14.05.2016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5A730-DF3B-4C31-8ABE-D591BD03C986}" type="slidenum">
              <a:rPr lang="ru-RU" smtClean="0"/>
              <a:pPr/>
              <a:t>‹#›</a:t>
            </a:fld>
            <a:endParaRPr lang="ru-RU"/>
          </a:p>
        </p:txBody>
      </p:sp>
    </p:spTree>
    <p:extLst>
      <p:ext uri="{BB962C8B-B14F-4D97-AF65-F5344CB8AC3E}">
        <p14:creationId xmlns:p14="http://schemas.microsoft.com/office/powerpoint/2010/main" val="366553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r>
              <a:rPr lang="en-US" sz="1200" dirty="0" smtClean="0">
                <a:solidFill>
                  <a:srgbClr val="000066"/>
                </a:solidFill>
              </a:rPr>
              <a:t>Prediction of Halogen-Bond Strength by Ensemble QSPR</a:t>
            </a:r>
          </a:p>
        </p:txBody>
      </p:sp>
      <p:sp>
        <p:nvSpPr>
          <p:cNvPr id="4" name="Номер слайда 3"/>
          <p:cNvSpPr>
            <a:spLocks noGrp="1"/>
          </p:cNvSpPr>
          <p:nvPr>
            <p:ph type="sldNum" sz="quarter" idx="10"/>
          </p:nvPr>
        </p:nvSpPr>
        <p:spPr/>
        <p:txBody>
          <a:bodyPr/>
          <a:lstStyle/>
          <a:p>
            <a:fld id="{DE15A730-DF3B-4C31-8ABE-D591BD03C986}" type="slidenum">
              <a:rPr lang="ru-RU" smtClean="0"/>
              <a:pPr/>
              <a:t>1</a:t>
            </a:fld>
            <a:endParaRPr lang="ru-RU"/>
          </a:p>
        </p:txBody>
      </p:sp>
    </p:spTree>
    <p:extLst>
      <p:ext uri="{BB962C8B-B14F-4D97-AF65-F5344CB8AC3E}">
        <p14:creationId xmlns:p14="http://schemas.microsoft.com/office/powerpoint/2010/main" val="1309159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accent1">
                    <a:lumMod val="20000"/>
                    <a:lumOff val="80000"/>
                  </a:schemeClr>
                </a:solidFill>
                <a:latin typeface="+mn-lt"/>
                <a:ea typeface="+mn-ea"/>
                <a:cs typeface="+mn-cs"/>
              </a:rPr>
              <a:t> UV/</a:t>
            </a:r>
            <a:r>
              <a:rPr lang="en-US" sz="1200" kern="1200" dirty="0" err="1" smtClean="0">
                <a:solidFill>
                  <a:schemeClr val="accent1">
                    <a:lumMod val="20000"/>
                    <a:lumOff val="80000"/>
                  </a:schemeClr>
                </a:solidFill>
                <a:latin typeface="+mn-lt"/>
                <a:ea typeface="+mn-ea"/>
                <a:cs typeface="+mn-cs"/>
              </a:rPr>
              <a:t>vis</a:t>
            </a:r>
            <a:r>
              <a:rPr lang="en-US" sz="1200" kern="1200" dirty="0" smtClean="0">
                <a:solidFill>
                  <a:schemeClr val="accent1">
                    <a:lumMod val="20000"/>
                    <a:lumOff val="80000"/>
                  </a:schemeClr>
                </a:solidFill>
                <a:latin typeface="+mn-lt"/>
                <a:ea typeface="+mn-ea"/>
                <a:cs typeface="+mn-cs"/>
              </a:rPr>
              <a:t> spectra in CH2Cl2 at 293 K upon the addition of HBD (from 0 to 1.2 equivalents) to HBA (1 × 10-5 M)</a:t>
            </a: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10</a:t>
            </a:fld>
            <a:endParaRPr lang="ru-RU"/>
          </a:p>
        </p:txBody>
      </p:sp>
    </p:spTree>
    <p:extLst>
      <p:ext uri="{BB962C8B-B14F-4D97-AF65-F5344CB8AC3E}">
        <p14:creationId xmlns:p14="http://schemas.microsoft.com/office/powerpoint/2010/main" val="250553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11</a:t>
            </a:fld>
            <a:endParaRPr lang="ru-RU"/>
          </a:p>
        </p:txBody>
      </p:sp>
    </p:spTree>
    <p:extLst>
      <p:ext uri="{BB962C8B-B14F-4D97-AF65-F5344CB8AC3E}">
        <p14:creationId xmlns:p14="http://schemas.microsoft.com/office/powerpoint/2010/main" val="1356746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12</a:t>
            </a:fld>
            <a:endParaRPr lang="ru-RU"/>
          </a:p>
        </p:txBody>
      </p:sp>
    </p:spTree>
    <p:extLst>
      <p:ext uri="{BB962C8B-B14F-4D97-AF65-F5344CB8AC3E}">
        <p14:creationId xmlns:p14="http://schemas.microsoft.com/office/powerpoint/2010/main" val="1127972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13</a:t>
            </a:fld>
            <a:endParaRPr lang="ru-RU"/>
          </a:p>
        </p:txBody>
      </p:sp>
    </p:spTree>
    <p:extLst>
      <p:ext uri="{BB962C8B-B14F-4D97-AF65-F5344CB8AC3E}">
        <p14:creationId xmlns:p14="http://schemas.microsoft.com/office/powerpoint/2010/main" val="258234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rgbClr val="0066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14</a:t>
            </a:fld>
            <a:endParaRPr lang="ru-RU"/>
          </a:p>
        </p:txBody>
      </p:sp>
    </p:spTree>
    <p:extLst>
      <p:ext uri="{BB962C8B-B14F-4D97-AF65-F5344CB8AC3E}">
        <p14:creationId xmlns:p14="http://schemas.microsoft.com/office/powerpoint/2010/main" val="119313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15</a:t>
            </a:fld>
            <a:endParaRPr lang="ru-RU"/>
          </a:p>
        </p:txBody>
      </p:sp>
    </p:spTree>
    <p:extLst>
      <p:ext uri="{BB962C8B-B14F-4D97-AF65-F5344CB8AC3E}">
        <p14:creationId xmlns:p14="http://schemas.microsoft.com/office/powerpoint/2010/main" val="264981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16</a:t>
            </a:fld>
            <a:endParaRPr lang="ru-RU"/>
          </a:p>
        </p:txBody>
      </p:sp>
    </p:spTree>
    <p:extLst>
      <p:ext uri="{BB962C8B-B14F-4D97-AF65-F5344CB8AC3E}">
        <p14:creationId xmlns:p14="http://schemas.microsoft.com/office/powerpoint/2010/main" val="1738060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17</a:t>
            </a:fld>
            <a:endParaRPr lang="ru-RU"/>
          </a:p>
        </p:txBody>
      </p:sp>
    </p:spTree>
    <p:extLst>
      <p:ext uri="{BB962C8B-B14F-4D97-AF65-F5344CB8AC3E}">
        <p14:creationId xmlns:p14="http://schemas.microsoft.com/office/powerpoint/2010/main" val="3323279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18</a:t>
            </a:fld>
            <a:endParaRPr lang="ru-RU"/>
          </a:p>
        </p:txBody>
      </p:sp>
    </p:spTree>
    <p:extLst>
      <p:ext uri="{BB962C8B-B14F-4D97-AF65-F5344CB8AC3E}">
        <p14:creationId xmlns:p14="http://schemas.microsoft.com/office/powerpoint/2010/main" val="3763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19</a:t>
            </a:fld>
            <a:endParaRPr lang="ru-RU"/>
          </a:p>
        </p:txBody>
      </p:sp>
    </p:spTree>
    <p:extLst>
      <p:ext uri="{BB962C8B-B14F-4D97-AF65-F5344CB8AC3E}">
        <p14:creationId xmlns:p14="http://schemas.microsoft.com/office/powerpoint/2010/main" val="96410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Recently, we discussed here, that the hydrogen bond is one of the fundamental interactions between molecules and defines many properties and processes of living and abiotic nature.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bg1"/>
                </a:solidFill>
                <a:latin typeface="+mn-lt"/>
                <a:ea typeface="+mn-ea"/>
                <a:cs typeface="+mn-cs"/>
              </a:rPr>
              <a:t>Hydrogen bonding interactions are widespread in biological systems.</a:t>
            </a:r>
          </a:p>
          <a:p>
            <a:endParaRPr lang="en-US" dirty="0" smtClean="0"/>
          </a:p>
        </p:txBody>
      </p:sp>
      <p:sp>
        <p:nvSpPr>
          <p:cNvPr id="4" name="Номер слайда 3"/>
          <p:cNvSpPr>
            <a:spLocks noGrp="1"/>
          </p:cNvSpPr>
          <p:nvPr>
            <p:ph type="sldNum" sz="quarter" idx="10"/>
          </p:nvPr>
        </p:nvSpPr>
        <p:spPr/>
        <p:txBody>
          <a:bodyPr/>
          <a:lstStyle/>
          <a:p>
            <a:fld id="{DE15A730-DF3B-4C31-8ABE-D591BD03C986}" type="slidenum">
              <a:rPr lang="ru-RU" smtClean="0"/>
              <a:pPr/>
              <a:t>2</a:t>
            </a:fld>
            <a:endParaRPr lang="ru-RU"/>
          </a:p>
        </p:txBody>
      </p:sp>
    </p:spTree>
    <p:extLst>
      <p:ext uri="{BB962C8B-B14F-4D97-AF65-F5344CB8AC3E}">
        <p14:creationId xmlns:p14="http://schemas.microsoft.com/office/powerpoint/2010/main" val="2254924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20</a:t>
            </a:fld>
            <a:endParaRPr lang="ru-RU"/>
          </a:p>
        </p:txBody>
      </p:sp>
    </p:spTree>
    <p:extLst>
      <p:ext uri="{BB962C8B-B14F-4D97-AF65-F5344CB8AC3E}">
        <p14:creationId xmlns:p14="http://schemas.microsoft.com/office/powerpoint/2010/main" val="3382500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HBAs can be categorized into 18 families according to HB acceptor group </a:t>
            </a: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21</a:t>
            </a:fld>
            <a:endParaRPr lang="ru-RU"/>
          </a:p>
        </p:txBody>
      </p:sp>
    </p:spTree>
    <p:extLst>
      <p:ext uri="{BB962C8B-B14F-4D97-AF65-F5344CB8AC3E}">
        <p14:creationId xmlns:p14="http://schemas.microsoft.com/office/powerpoint/2010/main" val="1345166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HBDs can be categorized into 15 families according to HB donor group </a:t>
            </a: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22</a:t>
            </a:fld>
            <a:endParaRPr lang="ru-RU"/>
          </a:p>
        </p:txBody>
      </p:sp>
    </p:spTree>
    <p:extLst>
      <p:ext uri="{BB962C8B-B14F-4D97-AF65-F5344CB8AC3E}">
        <p14:creationId xmlns:p14="http://schemas.microsoft.com/office/powerpoint/2010/main" val="1067301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23</a:t>
            </a:fld>
            <a:endParaRPr lang="ru-RU"/>
          </a:p>
        </p:txBody>
      </p:sp>
    </p:spTree>
    <p:extLst>
      <p:ext uri="{BB962C8B-B14F-4D97-AF65-F5344CB8AC3E}">
        <p14:creationId xmlns:p14="http://schemas.microsoft.com/office/powerpoint/2010/main" val="262619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24</a:t>
            </a:fld>
            <a:endParaRPr lang="ru-RU"/>
          </a:p>
        </p:txBody>
      </p:sp>
    </p:spTree>
    <p:extLst>
      <p:ext uri="{BB962C8B-B14F-4D97-AF65-F5344CB8AC3E}">
        <p14:creationId xmlns:p14="http://schemas.microsoft.com/office/powerpoint/2010/main" val="4224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25</a:t>
            </a:fld>
            <a:endParaRPr lang="ru-RU"/>
          </a:p>
        </p:txBody>
      </p:sp>
    </p:spTree>
    <p:extLst>
      <p:ext uri="{BB962C8B-B14F-4D97-AF65-F5344CB8AC3E}">
        <p14:creationId xmlns:p14="http://schemas.microsoft.com/office/powerpoint/2010/main" val="585847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QSPR models were obtained using support vector machines and ensemble multiple linear regression methods applying t</a:t>
            </a:r>
            <a:r>
              <a:rPr lang="en-US" sz="1200" dirty="0" smtClean="0">
                <a:solidFill>
                  <a:srgbClr val="0000B4"/>
                </a:solidFill>
              </a:rPr>
              <a:t>he </a:t>
            </a:r>
            <a:r>
              <a:rPr lang="en-US" sz="1200" dirty="0" err="1" smtClean="0">
                <a:solidFill>
                  <a:srgbClr val="0000B4"/>
                </a:solidFill>
              </a:rPr>
              <a:t>LibSVM</a:t>
            </a:r>
            <a:r>
              <a:rPr lang="en-US" sz="1200" dirty="0" smtClean="0">
                <a:solidFill>
                  <a:srgbClr val="0000B4"/>
                </a:solidFill>
              </a:rPr>
              <a:t> package and the ISIDA/QSPR software.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B4"/>
                </a:solidFill>
              </a:rPr>
              <a:t>Our ISIDA/QSPR software is freely available by Internet</a:t>
            </a:r>
            <a:r>
              <a:rPr lang="en-US"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26</a:t>
            </a:fld>
            <a:endParaRPr lang="ru-RU"/>
          </a:p>
        </p:txBody>
      </p:sp>
    </p:spTree>
    <p:extLst>
      <p:ext uri="{BB962C8B-B14F-4D97-AF65-F5344CB8AC3E}">
        <p14:creationId xmlns:p14="http://schemas.microsoft.com/office/powerpoint/2010/main" val="3051530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forward and backward stepwise variable selection stage is performed accumulating the most relevant descriptors.  Gibbs energy is reliable predicted by consensus models as an arithmetic mean of values obtained by individual models excluding those leading to outlying values and being outside applicability domains of  some individual models.</a:t>
            </a: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27</a:t>
            </a:fld>
            <a:endParaRPr lang="ru-RU"/>
          </a:p>
        </p:txBody>
      </p:sp>
    </p:spTree>
    <p:extLst>
      <p:ext uri="{BB962C8B-B14F-4D97-AF65-F5344CB8AC3E}">
        <p14:creationId xmlns:p14="http://schemas.microsoft.com/office/powerpoint/2010/main" val="34959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Predictive performance of consensus models has been estimated using squared determination coefficient and the root mean squared error for a combination of all three test sets of three fold cross-validation. Here Y is the </a:t>
                </a:r>
                <a14:m>
                  <m:oMath xmlns:m="http://schemas.openxmlformats.org/officeDocument/2006/math">
                    <m:r>
                      <a:rPr lang="en-US" b="0" i="1" dirty="0" smtClean="0">
                        <a:latin typeface="Cambria Math" panose="02040503050406030204" pitchFamily="18" charset="0"/>
                        <a:sym typeface="Symbol" panose="05050102010706020507" pitchFamily="18" charset="2"/>
                      </a:rPr>
                      <m:t></m:t>
                    </m:r>
                    <m:r>
                      <m:rPr>
                        <m:nor/>
                      </m:rPr>
                      <a:rPr lang="en-US" b="0" i="1" dirty="0" smtClean="0">
                        <a:latin typeface="Cambria Math" panose="02040503050406030204" pitchFamily="18" charset="0"/>
                      </a:rPr>
                      <m:t>G</m:t>
                    </m:r>
                  </m:oMath>
                </a14:m>
                <a:r>
                  <a:rPr lang="en-US" sz="1200" kern="1200" dirty="0" smtClean="0">
                    <a:solidFill>
                      <a:schemeClr val="tx1"/>
                    </a:solidFill>
                    <a:effectLst/>
                    <a:latin typeface="+mn-lt"/>
                    <a:ea typeface="+mn-ea"/>
                    <a:cs typeface="+mn-cs"/>
                  </a:rPr>
                  <a:t> value for the complexation. </a:t>
                </a:r>
                <a:endParaRPr lang="ru-RU" sz="1200" kern="1200" dirty="0">
                  <a:solidFill>
                    <a:schemeClr val="tx1"/>
                  </a:solidFill>
                  <a:effectLst/>
                  <a:latin typeface="+mn-lt"/>
                  <a:ea typeface="+mn-ea"/>
                  <a:cs typeface="+mn-cs"/>
                </a:endParaRPr>
              </a:p>
            </p:txBody>
          </p:sp>
        </mc:Choice>
        <mc:Fallback xmlns="">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Predictive performance of consensus models has been estimated using squared determination coefficient and the root mean squared error for a combination of all </a:t>
                </a:r>
                <a:r>
                  <a:rPr lang="en-US" sz="1200" kern="1200" dirty="0" smtClean="0">
                    <a:solidFill>
                      <a:schemeClr val="tx1"/>
                    </a:solidFill>
                    <a:effectLst/>
                    <a:latin typeface="+mn-lt"/>
                    <a:ea typeface="+mn-ea"/>
                    <a:cs typeface="+mn-cs"/>
                  </a:rPr>
                  <a:t>three </a:t>
                </a:r>
                <a:r>
                  <a:rPr lang="en-US" sz="1200" kern="1200" dirty="0" smtClean="0">
                    <a:solidFill>
                      <a:schemeClr val="tx1"/>
                    </a:solidFill>
                    <a:effectLst/>
                    <a:latin typeface="+mn-lt"/>
                    <a:ea typeface="+mn-ea"/>
                    <a:cs typeface="+mn-cs"/>
                  </a:rPr>
                  <a:t>test sets of </a:t>
                </a:r>
                <a:r>
                  <a:rPr lang="en-US" sz="1200" kern="1200" dirty="0" smtClean="0">
                    <a:solidFill>
                      <a:schemeClr val="tx1"/>
                    </a:solidFill>
                    <a:effectLst/>
                    <a:latin typeface="+mn-lt"/>
                    <a:ea typeface="+mn-ea"/>
                    <a:cs typeface="+mn-cs"/>
                  </a:rPr>
                  <a:t>three fold </a:t>
                </a:r>
                <a:r>
                  <a:rPr lang="en-US" sz="1200" kern="1200" dirty="0" smtClean="0">
                    <a:solidFill>
                      <a:schemeClr val="tx1"/>
                    </a:solidFill>
                    <a:effectLst/>
                    <a:latin typeface="+mn-lt"/>
                    <a:ea typeface="+mn-ea"/>
                    <a:cs typeface="+mn-cs"/>
                  </a:rPr>
                  <a:t>cross-validation. Here Y is the </a:t>
                </a:r>
                <a:r>
                  <a:rPr lang="en-US" b="0" i="0" dirty="0" smtClean="0">
                    <a:latin typeface="Cambria Math" panose="02040503050406030204" pitchFamily="18" charset="0"/>
                    <a:sym typeface="Symbol" panose="05050102010706020507" pitchFamily="18" charset="2"/>
                  </a:rPr>
                  <a:t>"</a:t>
                </a:r>
                <a:r>
                  <a:rPr lang="en-US" b="0" i="0" dirty="0" smtClean="0">
                    <a:latin typeface="Cambria Math" panose="02040503050406030204" pitchFamily="18" charset="0"/>
                  </a:rPr>
                  <a:t>G</a:t>
                </a:r>
                <a:r>
                  <a:rPr lang="ru-RU" b="0" i="0" dirty="0" smtClean="0">
                    <a:latin typeface="Cambria Math" panose="02040503050406030204" pitchFamily="18" charset="0"/>
                  </a:rPr>
                  <a:t>"</a:t>
                </a:r>
                <a:r>
                  <a:rPr lang="en-US" sz="1200" kern="1200" dirty="0" smtClean="0">
                    <a:solidFill>
                      <a:schemeClr val="tx1"/>
                    </a:solidFill>
                    <a:effectLst/>
                    <a:latin typeface="+mn-lt"/>
                    <a:ea typeface="+mn-ea"/>
                    <a:cs typeface="+mn-cs"/>
                  </a:rPr>
                  <a:t> value for the complexation. </a:t>
                </a:r>
                <a:endParaRPr lang="ru-RU" sz="1200" kern="1200" dirty="0">
                  <a:solidFill>
                    <a:schemeClr val="tx1"/>
                  </a:solidFill>
                  <a:effectLst/>
                  <a:latin typeface="+mn-lt"/>
                  <a:ea typeface="+mn-ea"/>
                  <a:cs typeface="+mn-cs"/>
                </a:endParaRPr>
              </a:p>
            </p:txBody>
          </p:sp>
        </mc:Fallback>
      </mc:AlternateContent>
      <p:sp>
        <p:nvSpPr>
          <p:cNvPr id="4" name="Номер слайда 3"/>
          <p:cNvSpPr>
            <a:spLocks noGrp="1"/>
          </p:cNvSpPr>
          <p:nvPr>
            <p:ph type="sldNum" sz="quarter" idx="10"/>
          </p:nvPr>
        </p:nvSpPr>
        <p:spPr/>
        <p:txBody>
          <a:bodyPr/>
          <a:lstStyle/>
          <a:p>
            <a:fld id="{DE15A730-DF3B-4C31-8ABE-D591BD03C986}" type="slidenum">
              <a:rPr lang="ru-RU" smtClean="0"/>
              <a:pPr/>
              <a:t>28</a:t>
            </a:fld>
            <a:endParaRPr lang="ru-RU"/>
          </a:p>
        </p:txBody>
      </p:sp>
    </p:spTree>
    <p:extLst>
      <p:ext uri="{BB962C8B-B14F-4D97-AF65-F5344CB8AC3E}">
        <p14:creationId xmlns:p14="http://schemas.microsoft.com/office/powerpoint/2010/main" val="1167276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29</a:t>
            </a:fld>
            <a:endParaRPr lang="ru-RU"/>
          </a:p>
        </p:txBody>
      </p:sp>
    </p:spTree>
    <p:extLst>
      <p:ext uri="{BB962C8B-B14F-4D97-AF65-F5344CB8AC3E}">
        <p14:creationId xmlns:p14="http://schemas.microsoft.com/office/powerpoint/2010/main" val="223780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Thermodynamic data are very important for predicting the strength of hydrogen bonding. </a:t>
            </a:r>
          </a:p>
          <a:p>
            <a:r>
              <a:rPr lang="en-US" sz="1200" kern="1200" dirty="0" smtClean="0">
                <a:solidFill>
                  <a:schemeClr val="tx1"/>
                </a:solidFill>
                <a:effectLst/>
                <a:latin typeface="+mn-lt"/>
                <a:ea typeface="+mn-ea"/>
                <a:cs typeface="+mn-cs"/>
              </a:rPr>
              <a:t>The stability constant and Gibbs energy define percentage of reagents involved in the complexation in a system. </a:t>
            </a:r>
          </a:p>
          <a:p>
            <a:r>
              <a:rPr lang="en-US" sz="1200" kern="1200" dirty="0" smtClean="0">
                <a:solidFill>
                  <a:schemeClr val="tx1"/>
                </a:solidFill>
                <a:effectLst/>
                <a:latin typeface="+mn-lt"/>
                <a:ea typeface="+mn-ea"/>
                <a:cs typeface="+mn-cs"/>
              </a:rPr>
              <a:t>Enthalpy defines energy of bonding.</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E15A730-DF3B-4C31-8ABE-D591BD03C986}" type="slidenum">
              <a:rPr lang="ru-RU" smtClean="0"/>
              <a:pPr/>
              <a:t>3</a:t>
            </a:fld>
            <a:endParaRPr lang="ru-RU"/>
          </a:p>
        </p:txBody>
      </p:sp>
    </p:spTree>
    <p:extLst>
      <p:ext uri="{BB962C8B-B14F-4D97-AF65-F5344CB8AC3E}">
        <p14:creationId xmlns:p14="http://schemas.microsoft.com/office/powerpoint/2010/main" val="2568026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30</a:t>
            </a:fld>
            <a:endParaRPr lang="ru-RU"/>
          </a:p>
        </p:txBody>
      </p:sp>
    </p:spTree>
    <p:extLst>
      <p:ext uri="{BB962C8B-B14F-4D97-AF65-F5344CB8AC3E}">
        <p14:creationId xmlns:p14="http://schemas.microsoft.com/office/powerpoint/2010/main" val="4109045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31</a:t>
            </a:fld>
            <a:endParaRPr lang="ru-RU"/>
          </a:p>
        </p:txBody>
      </p:sp>
    </p:spTree>
    <p:extLst>
      <p:ext uri="{BB962C8B-B14F-4D97-AF65-F5344CB8AC3E}">
        <p14:creationId xmlns:p14="http://schemas.microsoft.com/office/powerpoint/2010/main" val="1046413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32</a:t>
            </a:fld>
            <a:endParaRPr lang="ru-RU"/>
          </a:p>
        </p:txBody>
      </p:sp>
    </p:spTree>
    <p:extLst>
      <p:ext uri="{BB962C8B-B14F-4D97-AF65-F5344CB8AC3E}">
        <p14:creationId xmlns:p14="http://schemas.microsoft.com/office/powerpoint/2010/main" val="682405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accent1">
                    <a:lumMod val="20000"/>
                    <a:lumOff val="80000"/>
                  </a:schemeClr>
                </a:solidFill>
                <a:latin typeface="+mn-lt"/>
                <a:ea typeface="+mn-ea"/>
                <a:cs typeface="+mn-cs"/>
              </a:rPr>
              <a:t>error propagation</a:t>
            </a:r>
            <a:endParaRPr lang="ru-RU" sz="1200" dirty="0" smtClean="0">
              <a:solidFill>
                <a:srgbClr val="0066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33</a:t>
            </a:fld>
            <a:endParaRPr lang="ru-RU"/>
          </a:p>
        </p:txBody>
      </p:sp>
    </p:spTree>
    <p:extLst>
      <p:ext uri="{BB962C8B-B14F-4D97-AF65-F5344CB8AC3E}">
        <p14:creationId xmlns:p14="http://schemas.microsoft.com/office/powerpoint/2010/main" val="3824376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sz="1200" kern="1200" dirty="0" smtClean="0">
                <a:solidFill>
                  <a:schemeClr val="accent1">
                    <a:lumMod val="20000"/>
                    <a:lumOff val="80000"/>
                  </a:schemeClr>
                </a:solidFill>
                <a:latin typeface="+mn-lt"/>
                <a:ea typeface="+mn-ea"/>
                <a:cs typeface="+mn-cs"/>
              </a:rPr>
              <a:t>Complexes with cooperative hydrogen bonds are important both for the understanding of biology and in the design of new materials.</a:t>
            </a: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34</a:t>
            </a:fld>
            <a:endParaRPr lang="ru-RU"/>
          </a:p>
        </p:txBody>
      </p:sp>
    </p:spTree>
    <p:extLst>
      <p:ext uri="{BB962C8B-B14F-4D97-AF65-F5344CB8AC3E}">
        <p14:creationId xmlns:p14="http://schemas.microsoft.com/office/powerpoint/2010/main" val="4258006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35</a:t>
            </a:fld>
            <a:endParaRPr lang="ru-RU"/>
          </a:p>
        </p:txBody>
      </p:sp>
    </p:spTree>
    <p:extLst>
      <p:ext uri="{BB962C8B-B14F-4D97-AF65-F5344CB8AC3E}">
        <p14:creationId xmlns:p14="http://schemas.microsoft.com/office/powerpoint/2010/main" val="3693135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CONCLUSION</a:t>
            </a:r>
            <a:r>
              <a:rPr lang="fr-FR" sz="1200" b="1" kern="1200" dirty="0" smtClean="0">
                <a:solidFill>
                  <a:schemeClr val="tx1"/>
                </a:solidFill>
                <a:effectLst/>
                <a:latin typeface="+mn-lt"/>
                <a:ea typeface="+mn-ea"/>
                <a:cs typeface="+mn-cs"/>
              </a:rPr>
              <a:t>S</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E15A730-DF3B-4C31-8ABE-D591BD03C986}" type="slidenum">
              <a:rPr lang="ru-RU" smtClean="0"/>
              <a:pPr/>
              <a:t>36</a:t>
            </a:fld>
            <a:endParaRPr lang="ru-RU"/>
          </a:p>
        </p:txBody>
      </p:sp>
    </p:spTree>
    <p:extLst>
      <p:ext uri="{BB962C8B-B14F-4D97-AF65-F5344CB8AC3E}">
        <p14:creationId xmlns:p14="http://schemas.microsoft.com/office/powerpoint/2010/main" val="1189468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dirty="0" smtClean="0">
                <a:solidFill>
                  <a:schemeClr val="bg1"/>
                </a:solidFill>
                <a:latin typeface="Arial" charset="0"/>
              </a:rPr>
              <a:t>ACKNOWLEDGMENTS</a:t>
            </a:r>
            <a:endParaRPr lang="en-US" sz="1200" b="1" dirty="0">
              <a:solidFill>
                <a:schemeClr val="bg1"/>
              </a:solidFill>
              <a:latin typeface="Arial" charset="0"/>
            </a:endParaRPr>
          </a:p>
        </p:txBody>
      </p:sp>
      <p:sp>
        <p:nvSpPr>
          <p:cNvPr id="4" name="Номер слайда 3"/>
          <p:cNvSpPr>
            <a:spLocks noGrp="1"/>
          </p:cNvSpPr>
          <p:nvPr>
            <p:ph type="sldNum" sz="quarter" idx="10"/>
          </p:nvPr>
        </p:nvSpPr>
        <p:spPr/>
        <p:txBody>
          <a:bodyPr/>
          <a:lstStyle/>
          <a:p>
            <a:fld id="{DE15A730-DF3B-4C31-8ABE-D591BD03C986}" type="slidenum">
              <a:rPr lang="ru-RU" smtClean="0"/>
              <a:pPr/>
              <a:t>37</a:t>
            </a:fld>
            <a:endParaRPr lang="ru-RU"/>
          </a:p>
        </p:txBody>
      </p:sp>
    </p:spTree>
    <p:extLst>
      <p:ext uri="{BB962C8B-B14F-4D97-AF65-F5344CB8AC3E}">
        <p14:creationId xmlns:p14="http://schemas.microsoft.com/office/powerpoint/2010/main" val="107968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sz="1200" kern="1200" dirty="0" smtClean="0">
                <a:solidFill>
                  <a:schemeClr val="accent1">
                    <a:lumMod val="20000"/>
                    <a:lumOff val="80000"/>
                  </a:schemeClr>
                </a:solidFill>
                <a:latin typeface="+mn-lt"/>
                <a:ea typeface="+mn-ea"/>
                <a:cs typeface="+mn-cs"/>
              </a:rPr>
              <a:t>My presentation includes two main parts: </a:t>
            </a:r>
          </a:p>
          <a:p>
            <a:pPr algn="l"/>
            <a:r>
              <a:rPr lang="en-US" sz="1200" b="0" dirty="0" smtClean="0">
                <a:solidFill>
                  <a:srgbClr val="003192"/>
                </a:solidFill>
              </a:rPr>
              <a:t>Determination of Thermodynamic Quantities on the Basis of Experimental Methods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3192"/>
                </a:solidFill>
              </a:rPr>
              <a:t>Predictive Models for the Free Energy of Hydrogen Bonded Complexes with Single and Cooperative Hydrogen Bonds</a:t>
            </a:r>
            <a:endParaRPr lang="ru-RU" sz="1200" b="0" dirty="0" smtClean="0">
              <a:solidFill>
                <a:srgbClr val="003192"/>
              </a:solidFill>
            </a:endParaRPr>
          </a:p>
          <a:p>
            <a:pPr algn="l"/>
            <a:endParaRPr lang="ru-RU" sz="1200" b="0" dirty="0">
              <a:solidFill>
                <a:srgbClr val="003192"/>
              </a:solidFill>
            </a:endParaRPr>
          </a:p>
        </p:txBody>
      </p:sp>
      <p:sp>
        <p:nvSpPr>
          <p:cNvPr id="4" name="Номер слайда 3"/>
          <p:cNvSpPr>
            <a:spLocks noGrp="1"/>
          </p:cNvSpPr>
          <p:nvPr>
            <p:ph type="sldNum" sz="quarter" idx="10"/>
          </p:nvPr>
        </p:nvSpPr>
        <p:spPr/>
        <p:txBody>
          <a:bodyPr/>
          <a:lstStyle/>
          <a:p>
            <a:fld id="{DE15A730-DF3B-4C31-8ABE-D591BD03C986}" type="slidenum">
              <a:rPr lang="ru-RU" smtClean="0"/>
              <a:pPr/>
              <a:t>4</a:t>
            </a:fld>
            <a:endParaRPr lang="ru-RU"/>
          </a:p>
        </p:txBody>
      </p:sp>
    </p:spTree>
    <p:extLst>
      <p:ext uri="{BB962C8B-B14F-4D97-AF65-F5344CB8AC3E}">
        <p14:creationId xmlns:p14="http://schemas.microsoft.com/office/powerpoint/2010/main" val="36616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sz="1200" kern="1200" dirty="0" smtClean="0">
                <a:solidFill>
                  <a:schemeClr val="accent1">
                    <a:lumMod val="20000"/>
                    <a:lumOff val="80000"/>
                  </a:schemeClr>
                </a:solidFill>
                <a:latin typeface="+mn-lt"/>
                <a:ea typeface="+mn-ea"/>
                <a:cs typeface="+mn-cs"/>
              </a:rPr>
              <a:t>First part of presentation concerns estimations of </a:t>
            </a:r>
            <a:r>
              <a:rPr lang="en-US" sz="1200" b="0" dirty="0" smtClean="0">
                <a:solidFill>
                  <a:srgbClr val="003192"/>
                </a:solidFill>
              </a:rPr>
              <a:t>thermodynamic quantities by experimental methods</a:t>
            </a:r>
            <a:endParaRPr lang="ru-RU" sz="1200" b="0" dirty="0" smtClean="0">
              <a:solidFill>
                <a:srgbClr val="00319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5</a:t>
            </a:fld>
            <a:endParaRPr lang="ru-RU"/>
          </a:p>
        </p:txBody>
      </p:sp>
    </p:spTree>
    <p:extLst>
      <p:ext uri="{BB962C8B-B14F-4D97-AF65-F5344CB8AC3E}">
        <p14:creationId xmlns:p14="http://schemas.microsoft.com/office/powerpoint/2010/main" val="288266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accent1">
                    <a:lumMod val="20000"/>
                    <a:lumOff val="80000"/>
                  </a:schemeClr>
                </a:solidFill>
                <a:latin typeface="+mn-lt"/>
                <a:ea typeface="+mn-ea"/>
                <a:cs typeface="+mn-cs"/>
              </a:rPr>
              <a:t>Some statistical</a:t>
            </a:r>
            <a:r>
              <a:rPr lang="en-US" sz="1200" kern="1200" baseline="0" dirty="0" smtClean="0">
                <a:solidFill>
                  <a:schemeClr val="accent1">
                    <a:lumMod val="20000"/>
                    <a:lumOff val="80000"/>
                  </a:schemeClr>
                </a:solidFill>
                <a:latin typeface="+mn-lt"/>
                <a:ea typeface="+mn-ea"/>
                <a:cs typeface="+mn-cs"/>
              </a:rPr>
              <a:t> data about measured thermodynamic quantities. Stability constant and enthalpy were measured more that 15000 HB complexes.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accent1">
                    <a:lumMod val="20000"/>
                    <a:lumOff val="80000"/>
                  </a:schemeClr>
                </a:solidFill>
                <a:latin typeface="+mn-lt"/>
                <a:ea typeface="+mn-ea"/>
                <a:cs typeface="+mn-cs"/>
              </a:rPr>
              <a:t>It is very small part data about HB complexes with cooperative H-bonds. logK or DG and DH values were estimated in 70 solvents, as a rule in CCl4.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accent1">
                    <a:lumMod val="20000"/>
                    <a:lumOff val="80000"/>
                  </a:schemeClr>
                </a:solidFill>
                <a:latin typeface="+mn-lt"/>
                <a:ea typeface="+mn-ea"/>
                <a:cs typeface="+mn-cs"/>
              </a:rPr>
              <a:t>It is known more that 100 combinations of X and Y atoms in different hybridization state involved in H-bonding, interaction of OH with O was measured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accent1">
                    <a:lumMod val="20000"/>
                    <a:lumOff val="80000"/>
                  </a:schemeClr>
                </a:solidFill>
                <a:latin typeface="+mn-lt"/>
                <a:ea typeface="+mn-ea"/>
                <a:cs typeface="+mn-cs"/>
              </a:rPr>
              <a:t>in 44% cases, OH with N – in 22 % cases.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accent1">
                    <a:lumMod val="20000"/>
                    <a:lumOff val="80000"/>
                  </a:schemeClr>
                </a:solidFill>
                <a:latin typeface="+mn-lt"/>
                <a:ea typeface="+mn-ea"/>
                <a:cs typeface="+mn-cs"/>
              </a:rPr>
              <a:t>About 20 physicochemical methods were applied for estimations of thermodynamic quantities. IR spectroscopy is most popular method.</a:t>
            </a: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6</a:t>
            </a:fld>
            <a:endParaRPr lang="ru-RU"/>
          </a:p>
        </p:txBody>
      </p:sp>
    </p:spTree>
    <p:extLst>
      <p:ext uri="{BB962C8B-B14F-4D97-AF65-F5344CB8AC3E}">
        <p14:creationId xmlns:p14="http://schemas.microsoft.com/office/powerpoint/2010/main" val="2986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7</a:t>
            </a:fld>
            <a:endParaRPr lang="ru-RU"/>
          </a:p>
        </p:txBody>
      </p:sp>
    </p:spTree>
    <p:extLst>
      <p:ext uri="{BB962C8B-B14F-4D97-AF65-F5344CB8AC3E}">
        <p14:creationId xmlns:p14="http://schemas.microsoft.com/office/powerpoint/2010/main" val="153017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accent1">
                    <a:lumMod val="20000"/>
                    <a:lumOff val="80000"/>
                  </a:schemeClr>
                </a:solidFill>
                <a:latin typeface="+mn-lt"/>
                <a:ea typeface="+mn-ea"/>
                <a:cs typeface="+mn-cs"/>
              </a:rPr>
              <a:t>example of the hydrogen bonding between 4-fluorophenol and N,N′-</a:t>
            </a:r>
            <a:r>
              <a:rPr lang="en-US" sz="1200" kern="1200" dirty="0" err="1" smtClean="0">
                <a:solidFill>
                  <a:schemeClr val="accent1">
                    <a:lumMod val="20000"/>
                    <a:lumOff val="80000"/>
                  </a:schemeClr>
                </a:solidFill>
                <a:latin typeface="+mn-lt"/>
                <a:ea typeface="+mn-ea"/>
                <a:cs typeface="+mn-cs"/>
              </a:rPr>
              <a:t>dimethylpiperazine</a:t>
            </a:r>
            <a:r>
              <a:rPr lang="en-US" sz="1200" kern="1200" dirty="0" smtClean="0">
                <a:solidFill>
                  <a:schemeClr val="accent1">
                    <a:lumMod val="20000"/>
                    <a:lumOff val="80000"/>
                  </a:schemeClr>
                </a:solidFill>
                <a:latin typeface="+mn-lt"/>
                <a:ea typeface="+mn-ea"/>
                <a:cs typeface="+mn-cs"/>
              </a:rPr>
              <a:t> in CCl4 </a:t>
            </a: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8</a:t>
            </a:fld>
            <a:endParaRPr lang="ru-RU"/>
          </a:p>
        </p:txBody>
      </p:sp>
    </p:spTree>
    <p:extLst>
      <p:ext uri="{BB962C8B-B14F-4D97-AF65-F5344CB8AC3E}">
        <p14:creationId xmlns:p14="http://schemas.microsoft.com/office/powerpoint/2010/main" val="77140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DE15A730-DF3B-4C31-8ABE-D591BD03C986}" type="slidenum">
              <a:rPr lang="ru-RU" smtClean="0"/>
              <a:pPr/>
              <a:t>9</a:t>
            </a:fld>
            <a:endParaRPr lang="ru-RU"/>
          </a:p>
        </p:txBody>
      </p:sp>
    </p:spTree>
    <p:extLst>
      <p:ext uri="{BB962C8B-B14F-4D97-AF65-F5344CB8AC3E}">
        <p14:creationId xmlns:p14="http://schemas.microsoft.com/office/powerpoint/2010/main" val="329533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923A247-1A38-444A-93D9-C093E4B15696}"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DC2714-CCFE-460E-9F6D-058DD46F08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23A247-1A38-444A-93D9-C093E4B15696}"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DC2714-CCFE-460E-9F6D-058DD46F08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23A247-1A38-444A-93D9-C093E4B15696}"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DC2714-CCFE-460E-9F6D-058DD46F08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23A247-1A38-444A-93D9-C093E4B15696}"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DC2714-CCFE-460E-9F6D-058DD46F08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23A247-1A38-444A-93D9-C093E4B15696}" type="datetimeFigureOut">
              <a:rPr lang="ru-RU" smtClean="0"/>
              <a:pPr/>
              <a:t>14.05.2016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DC2714-CCFE-460E-9F6D-058DD46F08B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23A247-1A38-444A-93D9-C093E4B15696}" type="datetimeFigureOut">
              <a:rPr lang="ru-RU" smtClean="0"/>
              <a:pPr/>
              <a:t>14.05.2016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DC2714-CCFE-460E-9F6D-058DD46F08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23A247-1A38-444A-93D9-C093E4B15696}" type="datetimeFigureOut">
              <a:rPr lang="ru-RU" smtClean="0"/>
              <a:pPr/>
              <a:t>14.05.2016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DC2714-CCFE-460E-9F6D-058DD46F08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23A247-1A38-444A-93D9-C093E4B15696}" type="datetimeFigureOut">
              <a:rPr lang="ru-RU" smtClean="0"/>
              <a:pPr/>
              <a:t>14.05.2016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DC2714-CCFE-460E-9F6D-058DD46F08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23A247-1A38-444A-93D9-C093E4B15696}" type="datetimeFigureOut">
              <a:rPr lang="ru-RU" smtClean="0"/>
              <a:pPr/>
              <a:t>14.05.2016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DC2714-CCFE-460E-9F6D-058DD46F08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23A247-1A38-444A-93D9-C093E4B15696}" type="datetimeFigureOut">
              <a:rPr lang="ru-RU" smtClean="0"/>
              <a:pPr/>
              <a:t>14.05.2016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DC2714-CCFE-460E-9F6D-058DD46F08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23A247-1A38-444A-93D9-C093E4B15696}" type="datetimeFigureOut">
              <a:rPr lang="ru-RU" smtClean="0"/>
              <a:pPr/>
              <a:t>14.05.2016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DC2714-CCFE-460E-9F6D-058DD46F08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3A247-1A38-444A-93D9-C093E4B15696}" type="datetimeFigureOut">
              <a:rPr lang="ru-RU" smtClean="0"/>
              <a:pPr/>
              <a:t>14.05.2016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C2714-CCFE-460E-9F6D-058DD46F08B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0.png"/><Relationship Id="rId10" Type="http://schemas.openxmlformats.org/officeDocument/2006/relationships/image" Target="../media/image22.png"/><Relationship Id="rId4" Type="http://schemas.openxmlformats.org/officeDocument/2006/relationships/image" Target="../media/image1.jpeg"/><Relationship Id="rId9"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12.xml"/><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5.bin"/><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3.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4.emf"/><Relationship Id="rId11" Type="http://schemas.openxmlformats.org/officeDocument/2006/relationships/image" Target="../media/image17.wmf"/><Relationship Id="rId5" Type="http://schemas.openxmlformats.org/officeDocument/2006/relationships/oleObject" Target="../embeddings/oleObject7.bin"/><Relationship Id="rId10" Type="http://schemas.openxmlformats.org/officeDocument/2006/relationships/oleObject" Target="../embeddings/oleObject9.bin"/><Relationship Id="rId4" Type="http://schemas.openxmlformats.org/officeDocument/2006/relationships/image" Target="../media/image1.jpeg"/><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40.png"/><Relationship Id="rId4" Type="http://schemas.openxmlformats.org/officeDocument/2006/relationships/image" Target="../media/image13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vpsolovev.ru/program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0.bin"/><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20.xml"/><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oleObject" Target="../embeddings/oleObject11.bin"/><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20.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13.bin"/><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vpsolovev.ru/programs/" TargetMode="External"/><Relationship Id="rId4" Type="http://schemas.openxmlformats.org/officeDocument/2006/relationships/hyperlink" Target="http://infochim.u-trasbg.fr/spip.php?rubrique5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90.png"/><Relationship Id="rId5" Type="http://schemas.openxmlformats.org/officeDocument/2006/relationships/image" Target="../media/image210.png"/><Relationship Id="rId4" Type="http://schemas.openxmlformats.org/officeDocument/2006/relationships/image" Target="../media/image200.png"/></Relationships>
</file>

<file path=ppt/slides/_rels/slide2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29.xml"/><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6.emf"/><Relationship Id="rId5" Type="http://schemas.openxmlformats.org/officeDocument/2006/relationships/oleObject" Target="../embeddings/oleObject14.bin"/><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30.xml"/><Relationship Id="rId7"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5.wmf"/><Relationship Id="rId5" Type="http://schemas.openxmlformats.org/officeDocument/2006/relationships/oleObject" Target="../embeddings/oleObject16.bin"/><Relationship Id="rId10" Type="http://schemas.openxmlformats.org/officeDocument/2006/relationships/image" Target="../media/image29.wmf"/><Relationship Id="rId4" Type="http://schemas.openxmlformats.org/officeDocument/2006/relationships/image" Target="../media/image1.jpeg"/><Relationship Id="rId9"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32.xml"/><Relationship Id="rId7"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30.emf"/><Relationship Id="rId5" Type="http://schemas.openxmlformats.org/officeDocument/2006/relationships/oleObject" Target="../embeddings/oleObject19.bin"/><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34.xml"/><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6.wmf"/><Relationship Id="rId5" Type="http://schemas.openxmlformats.org/officeDocument/2006/relationships/oleObject" Target="../embeddings/oleObject21.bin"/><Relationship Id="rId10" Type="http://schemas.openxmlformats.org/officeDocument/2006/relationships/image" Target="../media/image33.wmf"/><Relationship Id="rId4" Type="http://schemas.openxmlformats.org/officeDocument/2006/relationships/image" Target="../media/image1.jpeg"/><Relationship Id="rId9"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35.xml"/><Relationship Id="rId7" Type="http://schemas.openxmlformats.org/officeDocument/2006/relationships/image" Target="../media/image34.e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image" Target="../media/image34.pn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40.png"/><Relationship Id="rId4"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336996" y="1238790"/>
            <a:ext cx="8627492" cy="3231654"/>
          </a:xfrm>
          <a:prstGeom prst="rect">
            <a:avLst/>
          </a:prstGeom>
        </p:spPr>
        <p:txBody>
          <a:bodyPr wrap="square">
            <a:spAutoFit/>
          </a:bodyPr>
          <a:lstStyle/>
          <a:p>
            <a:pPr algn="ctr"/>
            <a:r>
              <a:rPr lang="en-US" sz="4000" dirty="0" smtClean="0">
                <a:solidFill>
                  <a:srgbClr val="000066"/>
                </a:solidFill>
              </a:rPr>
              <a:t>Thermodynamics of Hydrogen Bonding: from Experimental Measurements to Structure-Property Modeling</a:t>
            </a:r>
            <a:endParaRPr lang="en-US" dirty="0" smtClean="0">
              <a:solidFill>
                <a:srgbClr val="0000CC"/>
              </a:solidFill>
            </a:endParaRPr>
          </a:p>
          <a:p>
            <a:pPr algn="ctr">
              <a:lnSpc>
                <a:spcPct val="150000"/>
              </a:lnSpc>
            </a:pPr>
            <a:r>
              <a:rPr lang="en-US" sz="2800" u="sng" dirty="0" smtClean="0">
                <a:solidFill>
                  <a:srgbClr val="0000CC"/>
                </a:solidFill>
              </a:rPr>
              <a:t>Vitaly </a:t>
            </a:r>
            <a:r>
              <a:rPr lang="en-US" sz="2800" u="sng" dirty="0" err="1" smtClean="0">
                <a:solidFill>
                  <a:srgbClr val="0000CC"/>
                </a:solidFill>
              </a:rPr>
              <a:t>Solov’ev</a:t>
            </a:r>
            <a:r>
              <a:rPr lang="en-US" sz="2800" baseline="30000" dirty="0" smtClean="0"/>
              <a:t> 1</a:t>
            </a:r>
            <a:r>
              <a:rPr lang="en-US" sz="2800" dirty="0" smtClean="0">
                <a:solidFill>
                  <a:srgbClr val="0000CC"/>
                </a:solidFill>
              </a:rPr>
              <a:t>, Marta </a:t>
            </a:r>
            <a:r>
              <a:rPr lang="en-US" sz="2800" dirty="0" err="1" smtClean="0">
                <a:solidFill>
                  <a:srgbClr val="0000CC"/>
                </a:solidFill>
              </a:rPr>
              <a:t>Glavatskikh</a:t>
            </a:r>
            <a:r>
              <a:rPr lang="en-US" sz="2800" baseline="30000" dirty="0"/>
              <a:t> </a:t>
            </a:r>
            <a:r>
              <a:rPr lang="en-US" sz="2800" baseline="30000" dirty="0" smtClean="0"/>
              <a:t>2,3</a:t>
            </a:r>
            <a:r>
              <a:rPr lang="en-US" sz="2800" dirty="0" smtClean="0">
                <a:solidFill>
                  <a:srgbClr val="0000CC"/>
                </a:solidFill>
              </a:rPr>
              <a:t>, </a:t>
            </a:r>
            <a:r>
              <a:rPr lang="en-US" sz="2800" dirty="0" err="1">
                <a:solidFill>
                  <a:srgbClr val="0000CC"/>
                </a:solidFill>
              </a:rPr>
              <a:t>Timur</a:t>
            </a:r>
            <a:r>
              <a:rPr lang="en-US" sz="2800" dirty="0">
                <a:solidFill>
                  <a:srgbClr val="0000CC"/>
                </a:solidFill>
              </a:rPr>
              <a:t> </a:t>
            </a:r>
            <a:r>
              <a:rPr lang="en-US" sz="2800" dirty="0" err="1" smtClean="0">
                <a:solidFill>
                  <a:srgbClr val="0000CC"/>
                </a:solidFill>
              </a:rPr>
              <a:t>Madzhidov</a:t>
            </a:r>
            <a:r>
              <a:rPr lang="en-US" sz="2800" baseline="30000" dirty="0"/>
              <a:t> </a:t>
            </a:r>
            <a:r>
              <a:rPr lang="en-US" sz="2800" baseline="30000" dirty="0" smtClean="0"/>
              <a:t>3</a:t>
            </a:r>
            <a:r>
              <a:rPr lang="en-US" sz="2800" dirty="0" smtClean="0">
                <a:solidFill>
                  <a:srgbClr val="0000CC"/>
                </a:solidFill>
              </a:rPr>
              <a:t>, </a:t>
            </a:r>
            <a:r>
              <a:rPr lang="en-US" sz="2800" dirty="0" err="1">
                <a:solidFill>
                  <a:srgbClr val="0000CC"/>
                </a:solidFill>
              </a:rPr>
              <a:t>Dragos</a:t>
            </a:r>
            <a:r>
              <a:rPr lang="en-US" sz="2800" dirty="0">
                <a:solidFill>
                  <a:srgbClr val="0000CC"/>
                </a:solidFill>
              </a:rPr>
              <a:t> Horvath</a:t>
            </a:r>
            <a:r>
              <a:rPr lang="en-US" sz="2800" baseline="30000" dirty="0"/>
              <a:t> </a:t>
            </a:r>
            <a:r>
              <a:rPr lang="en-US" sz="2800" baseline="30000" dirty="0" smtClean="0"/>
              <a:t>2</a:t>
            </a:r>
            <a:r>
              <a:rPr lang="en-US" sz="2800" dirty="0" smtClean="0">
                <a:solidFill>
                  <a:srgbClr val="0000CC"/>
                </a:solidFill>
              </a:rPr>
              <a:t>, </a:t>
            </a:r>
            <a:r>
              <a:rPr lang="en-US" sz="2800" dirty="0">
                <a:solidFill>
                  <a:srgbClr val="0000CC"/>
                </a:solidFill>
              </a:rPr>
              <a:t>Gilles </a:t>
            </a:r>
            <a:r>
              <a:rPr lang="en-US" sz="2800" dirty="0" err="1" smtClean="0">
                <a:solidFill>
                  <a:srgbClr val="0000CC"/>
                </a:solidFill>
              </a:rPr>
              <a:t>Marcou</a:t>
            </a:r>
            <a:r>
              <a:rPr lang="en-US" sz="2800" baseline="30000" dirty="0"/>
              <a:t> </a:t>
            </a:r>
            <a:r>
              <a:rPr lang="en-US" sz="2800" baseline="30000" dirty="0" smtClean="0"/>
              <a:t>2</a:t>
            </a:r>
            <a:r>
              <a:rPr lang="en-US" sz="2800" dirty="0" smtClean="0">
                <a:solidFill>
                  <a:srgbClr val="0000CC"/>
                </a:solidFill>
              </a:rPr>
              <a:t>, Alexandre </a:t>
            </a:r>
            <a:r>
              <a:rPr lang="en-US" sz="2800" dirty="0" err="1" smtClean="0">
                <a:solidFill>
                  <a:srgbClr val="0000CC"/>
                </a:solidFill>
              </a:rPr>
              <a:t>Varnek</a:t>
            </a:r>
            <a:r>
              <a:rPr lang="en-US" sz="2800" baseline="30000" dirty="0"/>
              <a:t> </a:t>
            </a:r>
            <a:r>
              <a:rPr lang="en-US" sz="2800" baseline="30000" dirty="0" smtClean="0"/>
              <a:t>2</a:t>
            </a:r>
            <a:endParaRPr lang="en-US" sz="2800" dirty="0">
              <a:solidFill>
                <a:srgbClr val="0000CC"/>
              </a:solidFill>
            </a:endParaRPr>
          </a:p>
        </p:txBody>
      </p:sp>
      <p:sp>
        <p:nvSpPr>
          <p:cNvPr id="2" name="Прямоугольник 1"/>
          <p:cNvSpPr/>
          <p:nvPr/>
        </p:nvSpPr>
        <p:spPr>
          <a:xfrm>
            <a:off x="58402" y="6483153"/>
            <a:ext cx="2469843" cy="461665"/>
          </a:xfrm>
          <a:prstGeom prst="rect">
            <a:avLst/>
          </a:prstGeom>
        </p:spPr>
        <p:txBody>
          <a:bodyPr wrap="none">
            <a:spAutoFit/>
          </a:bodyPr>
          <a:lstStyle/>
          <a:p>
            <a:pPr algn="ctr">
              <a:lnSpc>
                <a:spcPct val="150000"/>
              </a:lnSpc>
            </a:pPr>
            <a:r>
              <a:rPr lang="en-US" sz="1600" i="1" dirty="0">
                <a:solidFill>
                  <a:schemeClr val="bg1"/>
                </a:solidFill>
              </a:rPr>
              <a:t>E-mail: </a:t>
            </a:r>
            <a:r>
              <a:rPr lang="en-US" sz="1600" dirty="0">
                <a:solidFill>
                  <a:schemeClr val="bg1"/>
                </a:solidFill>
              </a:rPr>
              <a:t>solovev-vp@mail.ru</a:t>
            </a:r>
          </a:p>
        </p:txBody>
      </p:sp>
      <p:sp>
        <p:nvSpPr>
          <p:cNvPr id="5" name="Прямоугольник 4"/>
          <p:cNvSpPr/>
          <p:nvPr/>
        </p:nvSpPr>
        <p:spPr>
          <a:xfrm>
            <a:off x="467543" y="4434778"/>
            <a:ext cx="8547551" cy="2123658"/>
          </a:xfrm>
          <a:prstGeom prst="rect">
            <a:avLst/>
          </a:prstGeom>
        </p:spPr>
        <p:txBody>
          <a:bodyPr wrap="square">
            <a:spAutoFit/>
          </a:bodyPr>
          <a:lstStyle/>
          <a:p>
            <a:r>
              <a:rPr lang="en-US" sz="1600" baseline="30000" dirty="0" smtClean="0"/>
              <a:t>1 </a:t>
            </a:r>
            <a:r>
              <a:rPr lang="en-US" sz="1600" dirty="0" smtClean="0"/>
              <a:t>Laboratory </a:t>
            </a:r>
            <a:r>
              <a:rPr lang="en-US" sz="1600" dirty="0"/>
              <a:t>of New </a:t>
            </a:r>
            <a:r>
              <a:rPr lang="en-US" sz="1600" dirty="0" err="1"/>
              <a:t>Physico</a:t>
            </a:r>
            <a:r>
              <a:rPr lang="en-US" sz="1600" dirty="0"/>
              <a:t>-Chemical Problems</a:t>
            </a:r>
          </a:p>
          <a:p>
            <a:r>
              <a:rPr lang="en-US" sz="1400" i="1" dirty="0"/>
              <a:t>A.N. </a:t>
            </a:r>
            <a:r>
              <a:rPr lang="en-US" sz="1400" i="1" dirty="0" err="1"/>
              <a:t>Frumkin</a:t>
            </a:r>
            <a:r>
              <a:rPr lang="en-US" sz="1400" i="1" dirty="0"/>
              <a:t> </a:t>
            </a:r>
            <a:r>
              <a:rPr lang="en-US" sz="1400" i="1" dirty="0" smtClean="0"/>
              <a:t>Institute </a:t>
            </a:r>
            <a:r>
              <a:rPr lang="en-US" sz="1400" i="1" dirty="0"/>
              <a:t>of Physical Chemistry and Electrochemistry </a:t>
            </a:r>
            <a:r>
              <a:rPr lang="en-US" sz="1400" i="1" dirty="0" smtClean="0"/>
              <a:t>,</a:t>
            </a:r>
            <a:r>
              <a:rPr lang="en-US" sz="1400" dirty="0"/>
              <a:t> Russian Academy of </a:t>
            </a:r>
            <a:r>
              <a:rPr lang="en-US" sz="1400" dirty="0" smtClean="0"/>
              <a:t>Sciences</a:t>
            </a:r>
            <a:r>
              <a:rPr lang="en-US" sz="1400" i="1" dirty="0" smtClean="0"/>
              <a:t>, </a:t>
            </a:r>
            <a:r>
              <a:rPr lang="en-US" sz="1400" i="1" dirty="0" err="1" smtClean="0"/>
              <a:t>Leninskiy</a:t>
            </a:r>
            <a:r>
              <a:rPr lang="en-US" sz="1400" i="1" dirty="0" smtClean="0"/>
              <a:t> prospect, 31, 119071, Moscow, Russia</a:t>
            </a:r>
          </a:p>
          <a:p>
            <a:endParaRPr lang="en-US" sz="1400" i="1" dirty="0" smtClean="0"/>
          </a:p>
          <a:p>
            <a:r>
              <a:rPr lang="en-US" sz="1600" baseline="30000" dirty="0" smtClean="0"/>
              <a:t>2 </a:t>
            </a:r>
            <a:r>
              <a:rPr lang="fr-FR" sz="1600" dirty="0"/>
              <a:t>Laboratoire de Chémoinformatique</a:t>
            </a:r>
          </a:p>
          <a:p>
            <a:r>
              <a:rPr lang="fr-FR" sz="1400" i="1" dirty="0"/>
              <a:t>UMR 7140 CNRS, Université de Strasbourg, 1, rue Blaise Pascal, 67000 Strasbourg, France </a:t>
            </a:r>
            <a:endParaRPr lang="en-US" sz="1400" i="1" dirty="0"/>
          </a:p>
          <a:p>
            <a:endParaRPr lang="en-US" sz="1400" i="1" dirty="0" smtClean="0"/>
          </a:p>
          <a:p>
            <a:r>
              <a:rPr lang="en-US" sz="1600" baseline="30000" dirty="0" smtClean="0"/>
              <a:t>3 </a:t>
            </a:r>
            <a:r>
              <a:rPr lang="en-US" sz="1600" dirty="0" smtClean="0"/>
              <a:t>Laboratory </a:t>
            </a:r>
            <a:r>
              <a:rPr lang="en-US" sz="1600" dirty="0"/>
              <a:t>of </a:t>
            </a:r>
            <a:r>
              <a:rPr lang="en-US" sz="1600" dirty="0" err="1"/>
              <a:t>Chemoinformatics</a:t>
            </a:r>
            <a:r>
              <a:rPr lang="en-US" sz="1600" dirty="0"/>
              <a:t> and Molecular </a:t>
            </a:r>
            <a:r>
              <a:rPr lang="en-US" sz="1600" dirty="0" smtClean="0"/>
              <a:t>Modeling</a:t>
            </a:r>
            <a:r>
              <a:rPr lang="en-US" sz="1600" i="1" dirty="0" smtClean="0"/>
              <a:t> </a:t>
            </a:r>
          </a:p>
          <a:p>
            <a:r>
              <a:rPr lang="en-US" sz="1400" i="1" dirty="0" err="1" smtClean="0"/>
              <a:t>Butlerov</a:t>
            </a:r>
            <a:r>
              <a:rPr lang="en-US" sz="1400" i="1" dirty="0" smtClean="0"/>
              <a:t> Institute </a:t>
            </a:r>
            <a:r>
              <a:rPr lang="en-US" sz="1400" i="1" dirty="0"/>
              <a:t>of Chemistry, Kazan Federal University, </a:t>
            </a:r>
            <a:r>
              <a:rPr lang="en-US" sz="1400" i="1" dirty="0" err="1" smtClean="0"/>
              <a:t>Kremlevskaya</a:t>
            </a:r>
            <a:r>
              <a:rPr lang="en-US" sz="1400" i="1" dirty="0" smtClean="0"/>
              <a:t>, </a:t>
            </a:r>
            <a:r>
              <a:rPr lang="en-US" sz="1400" i="1" dirty="0"/>
              <a:t>18, Kazan, </a:t>
            </a:r>
            <a:r>
              <a:rPr lang="en-US" sz="1400" i="1" dirty="0" smtClean="0"/>
              <a:t>Russia</a:t>
            </a:r>
          </a:p>
        </p:txBody>
      </p:sp>
      <p:sp>
        <p:nvSpPr>
          <p:cNvPr id="7" name="Прямоугольник 6"/>
          <p:cNvSpPr/>
          <p:nvPr/>
        </p:nvSpPr>
        <p:spPr>
          <a:xfrm>
            <a:off x="1077678" y="57392"/>
            <a:ext cx="5000660" cy="1169551"/>
          </a:xfrm>
          <a:prstGeom prst="rect">
            <a:avLst/>
          </a:prstGeom>
        </p:spPr>
        <p:txBody>
          <a:bodyPr wrap="square">
            <a:spAutoFit/>
          </a:bodyPr>
          <a:lstStyle/>
          <a:p>
            <a:r>
              <a:rPr lang="en-US" sz="1400" dirty="0" smtClean="0">
                <a:solidFill>
                  <a:schemeClr val="bg1"/>
                </a:solidFill>
              </a:rPr>
              <a:t>A.N. </a:t>
            </a:r>
            <a:r>
              <a:rPr lang="en-US" sz="1400" dirty="0" err="1" smtClean="0">
                <a:solidFill>
                  <a:schemeClr val="bg1"/>
                </a:solidFill>
              </a:rPr>
              <a:t>Frumkin</a:t>
            </a:r>
            <a:r>
              <a:rPr lang="en-US" sz="1400" dirty="0" smtClean="0">
                <a:solidFill>
                  <a:schemeClr val="bg1"/>
                </a:solidFill>
              </a:rPr>
              <a:t> </a:t>
            </a:r>
          </a:p>
          <a:p>
            <a:r>
              <a:rPr lang="en-US" dirty="0" smtClean="0">
                <a:solidFill>
                  <a:schemeClr val="bg1"/>
                </a:solidFill>
              </a:rPr>
              <a:t>Institute of Physical Chemistry and Electrochemistry</a:t>
            </a:r>
          </a:p>
          <a:p>
            <a:r>
              <a:rPr lang="en-US" sz="1400" i="1" dirty="0" smtClean="0">
                <a:solidFill>
                  <a:schemeClr val="bg1"/>
                </a:solidFill>
              </a:rPr>
              <a:t>Institution of Russian Academy of Sciences</a:t>
            </a:r>
          </a:p>
          <a:p>
            <a:endParaRPr lang="en-US" sz="1200" i="1" dirty="0">
              <a:solidFill>
                <a:schemeClr val="bg1"/>
              </a:solidFill>
            </a:endParaRPr>
          </a:p>
          <a:p>
            <a:r>
              <a:rPr lang="en-US" sz="1200" dirty="0" smtClean="0">
                <a:solidFill>
                  <a:schemeClr val="bg1"/>
                </a:solidFill>
              </a:rPr>
              <a:t>31 </a:t>
            </a:r>
            <a:r>
              <a:rPr lang="en-US" sz="1200" dirty="0" err="1" smtClean="0">
                <a:solidFill>
                  <a:schemeClr val="bg1"/>
                </a:solidFill>
              </a:rPr>
              <a:t>Leninsky</a:t>
            </a:r>
            <a:r>
              <a:rPr lang="en-US" sz="1200" dirty="0" smtClean="0">
                <a:solidFill>
                  <a:schemeClr val="bg1"/>
                </a:solidFill>
              </a:rPr>
              <a:t> prospect, Moscow GSP-1, 119071 Russia</a:t>
            </a:r>
            <a:endParaRPr lang="ru-RU" sz="1200" i="1" dirty="0">
              <a:solidFill>
                <a:schemeClr val="bg1"/>
              </a:solidFill>
            </a:endParaRPr>
          </a:p>
        </p:txBody>
      </p:sp>
      <p:pic>
        <p:nvPicPr>
          <p:cNvPr id="8" name="Picture 4"/>
          <p:cNvPicPr>
            <a:picLocks noChangeAspect="1" noChangeArrowheads="1"/>
          </p:cNvPicPr>
          <p:nvPr/>
        </p:nvPicPr>
        <p:blipFill>
          <a:blip r:embed="rId4"/>
          <a:srcRect/>
          <a:stretch>
            <a:fillRect/>
          </a:stretch>
        </p:blipFill>
        <p:spPr bwMode="auto">
          <a:xfrm>
            <a:off x="336996" y="168490"/>
            <a:ext cx="605688" cy="584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4"/>
          <a:stretch>
            <a:fillRect/>
          </a:stretch>
        </p:blipFill>
        <p:spPr>
          <a:xfrm>
            <a:off x="2699792" y="1444911"/>
            <a:ext cx="3389644" cy="3047185"/>
          </a:xfrm>
          <a:prstGeom prst="rect">
            <a:avLst/>
          </a:prstGeom>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10</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Thermodynamics of </a:t>
            </a:r>
            <a:r>
              <a:rPr lang="en-US" sz="3200" b="1" dirty="0">
                <a:solidFill>
                  <a:schemeClr val="bg1"/>
                </a:solidFill>
              </a:rPr>
              <a:t>Hydrogen </a:t>
            </a:r>
            <a:r>
              <a:rPr lang="en-US" sz="3200" b="1" dirty="0" smtClean="0">
                <a:solidFill>
                  <a:schemeClr val="bg1"/>
                </a:solidFill>
              </a:rPr>
              <a:t>Bonding</a:t>
            </a:r>
          </a:p>
          <a:p>
            <a:pPr algn="ctr"/>
            <a:r>
              <a:rPr lang="en-US" sz="3200" dirty="0" smtClean="0">
                <a:solidFill>
                  <a:schemeClr val="accent1">
                    <a:lumMod val="20000"/>
                    <a:lumOff val="80000"/>
                  </a:schemeClr>
                </a:solidFill>
              </a:rPr>
              <a:t>UV-Vis Spectroscopy</a:t>
            </a:r>
            <a:endParaRPr lang="en-US" sz="3200" dirty="0">
              <a:solidFill>
                <a:schemeClr val="accent1">
                  <a:lumMod val="20000"/>
                  <a:lumOff val="80000"/>
                </a:schemeClr>
              </a:solidFill>
            </a:endParaRPr>
          </a:p>
        </p:txBody>
      </p:sp>
      <p:sp>
        <p:nvSpPr>
          <p:cNvPr id="13" name="Прямоугольник 12"/>
          <p:cNvSpPr/>
          <p:nvPr/>
        </p:nvSpPr>
        <p:spPr>
          <a:xfrm>
            <a:off x="1532397" y="5035777"/>
            <a:ext cx="6768752" cy="1041512"/>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5" name="Прямоугольник 14"/>
              <p:cNvSpPr/>
              <p:nvPr/>
            </p:nvSpPr>
            <p:spPr>
              <a:xfrm>
                <a:off x="1730419" y="5147853"/>
                <a:ext cx="6372708" cy="848566"/>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𝐴</m:t>
                          </m:r>
                        </m:e>
                        <m:sub>
                          <m:r>
                            <a:rPr lang="en-US" b="0" i="1" smtClean="0">
                              <a:latin typeface="Cambria Math" panose="02040503050406030204" pitchFamily="18" charset="0"/>
                              <a:cs typeface="Times New Roman" panose="02020603050405020304" pitchFamily="18" charset="0"/>
                              <a:sym typeface="Symbol" panose="05050102010706020507" pitchFamily="18" charset="2"/>
                            </a:rPr>
                            <m:t></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𝐴</m:t>
                          </m:r>
                        </m:e>
                        <m:sub>
                          <m:r>
                            <a:rPr lang="en-US" b="0" i="1" smtClean="0">
                              <a:latin typeface="Cambria Math" panose="02040503050406030204" pitchFamily="18" charset="0"/>
                              <a:cs typeface="Times New Roman" panose="02020603050405020304" pitchFamily="18" charset="0"/>
                            </a:rPr>
                            <m:t>0</m:t>
                          </m:r>
                          <m:r>
                            <a:rPr lang="en-US" i="1">
                              <a:latin typeface="Cambria Math" panose="02040503050406030204" pitchFamily="18" charset="0"/>
                              <a:cs typeface="Times New Roman" panose="02020603050405020304" pitchFamily="18" charset="0"/>
                              <a:sym typeface="Symbol" panose="05050102010706020507" pitchFamily="18" charset="2"/>
                            </a:rPr>
                            <m:t></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m:t>
                      </m:r>
                      <m:nary>
                        <m:naryPr>
                          <m:chr m:val="∑"/>
                          <m:ctrlPr>
                            <a:rPr lang="en-US" b="0"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𝑖</m:t>
                          </m:r>
                          <m:r>
                            <a:rPr lang="en-US" b="0" i="1" smtClean="0">
                              <a:latin typeface="Cambria Math" panose="02040503050406030204" pitchFamily="18" charset="0"/>
                              <a:cs typeface="Times New Roman" panose="02020603050405020304" pitchFamily="18" charset="0"/>
                            </a:rPr>
                            <m:t>=1</m:t>
                          </m:r>
                        </m:sub>
                        <m:sup>
                          <m:r>
                            <a:rPr lang="en-US" b="0" i="1" smtClean="0">
                              <a:latin typeface="Cambria Math" panose="02040503050406030204" pitchFamily="18" charset="0"/>
                              <a:cs typeface="Times New Roman" panose="02020603050405020304" pitchFamily="18" charset="0"/>
                            </a:rPr>
                            <m:t>𝑠</m:t>
                          </m:r>
                        </m:sup>
                        <m:e>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rPr>
                                <m:t>𝑖</m:t>
                              </m:r>
                              <m:r>
                                <a:rPr lang="en-US" i="1">
                                  <a:latin typeface="Cambria Math" panose="02040503050406030204" pitchFamily="18" charset="0"/>
                                  <a:cs typeface="Times New Roman" panose="02020603050405020304" pitchFamily="18" charset="0"/>
                                  <a:sym typeface="Symbol" panose="05050102010706020507" pitchFamily="18" charset="2"/>
                                </a:rPr>
                                <m:t></m:t>
                              </m:r>
                            </m:sub>
                          </m:sSub>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𝐶</m:t>
                              </m:r>
                            </m:e>
                            <m:sub>
                              <m:r>
                                <a:rPr lang="en-US" b="0" i="1" smtClean="0">
                                  <a:latin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cs typeface="Times New Roman" panose="02020603050405020304" pitchFamily="18" charset="0"/>
                            </a:rPr>
                            <m:t>, …, </m:t>
                          </m:r>
                          <m:sSub>
                            <m:sSubPr>
                              <m:ctrlPr>
                                <a:rPr lang="en-US" b="0" i="1" smtClean="0">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rPr>
                                <m:t>𝑠</m:t>
                              </m:r>
                            </m:sub>
                          </m:sSub>
                          <m:r>
                            <a:rPr lang="en-US" b="0" i="1" smtClean="0">
                              <a:latin typeface="Cambria Math" panose="02040503050406030204" pitchFamily="18" charset="0"/>
                              <a:cs typeface="Times New Roman" panose="02020603050405020304" pitchFamily="18" charset="0"/>
                            </a:rPr>
                            <m:t>)</m:t>
                          </m:r>
                        </m:e>
                      </m:nary>
                    </m:oMath>
                  </m:oMathPara>
                </a14:m>
                <a:endParaRPr lang="en-US" dirty="0" smtClean="0">
                  <a:latin typeface="Times New Roman" panose="02020603050405020304" pitchFamily="18" charset="0"/>
                  <a:cs typeface="Times New Roman" panose="02020603050405020304" pitchFamily="18" charset="0"/>
                </a:endParaRPr>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1730419" y="5147853"/>
                <a:ext cx="6372708" cy="848566"/>
              </a:xfrm>
              <a:prstGeom prst="rect">
                <a:avLst/>
              </a:prstGeom>
              <a:blipFill rotWithShape="0">
                <a:blip r:embed="rId5"/>
                <a:stretch>
                  <a:fillRect/>
                </a:stretch>
              </a:blipFill>
            </p:spPr>
            <p:txBody>
              <a:bodyPr/>
              <a:lstStyle/>
              <a:p>
                <a:r>
                  <a:rPr lang="ru-RU">
                    <a:noFill/>
                  </a:rPr>
                  <a:t> </a:t>
                </a:r>
              </a:p>
            </p:txBody>
          </p:sp>
        </mc:Fallback>
      </mc:AlternateContent>
      <p:sp>
        <p:nvSpPr>
          <p:cNvPr id="20" name="Прямоугольник 19"/>
          <p:cNvSpPr/>
          <p:nvPr/>
        </p:nvSpPr>
        <p:spPr>
          <a:xfrm>
            <a:off x="3433768" y="4446967"/>
            <a:ext cx="595808" cy="461665"/>
          </a:xfrm>
          <a:prstGeom prst="rect">
            <a:avLst/>
          </a:prstGeom>
        </p:spPr>
        <p:txBody>
          <a:bodyPr wrap="square">
            <a:spAutoFit/>
          </a:bodyPr>
          <a:lstStyle/>
          <a:p>
            <a:pPr>
              <a:spcAft>
                <a:spcPts val="1000"/>
              </a:spcAft>
            </a:pP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1</a:t>
            </a: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Прямая со стрелкой 10"/>
          <p:cNvCxnSpPr/>
          <p:nvPr/>
        </p:nvCxnSpPr>
        <p:spPr>
          <a:xfrm>
            <a:off x="3701855" y="2728540"/>
            <a:ext cx="0" cy="1440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Прямоугольник 15"/>
              <p:cNvSpPr/>
              <p:nvPr/>
            </p:nvSpPr>
            <p:spPr>
              <a:xfrm>
                <a:off x="3231968" y="3467317"/>
                <a:ext cx="519629" cy="388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cs typeface="Times New Roman" panose="02020603050405020304" pitchFamily="18" charset="0"/>
                            </a:rPr>
                          </m:ctrlPr>
                        </m:sSubPr>
                        <m:e>
                          <m:r>
                            <a:rPr lang="en-US" i="1">
                              <a:solidFill>
                                <a:srgbClr val="FF0000"/>
                              </a:solidFill>
                              <a:latin typeface="Cambria Math" panose="02040503050406030204" pitchFamily="18" charset="0"/>
                              <a:cs typeface="Times New Roman" panose="02020603050405020304" pitchFamily="18" charset="0"/>
                            </a:rPr>
                            <m:t>𝐴</m:t>
                          </m:r>
                        </m:e>
                        <m:sub>
                          <m:r>
                            <a:rPr lang="en-US" i="1">
                              <a:solidFill>
                                <a:srgbClr val="FF0000"/>
                              </a:solidFill>
                              <a:latin typeface="Cambria Math" panose="02040503050406030204" pitchFamily="18" charset="0"/>
                              <a:cs typeface="Times New Roman" panose="02020603050405020304" pitchFamily="18" charset="0"/>
                              <a:sym typeface="Symbol" panose="05050102010706020507" pitchFamily="18" charset="2"/>
                            </a:rPr>
                            <m:t></m:t>
                          </m:r>
                        </m:sub>
                      </m:sSub>
                    </m:oMath>
                  </m:oMathPara>
                </a14:m>
                <a:endParaRPr lang="ru-RU" dirty="0"/>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3231968" y="3467317"/>
                <a:ext cx="519629" cy="388568"/>
              </a:xfrm>
              <a:prstGeom prst="rect">
                <a:avLst/>
              </a:prstGeom>
              <a:blipFill rotWithShape="0">
                <a:blip r:embed="rId6"/>
                <a:stretch>
                  <a:fillRect b="-7813"/>
                </a:stretch>
              </a:blipFill>
            </p:spPr>
            <p:txBody>
              <a:bodyPr/>
              <a:lstStyle/>
              <a:p>
                <a:r>
                  <a:rPr lang="ru-RU">
                    <a:noFill/>
                  </a:rPr>
                  <a:t> </a:t>
                </a:r>
              </a:p>
            </p:txBody>
          </p:sp>
        </mc:Fallback>
      </mc:AlternateContent>
      <p:cxnSp>
        <p:nvCxnSpPr>
          <p:cNvPr id="18" name="Прямая со стрелкой 17"/>
          <p:cNvCxnSpPr/>
          <p:nvPr/>
        </p:nvCxnSpPr>
        <p:spPr>
          <a:xfrm flipH="1">
            <a:off x="4369967" y="3469596"/>
            <a:ext cx="13691" cy="720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5017122" y="2839076"/>
            <a:ext cx="0" cy="13320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4210283" y="4430514"/>
            <a:ext cx="595808" cy="461665"/>
          </a:xfrm>
          <a:prstGeom prst="rect">
            <a:avLst/>
          </a:prstGeom>
        </p:spPr>
        <p:txBody>
          <a:bodyPr wrap="square">
            <a:spAutoFit/>
          </a:bodyPr>
          <a:lstStyle/>
          <a:p>
            <a:pPr>
              <a:spcAft>
                <a:spcPts val="1000"/>
              </a:spcAft>
            </a:pP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m</a:t>
            </a: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Прямоугольник 30"/>
          <p:cNvSpPr/>
          <p:nvPr/>
        </p:nvSpPr>
        <p:spPr>
          <a:xfrm>
            <a:off x="3816808" y="4419617"/>
            <a:ext cx="595808" cy="461665"/>
          </a:xfrm>
          <a:prstGeom prst="rect">
            <a:avLst/>
          </a:prstGeom>
        </p:spPr>
        <p:txBody>
          <a:bodyPr wrap="square">
            <a:spAutoFit/>
          </a:bodyPr>
          <a:lstStyle/>
          <a:p>
            <a:pPr>
              <a:spcAft>
                <a:spcPts val="1000"/>
              </a:spcAft>
            </a:pP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Прямоугольник 31"/>
          <p:cNvSpPr/>
          <p:nvPr/>
        </p:nvSpPr>
        <p:spPr>
          <a:xfrm>
            <a:off x="4622587" y="4397300"/>
            <a:ext cx="595808" cy="461665"/>
          </a:xfrm>
          <a:prstGeom prst="rect">
            <a:avLst/>
          </a:prstGeom>
        </p:spPr>
        <p:txBody>
          <a:bodyPr wrap="square">
            <a:spAutoFit/>
          </a:bodyPr>
          <a:lstStyle/>
          <a:p>
            <a:pPr>
              <a:spcAft>
                <a:spcPts val="1000"/>
              </a:spcAft>
            </a:pP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Прямоугольник 32"/>
          <p:cNvSpPr/>
          <p:nvPr/>
        </p:nvSpPr>
        <p:spPr>
          <a:xfrm>
            <a:off x="4886622" y="4424038"/>
            <a:ext cx="595808" cy="461665"/>
          </a:xfrm>
          <a:prstGeom prst="rect">
            <a:avLst/>
          </a:prstGeom>
        </p:spPr>
        <p:txBody>
          <a:bodyPr wrap="square">
            <a:spAutoFit/>
          </a:bodyPr>
          <a:lstStyle/>
          <a:p>
            <a:pPr>
              <a:spcAft>
                <a:spcPts val="1000"/>
              </a:spcAft>
            </a:pP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2400" baseline="-25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n</a:t>
            </a: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Прямоугольник 18"/>
          <p:cNvSpPr/>
          <p:nvPr/>
        </p:nvSpPr>
        <p:spPr>
          <a:xfrm>
            <a:off x="3040448" y="1308782"/>
            <a:ext cx="1422298" cy="400110"/>
          </a:xfrm>
          <a:prstGeom prst="rect">
            <a:avLst/>
          </a:prstGeom>
        </p:spPr>
        <p:txBody>
          <a:bodyPr wrap="square">
            <a:spAutoFit/>
          </a:bodyPr>
          <a:lstStyle/>
          <a:p>
            <a:r>
              <a:rPr lang="en-US" sz="2000" i="1" dirty="0" smtClean="0">
                <a:cs typeface="Arial" charset="0"/>
              </a:rPr>
              <a:t>Absorbance</a:t>
            </a:r>
            <a:endParaRPr lang="ru-RU" sz="2000" dirty="0"/>
          </a:p>
        </p:txBody>
      </p:sp>
      <p:sp>
        <p:nvSpPr>
          <p:cNvPr id="22" name="Прямоугольник 21"/>
          <p:cNvSpPr/>
          <p:nvPr/>
        </p:nvSpPr>
        <p:spPr>
          <a:xfrm>
            <a:off x="6075441" y="4139258"/>
            <a:ext cx="864096" cy="400110"/>
          </a:xfrm>
          <a:prstGeom prst="rect">
            <a:avLst/>
          </a:prstGeom>
        </p:spPr>
        <p:txBody>
          <a:bodyPr wrap="square">
            <a:spAutoFit/>
          </a:bodyPr>
          <a:lstStyle/>
          <a:p>
            <a:r>
              <a:rPr lang="en-US" sz="2000" i="1" dirty="0" smtClean="0">
                <a:cs typeface="Arial" charset="0"/>
                <a:sym typeface="Symbol" panose="05050102010706020507" pitchFamily="18" charset="2"/>
              </a:rPr>
              <a:t></a:t>
            </a:r>
            <a:r>
              <a:rPr lang="en-US" sz="2000" i="1" dirty="0" smtClean="0">
                <a:cs typeface="Arial" charset="0"/>
              </a:rPr>
              <a:t>, nm</a:t>
            </a:r>
            <a:endParaRPr lang="ru-RU" sz="2000" dirty="0"/>
          </a:p>
        </p:txBody>
      </p:sp>
      <p:sp>
        <p:nvSpPr>
          <p:cNvPr id="4" name="Прямоугольник 3"/>
          <p:cNvSpPr/>
          <p:nvPr/>
        </p:nvSpPr>
        <p:spPr>
          <a:xfrm>
            <a:off x="328393" y="6129738"/>
            <a:ext cx="8604637" cy="523220"/>
          </a:xfrm>
          <a:prstGeom prst="rect">
            <a:avLst/>
          </a:prstGeom>
        </p:spPr>
        <p:txBody>
          <a:bodyPr wrap="square">
            <a:spAutoFit/>
          </a:bodyPr>
          <a:lstStyle/>
          <a:p>
            <a:r>
              <a:rPr lang="ru-RU" sz="1400" dirty="0"/>
              <a:t>S. </a:t>
            </a:r>
            <a:r>
              <a:rPr lang="ru-RU" sz="1400" dirty="0" err="1"/>
              <a:t>Djurdjevic</a:t>
            </a:r>
            <a:r>
              <a:rPr lang="ru-RU" sz="1400" dirty="0"/>
              <a:t>, D.A. </a:t>
            </a:r>
            <a:r>
              <a:rPr lang="ru-RU" sz="1400" dirty="0" err="1"/>
              <a:t>Leigh</a:t>
            </a:r>
            <a:r>
              <a:rPr lang="ru-RU" sz="1400" dirty="0"/>
              <a:t>, H. </a:t>
            </a:r>
            <a:r>
              <a:rPr lang="ru-RU" sz="1400" dirty="0" err="1"/>
              <a:t>McNab</a:t>
            </a:r>
            <a:r>
              <a:rPr lang="ru-RU" sz="1400" dirty="0"/>
              <a:t>, S. </a:t>
            </a:r>
            <a:r>
              <a:rPr lang="ru-RU" sz="1400" dirty="0" err="1"/>
              <a:t>Parsons</a:t>
            </a:r>
            <a:r>
              <a:rPr lang="ru-RU" sz="1400" dirty="0"/>
              <a:t>, G. </a:t>
            </a:r>
            <a:r>
              <a:rPr lang="ru-RU" sz="1400" dirty="0" err="1"/>
              <a:t>Teobaldi</a:t>
            </a:r>
            <a:r>
              <a:rPr lang="ru-RU" sz="1400" dirty="0"/>
              <a:t>, F. </a:t>
            </a:r>
            <a:r>
              <a:rPr lang="ru-RU" sz="1400" dirty="0" err="1"/>
              <a:t>Zerbetto</a:t>
            </a:r>
            <a:r>
              <a:rPr lang="ru-RU" sz="1400" dirty="0"/>
              <a:t>  </a:t>
            </a:r>
            <a:r>
              <a:rPr lang="ru-RU" sz="1400" i="1" dirty="0"/>
              <a:t>J. </a:t>
            </a:r>
            <a:r>
              <a:rPr lang="ru-RU" sz="1400" i="1" dirty="0" err="1"/>
              <a:t>Am</a:t>
            </a:r>
            <a:r>
              <a:rPr lang="ru-RU" sz="1400" i="1" dirty="0"/>
              <a:t>. </a:t>
            </a:r>
            <a:r>
              <a:rPr lang="ru-RU" sz="1400" i="1" dirty="0" err="1"/>
              <a:t>Chem</a:t>
            </a:r>
            <a:r>
              <a:rPr lang="ru-RU" sz="1400" i="1" dirty="0"/>
              <a:t>. </a:t>
            </a:r>
            <a:r>
              <a:rPr lang="ru-RU" sz="1400" i="1" dirty="0" err="1"/>
              <a:t>Soc</a:t>
            </a:r>
            <a:r>
              <a:rPr lang="ru-RU" sz="1400" i="1" dirty="0"/>
              <a:t>. </a:t>
            </a:r>
            <a:r>
              <a:rPr lang="ru-RU" sz="1400" b="1" dirty="0"/>
              <a:t>2007</a:t>
            </a:r>
            <a:r>
              <a:rPr lang="ru-RU" sz="1400" dirty="0"/>
              <a:t>, 129 , </a:t>
            </a:r>
            <a:r>
              <a:rPr lang="ru-RU" sz="1400" dirty="0" smtClean="0"/>
              <a:t>476-477</a:t>
            </a:r>
            <a:endParaRPr lang="en-US" sz="1400" dirty="0" smtClean="0"/>
          </a:p>
          <a:p>
            <a:r>
              <a:rPr lang="en-US" sz="1400" dirty="0"/>
              <a:t>Georg S., </a:t>
            </a:r>
            <a:r>
              <a:rPr lang="en-US" sz="1400" dirty="0" err="1"/>
              <a:t>Billard</a:t>
            </a:r>
            <a:r>
              <a:rPr lang="en-US" sz="1400" dirty="0"/>
              <a:t> I., </a:t>
            </a:r>
            <a:r>
              <a:rPr lang="en-US" sz="1400" dirty="0" err="1"/>
              <a:t>Ouadi</a:t>
            </a:r>
            <a:r>
              <a:rPr lang="en-US" sz="1400" dirty="0"/>
              <a:t> A., Gaillard C., </a:t>
            </a:r>
            <a:r>
              <a:rPr lang="en-US" sz="1400" dirty="0" err="1"/>
              <a:t>Petitjean</a:t>
            </a:r>
            <a:r>
              <a:rPr lang="en-US" sz="1400" dirty="0"/>
              <a:t> L</a:t>
            </a:r>
            <a:r>
              <a:rPr lang="en-US" sz="1400" dirty="0" smtClean="0"/>
              <a:t>., </a:t>
            </a:r>
            <a:r>
              <a:rPr lang="en-US" sz="1400" dirty="0" err="1" smtClean="0"/>
              <a:t>Picquet</a:t>
            </a:r>
            <a:r>
              <a:rPr lang="en-US" sz="1400" dirty="0" smtClean="0"/>
              <a:t> </a:t>
            </a:r>
            <a:r>
              <a:rPr lang="en-US" sz="1400" dirty="0"/>
              <a:t>M., </a:t>
            </a:r>
            <a:r>
              <a:rPr lang="en-US" sz="1400" dirty="0" err="1"/>
              <a:t>Solov’ev</a:t>
            </a:r>
            <a:r>
              <a:rPr lang="en-US" sz="1400" dirty="0"/>
              <a:t> </a:t>
            </a:r>
            <a:r>
              <a:rPr lang="en-US" sz="1400" dirty="0" smtClean="0"/>
              <a:t>V. </a:t>
            </a:r>
            <a:r>
              <a:rPr lang="en-US" sz="1400" i="1" dirty="0" smtClean="0"/>
              <a:t>J</a:t>
            </a:r>
            <a:r>
              <a:rPr lang="en-GB" sz="1400" i="1" dirty="0"/>
              <a:t>. </a:t>
            </a:r>
            <a:r>
              <a:rPr lang="en-US" sz="1400" i="1" dirty="0" err="1"/>
              <a:t>Phys</a:t>
            </a:r>
            <a:r>
              <a:rPr lang="en-GB" sz="1400" i="1" dirty="0"/>
              <a:t>. </a:t>
            </a:r>
            <a:r>
              <a:rPr lang="en-US" sz="1400" i="1" dirty="0" err="1"/>
              <a:t>Chem</a:t>
            </a:r>
            <a:r>
              <a:rPr lang="en-GB" sz="1400" i="1" dirty="0"/>
              <a:t>. </a:t>
            </a:r>
            <a:r>
              <a:rPr lang="en-US" sz="1400" i="1" dirty="0"/>
              <a:t>B,</a:t>
            </a:r>
            <a:r>
              <a:rPr lang="en-US" sz="1400" dirty="0"/>
              <a:t> </a:t>
            </a:r>
            <a:r>
              <a:rPr lang="en-GB" sz="1400" b="1" dirty="0"/>
              <a:t>2010</a:t>
            </a:r>
            <a:r>
              <a:rPr lang="en-GB" sz="1400" dirty="0"/>
              <a:t>, </a:t>
            </a:r>
            <a:r>
              <a:rPr lang="en-GB" sz="1400" i="1" dirty="0"/>
              <a:t>114</a:t>
            </a:r>
            <a:r>
              <a:rPr lang="en-GB" sz="1400" dirty="0"/>
              <a:t>, </a:t>
            </a:r>
            <a:r>
              <a:rPr lang="en-GB" sz="1400" dirty="0" smtClean="0"/>
              <a:t>4276–4282</a:t>
            </a:r>
            <a:endParaRPr lang="ru-RU" sz="1400" dirty="0"/>
          </a:p>
        </p:txBody>
      </p:sp>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027" y="1860499"/>
            <a:ext cx="1443230" cy="2355617"/>
          </a:xfrm>
          <a:prstGeom prst="rect">
            <a:avLst/>
          </a:prstGeom>
        </p:spPr>
      </p:pic>
      <mc:AlternateContent xmlns:mc="http://schemas.openxmlformats.org/markup-compatibility/2006" xmlns:a14="http://schemas.microsoft.com/office/drawing/2010/main">
        <mc:Choice Requires="a14">
          <p:graphicFrame>
            <p:nvGraphicFramePr>
              <p:cNvPr id="6" name="Таблица 5"/>
              <p:cNvGraphicFramePr>
                <a:graphicFrameLocks noGrp="1"/>
              </p:cNvGraphicFramePr>
              <p:nvPr>
                <p:extLst>
                  <p:ext uri="{D42A27DB-BD31-4B8C-83A1-F6EECF244321}">
                    <p14:modId xmlns:p14="http://schemas.microsoft.com/office/powerpoint/2010/main" val="739447620"/>
                  </p:ext>
                </p:extLst>
              </p:nvPr>
            </p:nvGraphicFramePr>
            <p:xfrm>
              <a:off x="6566595" y="1787641"/>
              <a:ext cx="2386031" cy="1705868"/>
            </p:xfrm>
            <a:graphic>
              <a:graphicData uri="http://schemas.openxmlformats.org/drawingml/2006/table">
                <a:tbl>
                  <a:tblPr firstRow="1" firstCol="1" bandRow="1">
                    <a:tableStyleId>{5C22544A-7EE6-4342-B048-85BDC9FD1C3A}</a:tableStyleId>
                  </a:tblPr>
                  <a:tblGrid>
                    <a:gridCol w="677831"/>
                    <a:gridCol w="772097"/>
                    <a:gridCol w="936103"/>
                  </a:tblGrid>
                  <a:tr h="37284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ru-RU" sz="1800" i="1">
                                        <a:effectLst/>
                                        <a:latin typeface="Cambria Math" panose="02040503050406030204" pitchFamily="18" charset="0"/>
                                      </a:rPr>
                                    </m:ctrlPr>
                                  </m:sSubPr>
                                  <m:e>
                                    <m:r>
                                      <a:rPr lang="en-US" sz="1800">
                                        <a:effectLst/>
                                        <a:latin typeface="Cambria Math" panose="02040503050406030204" pitchFamily="18" charset="0"/>
                                      </a:rPr>
                                      <m:t>𝐴</m:t>
                                    </m:r>
                                  </m:e>
                                  <m:sub>
                                    <m:r>
                                      <a:rPr lang="en-US" sz="1800">
                                        <a:effectLst/>
                                        <a:latin typeface="Cambria Math" panose="02040503050406030204" pitchFamily="18" charset="0"/>
                                        <a:sym typeface="Symbol" panose="05050102010706020507" pitchFamily="18" charset="2"/>
                                      </a:rPr>
                                      <m:t></m:t>
                                    </m:r>
                                  </m:sub>
                                </m:sSub>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err="1">
                              <a:effectLst/>
                            </a:rPr>
                            <a:t>C</a:t>
                          </a:r>
                          <a:r>
                            <a:rPr lang="en-US" sz="1800" baseline="30000" dirty="0" err="1">
                              <a:effectLst/>
                            </a:rPr>
                            <a:t>o</a:t>
                          </a:r>
                          <a:r>
                            <a:rPr lang="en-US" sz="1800" baseline="-25000" dirty="0" err="1">
                              <a:effectLst/>
                            </a:rPr>
                            <a:t>D</a:t>
                          </a:r>
                          <a:r>
                            <a:rPr lang="en-US" sz="1800" dirty="0">
                              <a:effectLst/>
                            </a:rPr>
                            <a:t>,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C</a:t>
                          </a:r>
                          <a:r>
                            <a:rPr lang="en-US" sz="1800" baseline="30000">
                              <a:effectLst/>
                            </a:rPr>
                            <a:t>o</a:t>
                          </a:r>
                          <a:r>
                            <a:rPr lang="en-US" sz="1800" baseline="-25000">
                              <a:effectLst/>
                            </a:rPr>
                            <a:t>A</a:t>
                          </a:r>
                          <a:r>
                            <a:rPr lang="en-US" sz="1800">
                              <a:effectLst/>
                            </a:rPr>
                            <a:t>, M</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a:effectLst/>
                            </a:rPr>
                            <a:t>0.38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10</a:t>
                          </a:r>
                          <a:r>
                            <a:rPr lang="en-US" sz="1800" baseline="30000" dirty="0">
                              <a:effectLst/>
                            </a:rPr>
                            <a:t>-6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10</a:t>
                          </a:r>
                          <a:r>
                            <a:rPr lang="en-US" sz="1800" baseline="30000" dirty="0">
                              <a:effectLst/>
                            </a:rPr>
                            <a:t>-5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a:effectLst/>
                            </a:rPr>
                            <a:t>0.44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2</a:t>
                          </a:r>
                          <a:r>
                            <a:rPr lang="en-US" sz="1800" baseline="30000">
                              <a:effectLst/>
                            </a:rPr>
                            <a:t>.</a:t>
                          </a:r>
                          <a:r>
                            <a:rPr lang="en-US" sz="1800">
                              <a:effectLst/>
                            </a:rPr>
                            <a:t>10</a:t>
                          </a:r>
                          <a:r>
                            <a:rPr lang="en-US" sz="1800" baseline="30000">
                              <a:effectLst/>
                            </a:rPr>
                            <a:t>-6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10</a:t>
                          </a:r>
                          <a:r>
                            <a:rPr lang="en-US" sz="1800" baseline="30000" dirty="0">
                              <a:effectLst/>
                            </a:rPr>
                            <a:t>-5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a:effectLst/>
                            </a:rPr>
                            <a:t>0.47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5</a:t>
                          </a:r>
                          <a:r>
                            <a:rPr lang="en-US" sz="1800" baseline="30000">
                              <a:effectLst/>
                            </a:rPr>
                            <a:t>.</a:t>
                          </a:r>
                          <a:r>
                            <a:rPr lang="en-US" sz="1800">
                              <a:effectLst/>
                            </a:rPr>
                            <a:t>10</a:t>
                          </a:r>
                          <a:r>
                            <a:rPr lang="en-US" sz="1800" baseline="30000">
                              <a:effectLst/>
                            </a:rPr>
                            <a:t>-6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10</a:t>
                          </a:r>
                          <a:r>
                            <a:rPr lang="en-US" sz="1800" baseline="30000" dirty="0">
                              <a:effectLst/>
                            </a:rPr>
                            <a:t>-5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6" name="Таблица 5"/>
              <p:cNvGraphicFramePr>
                <a:graphicFrameLocks noGrp="1"/>
              </p:cNvGraphicFramePr>
              <p:nvPr>
                <p:extLst>
                  <p:ext uri="{D42A27DB-BD31-4B8C-83A1-F6EECF244321}">
                    <p14:modId xmlns:p14="http://schemas.microsoft.com/office/powerpoint/2010/main" val="739447620"/>
                  </p:ext>
                </p:extLst>
              </p:nvPr>
            </p:nvGraphicFramePr>
            <p:xfrm>
              <a:off x="6566595" y="1787641"/>
              <a:ext cx="2386031" cy="1705868"/>
            </p:xfrm>
            <a:graphic>
              <a:graphicData uri="http://schemas.openxmlformats.org/drawingml/2006/table">
                <a:tbl>
                  <a:tblPr firstRow="1" firstCol="1" bandRow="1">
                    <a:tableStyleId>{5C22544A-7EE6-4342-B048-85BDC9FD1C3A}</a:tableStyleId>
                  </a:tblPr>
                  <a:tblGrid>
                    <a:gridCol w="677831"/>
                    <a:gridCol w="772097"/>
                    <a:gridCol w="936103"/>
                  </a:tblGrid>
                  <a:tr h="372848">
                    <a:tc>
                      <a:txBody>
                        <a:bodyPr/>
                        <a:lstStyle/>
                        <a:p>
                          <a:endParaRPr lang="ru-RU"/>
                        </a:p>
                      </a:txBody>
                      <a:tcPr marL="68580" marR="68580" marT="0" marB="0">
                        <a:blipFill rotWithShape="0">
                          <a:blip r:embed="rId8"/>
                          <a:stretch>
                            <a:fillRect l="-901" t="-19672" r="-256757" b="-383607"/>
                          </a:stretch>
                        </a:blipFill>
                      </a:tcPr>
                    </a:tc>
                    <a:tc>
                      <a:txBody>
                        <a:bodyPr/>
                        <a:lstStyle/>
                        <a:p>
                          <a:pPr>
                            <a:lnSpc>
                              <a:spcPct val="107000"/>
                            </a:lnSpc>
                            <a:spcAft>
                              <a:spcPts val="0"/>
                            </a:spcAft>
                          </a:pPr>
                          <a:r>
                            <a:rPr lang="en-US" sz="1800" dirty="0" err="1">
                              <a:effectLst/>
                            </a:rPr>
                            <a:t>C</a:t>
                          </a:r>
                          <a:r>
                            <a:rPr lang="en-US" sz="1800" baseline="30000" dirty="0" err="1">
                              <a:effectLst/>
                            </a:rPr>
                            <a:t>o</a:t>
                          </a:r>
                          <a:r>
                            <a:rPr lang="en-US" sz="1800" baseline="-25000" dirty="0" err="1">
                              <a:effectLst/>
                            </a:rPr>
                            <a:t>D</a:t>
                          </a:r>
                          <a:r>
                            <a:rPr lang="en-US" sz="1800" dirty="0">
                              <a:effectLst/>
                            </a:rPr>
                            <a:t>,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C</a:t>
                          </a:r>
                          <a:r>
                            <a:rPr lang="en-US" sz="1800" baseline="30000">
                              <a:effectLst/>
                            </a:rPr>
                            <a:t>o</a:t>
                          </a:r>
                          <a:r>
                            <a:rPr lang="en-US" sz="1800" baseline="-25000">
                              <a:effectLst/>
                            </a:rPr>
                            <a:t>A</a:t>
                          </a:r>
                          <a:r>
                            <a:rPr lang="en-US" sz="1800">
                              <a:effectLst/>
                            </a:rPr>
                            <a:t>, M</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a:effectLst/>
                            </a:rPr>
                            <a:t>0.38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10</a:t>
                          </a:r>
                          <a:r>
                            <a:rPr lang="en-US" sz="1800" baseline="30000" dirty="0">
                              <a:effectLst/>
                            </a:rPr>
                            <a:t>-6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10</a:t>
                          </a:r>
                          <a:r>
                            <a:rPr lang="en-US" sz="1800" baseline="30000" dirty="0">
                              <a:effectLst/>
                            </a:rPr>
                            <a:t>-5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a:effectLst/>
                            </a:rPr>
                            <a:t>0.44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2</a:t>
                          </a:r>
                          <a:r>
                            <a:rPr lang="en-US" sz="1800" baseline="30000">
                              <a:effectLst/>
                            </a:rPr>
                            <a:t>.</a:t>
                          </a:r>
                          <a:r>
                            <a:rPr lang="en-US" sz="1800">
                              <a:effectLst/>
                            </a:rPr>
                            <a:t>10</a:t>
                          </a:r>
                          <a:r>
                            <a:rPr lang="en-US" sz="1800" baseline="30000">
                              <a:effectLst/>
                            </a:rPr>
                            <a:t>-6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10</a:t>
                          </a:r>
                          <a:r>
                            <a:rPr lang="en-US" sz="1800" baseline="30000" dirty="0">
                              <a:effectLst/>
                            </a:rPr>
                            <a:t>-5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a:effectLst/>
                            </a:rPr>
                            <a:t>0.47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5</a:t>
                          </a:r>
                          <a:r>
                            <a:rPr lang="en-US" sz="1800" baseline="30000">
                              <a:effectLst/>
                            </a:rPr>
                            <a:t>.</a:t>
                          </a:r>
                          <a:r>
                            <a:rPr lang="en-US" sz="1800">
                              <a:effectLst/>
                            </a:rPr>
                            <a:t>10</a:t>
                          </a:r>
                          <a:r>
                            <a:rPr lang="en-US" sz="1800" baseline="30000">
                              <a:effectLst/>
                            </a:rPr>
                            <a:t>-6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10</a:t>
                          </a:r>
                          <a:r>
                            <a:rPr lang="en-US" sz="1800" baseline="30000" dirty="0">
                              <a:effectLst/>
                            </a:rPr>
                            <a:t>-5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26" name="Прямоугольник 25"/>
          <p:cNvSpPr/>
          <p:nvPr/>
        </p:nvSpPr>
        <p:spPr>
          <a:xfrm>
            <a:off x="107504" y="2065252"/>
            <a:ext cx="359660" cy="400110"/>
          </a:xfrm>
          <a:prstGeom prst="rect">
            <a:avLst/>
          </a:prstGeom>
        </p:spPr>
        <p:txBody>
          <a:bodyPr wrap="square">
            <a:spAutoFit/>
          </a:bodyPr>
          <a:lstStyle/>
          <a:p>
            <a:r>
              <a:rPr lang="en-US" sz="2000" dirty="0" smtClean="0">
                <a:cs typeface="Arial" charset="0"/>
                <a:sym typeface="Symbol" panose="05050102010706020507" pitchFamily="18" charset="2"/>
              </a:rPr>
              <a:t>D</a:t>
            </a:r>
            <a:endParaRPr lang="ru-RU" sz="2000" dirty="0"/>
          </a:p>
        </p:txBody>
      </p:sp>
      <p:sp>
        <p:nvSpPr>
          <p:cNvPr id="27" name="Прямоугольник 26"/>
          <p:cNvSpPr/>
          <p:nvPr/>
        </p:nvSpPr>
        <p:spPr>
          <a:xfrm>
            <a:off x="97367" y="3185113"/>
            <a:ext cx="359660" cy="400110"/>
          </a:xfrm>
          <a:prstGeom prst="rect">
            <a:avLst/>
          </a:prstGeom>
        </p:spPr>
        <p:txBody>
          <a:bodyPr wrap="square">
            <a:spAutoFit/>
          </a:bodyPr>
          <a:lstStyle/>
          <a:p>
            <a:r>
              <a:rPr lang="en-US" sz="2000" dirty="0" smtClean="0">
                <a:cs typeface="Arial" charset="0"/>
                <a:sym typeface="Symbol" panose="05050102010706020507" pitchFamily="18" charset="2"/>
              </a:rPr>
              <a:t>A</a:t>
            </a:r>
            <a:endParaRPr lang="ru-RU" sz="2000" dirty="0"/>
          </a:p>
        </p:txBody>
      </p:sp>
      <p:sp>
        <p:nvSpPr>
          <p:cNvPr id="28" name="Прямоугольник 27"/>
          <p:cNvSpPr/>
          <p:nvPr/>
        </p:nvSpPr>
        <p:spPr>
          <a:xfrm>
            <a:off x="328393" y="4220218"/>
            <a:ext cx="1778388" cy="369332"/>
          </a:xfrm>
          <a:prstGeom prst="rect">
            <a:avLst/>
          </a:prstGeom>
        </p:spPr>
        <p:txBody>
          <a:bodyPr wrap="square">
            <a:spAutoFit/>
          </a:bodyPr>
          <a:lstStyle/>
          <a:p>
            <a:pPr>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in CH</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dirty="0" smtClean="0">
                <a:latin typeface="Calibri" panose="020F0502020204030204" pitchFamily="34" charset="0"/>
                <a:ea typeface="Calibri" panose="020F0502020204030204" pitchFamily="34" charset="0"/>
                <a:cs typeface="Times New Roman" panose="02020603050405020304" pitchFamily="18" charset="0"/>
              </a:rPr>
              <a:t>Cl</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4</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at 293K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3667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11</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Thermodynamics of </a:t>
            </a:r>
            <a:r>
              <a:rPr lang="en-US" sz="3200" b="1" dirty="0">
                <a:solidFill>
                  <a:schemeClr val="bg1"/>
                </a:solidFill>
              </a:rPr>
              <a:t>Hydrogen </a:t>
            </a:r>
            <a:r>
              <a:rPr lang="en-US" sz="3200" b="1" dirty="0" smtClean="0">
                <a:solidFill>
                  <a:schemeClr val="bg1"/>
                </a:solidFill>
              </a:rPr>
              <a:t>Bonding</a:t>
            </a:r>
          </a:p>
          <a:p>
            <a:pPr algn="ctr"/>
            <a:r>
              <a:rPr lang="en-US" sz="3200" dirty="0" smtClean="0">
                <a:solidFill>
                  <a:schemeClr val="accent1">
                    <a:lumMod val="20000"/>
                    <a:lumOff val="80000"/>
                  </a:schemeClr>
                </a:solidFill>
              </a:rPr>
              <a:t>NMR Spectroscopy</a:t>
            </a:r>
            <a:endParaRPr lang="en-US" sz="3200" dirty="0">
              <a:solidFill>
                <a:schemeClr val="accent1">
                  <a:lumMod val="20000"/>
                  <a:lumOff val="80000"/>
                </a:schemeClr>
              </a:solidFill>
            </a:endParaRPr>
          </a:p>
        </p:txBody>
      </p:sp>
      <mc:AlternateContent xmlns:mc="http://schemas.openxmlformats.org/markup-compatibility/2006" xmlns:a14="http://schemas.microsoft.com/office/drawing/2010/main">
        <mc:Choice Requires="a14">
          <p:sp>
            <p:nvSpPr>
              <p:cNvPr id="13" name="Прямоугольник 12"/>
              <p:cNvSpPr/>
              <p:nvPr/>
            </p:nvSpPr>
            <p:spPr>
              <a:xfrm>
                <a:off x="1173933" y="5013176"/>
                <a:ext cx="6768752"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r>
                        <a:rPr lang="en-US" i="1">
                          <a:solidFill>
                            <a:schemeClr val="tx1"/>
                          </a:solidFill>
                          <a:latin typeface="Cambria Math" panose="02040503050406030204" pitchFamily="18" charset="0"/>
                          <a:cs typeface="Times New Roman" panose="02020603050405020304" pitchFamily="18" charset="0"/>
                        </a:rPr>
                        <m:t>=</m:t>
                      </m:r>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e>
                        <m:sub>
                          <m:r>
                            <a:rPr lang="en-US" i="1">
                              <a:solidFill>
                                <a:schemeClr val="tx1"/>
                              </a:solidFill>
                              <a:latin typeface="Cambria Math" panose="02040503050406030204" pitchFamily="18" charset="0"/>
                              <a:cs typeface="Times New Roman" panose="02020603050405020304" pitchFamily="18" charset="0"/>
                            </a:rPr>
                            <m:t>0</m:t>
                          </m:r>
                        </m:sub>
                      </m:sSub>
                      <m:r>
                        <a:rPr lang="en-US" i="1">
                          <a:solidFill>
                            <a:schemeClr val="tx1"/>
                          </a:solidFill>
                          <a:latin typeface="Cambria Math" panose="02040503050406030204" pitchFamily="18" charset="0"/>
                          <a:cs typeface="Times New Roman" panose="02020603050405020304" pitchFamily="18" charset="0"/>
                        </a:rPr>
                        <m:t>+</m:t>
                      </m:r>
                      <m:f>
                        <m:fPr>
                          <m:ctrlPr>
                            <a:rPr lang="en-US" i="1">
                              <a:solidFill>
                                <a:schemeClr val="tx1"/>
                              </a:solidFill>
                              <a:latin typeface="Cambria Math" panose="02040503050406030204" pitchFamily="18" charset="0"/>
                              <a:cs typeface="Times New Roman" panose="02020603050405020304" pitchFamily="18" charset="0"/>
                            </a:rPr>
                          </m:ctrlPr>
                        </m:fPr>
                        <m:num>
                          <m:r>
                            <a:rPr lang="en-US" i="1">
                              <a:solidFill>
                                <a:schemeClr val="tx1"/>
                              </a:solidFill>
                              <a:latin typeface="Cambria Math" panose="02040503050406030204" pitchFamily="18" charset="0"/>
                              <a:cs typeface="Times New Roman" panose="02020603050405020304" pitchFamily="18" charset="0"/>
                            </a:rPr>
                            <m:t>1</m:t>
                          </m:r>
                        </m:num>
                        <m:den>
                          <m:sSubSup>
                            <m:sSubSupPr>
                              <m:ctrlPr>
                                <a:rPr lang="en-US" i="1" smtClean="0">
                                  <a:solidFill>
                                    <a:schemeClr val="tx1"/>
                                  </a:solidFill>
                                  <a:latin typeface="Cambria Math" panose="02040503050406030204" pitchFamily="18" charset="0"/>
                                  <a:cs typeface="Times New Roman" panose="02020603050405020304" pitchFamily="18" charset="0"/>
                                </a:rPr>
                              </m:ctrlPr>
                            </m:sSubSupPr>
                            <m:e>
                              <m:r>
                                <a:rPr lang="en-US" i="1">
                                  <a:solidFill>
                                    <a:schemeClr val="tx1"/>
                                  </a:solidFill>
                                  <a:latin typeface="Cambria Math" panose="02040503050406030204" pitchFamily="18" charset="0"/>
                                  <a:cs typeface="Times New Roman" panose="02020603050405020304" pitchFamily="18" charset="0"/>
                                </a:rPr>
                                <m:t>𝐶</m:t>
                              </m:r>
                            </m:e>
                            <m:sub>
                              <m:r>
                                <a:rPr lang="en-US" i="1">
                                  <a:solidFill>
                                    <a:schemeClr val="tx1"/>
                                  </a:solidFill>
                                  <a:latin typeface="Cambria Math" panose="02040503050406030204" pitchFamily="18" charset="0"/>
                                  <a:cs typeface="Times New Roman" panose="02020603050405020304" pitchFamily="18" charset="0"/>
                                </a:rPr>
                                <m:t>𝑅</m:t>
                              </m:r>
                            </m:sub>
                            <m:sup>
                              <m:r>
                                <a:rPr lang="en-US" i="1">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sup>
                          </m:sSubSup>
                        </m:den>
                      </m:f>
                      <m:nary>
                        <m:naryPr>
                          <m:chr m:val="∑"/>
                          <m:ctrlPr>
                            <a:rPr lang="en-US" i="1">
                              <a:solidFill>
                                <a:schemeClr val="tx1"/>
                              </a:solidFill>
                              <a:latin typeface="Cambria Math" panose="02040503050406030204" pitchFamily="18" charset="0"/>
                              <a:cs typeface="Times New Roman" panose="02020603050405020304" pitchFamily="18" charset="0"/>
                            </a:rPr>
                          </m:ctrlPr>
                        </m:naryPr>
                        <m:sub>
                          <m:r>
                            <m:rPr>
                              <m:brk m:alnAt="23"/>
                            </m:rPr>
                            <a:rPr lang="en-US" i="1">
                              <a:solidFill>
                                <a:schemeClr val="tx1"/>
                              </a:solidFill>
                              <a:latin typeface="Cambria Math" panose="02040503050406030204" pitchFamily="18" charset="0"/>
                              <a:cs typeface="Times New Roman" panose="02020603050405020304" pitchFamily="18" charset="0"/>
                            </a:rPr>
                            <m:t>𝑖</m:t>
                          </m:r>
                          <m:r>
                            <a:rPr lang="en-US" i="1">
                              <a:solidFill>
                                <a:schemeClr val="tx1"/>
                              </a:solidFill>
                              <a:latin typeface="Cambria Math" panose="02040503050406030204" pitchFamily="18" charset="0"/>
                              <a:cs typeface="Times New Roman" panose="02020603050405020304" pitchFamily="18" charset="0"/>
                            </a:rPr>
                            <m:t>=1</m:t>
                          </m:r>
                        </m:sub>
                        <m:sup>
                          <m:r>
                            <a:rPr lang="en-US" i="1">
                              <a:solidFill>
                                <a:schemeClr val="tx1"/>
                              </a:solidFill>
                              <a:latin typeface="Cambria Math" panose="02040503050406030204" pitchFamily="18" charset="0"/>
                              <a:cs typeface="Times New Roman" panose="02020603050405020304" pitchFamily="18" charset="0"/>
                            </a:rPr>
                            <m:t>𝑠</m:t>
                          </m:r>
                        </m:sup>
                        <m:e>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e>
                            <m:sub>
                              <m:r>
                                <a:rPr lang="en-US" i="1">
                                  <a:solidFill>
                                    <a:schemeClr val="tx1"/>
                                  </a:solidFill>
                                  <a:latin typeface="Cambria Math" panose="02040503050406030204" pitchFamily="18" charset="0"/>
                                  <a:cs typeface="Times New Roman" panose="02020603050405020304" pitchFamily="18" charset="0"/>
                                </a:rPr>
                                <m:t>𝑖</m:t>
                              </m:r>
                            </m:sub>
                          </m:sSub>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rPr>
                                <m:t>𝐶</m:t>
                              </m:r>
                            </m:e>
                            <m:sub>
                              <m:r>
                                <a:rPr lang="en-US" i="1">
                                  <a:solidFill>
                                    <a:schemeClr val="tx1"/>
                                  </a:solidFill>
                                  <a:latin typeface="Cambria Math" panose="02040503050406030204" pitchFamily="18" charset="0"/>
                                  <a:cs typeface="Times New Roman" panose="02020603050405020304" pitchFamily="18" charset="0"/>
                                </a:rPr>
                                <m:t>𝑖</m:t>
                              </m:r>
                            </m:sub>
                          </m:sSub>
                          <m:r>
                            <a:rPr lang="en-US" i="1">
                              <a:solidFill>
                                <a:schemeClr val="tx1"/>
                              </a:solidFill>
                              <a:latin typeface="Cambria Math" panose="02040503050406030204" pitchFamily="18" charset="0"/>
                              <a:cs typeface="Times New Roman" panose="02020603050405020304" pitchFamily="18" charset="0"/>
                            </a:rPr>
                            <m:t>(</m:t>
                          </m:r>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e>
                            <m:sub>
                              <m:r>
                                <a:rPr lang="en-US" i="1">
                                  <a:solidFill>
                                    <a:schemeClr val="tx1"/>
                                  </a:solidFill>
                                  <a:latin typeface="Cambria Math" panose="02040503050406030204" pitchFamily="18" charset="0"/>
                                  <a:cs typeface="Times New Roman" panose="02020603050405020304" pitchFamily="18" charset="0"/>
                                </a:rPr>
                                <m:t>𝑖</m:t>
                              </m:r>
                            </m:sub>
                          </m:sSub>
                          <m:r>
                            <a:rPr lang="en-US" i="1">
                              <a:solidFill>
                                <a:schemeClr val="tx1"/>
                              </a:solidFill>
                              <a:latin typeface="Cambria Math" panose="02040503050406030204" pitchFamily="18" charset="0"/>
                              <a:cs typeface="Times New Roman" panose="02020603050405020304" pitchFamily="18" charset="0"/>
                            </a:rPr>
                            <m:t>, …, </m:t>
                          </m:r>
                          <m:sSub>
                            <m:sSubPr>
                              <m:ctrlPr>
                                <a:rPr lang="en-US" i="1">
                                  <a:solidFill>
                                    <a:schemeClr val="tx1"/>
                                  </a:solidFill>
                                  <a:latin typeface="Cambria Math" panose="02040503050406030204" pitchFamily="18" charset="0"/>
                                  <a:cs typeface="Times New Roman" panose="02020603050405020304" pitchFamily="18" charset="0"/>
                                </a:rPr>
                              </m:ctrlPr>
                            </m:sSubPr>
                            <m:e>
                              <m:r>
                                <a:rPr lang="en-US" i="1">
                                  <a:solidFill>
                                    <a:schemeClr val="tx1"/>
                                  </a:solidFill>
                                  <a:latin typeface="Cambria Math" panose="02040503050406030204" pitchFamily="18" charset="0"/>
                                  <a:cs typeface="Times New Roman" panose="02020603050405020304" pitchFamily="18" charset="0"/>
                                  <a:sym typeface="Symbol" panose="05050102010706020507" pitchFamily="18" charset="2"/>
                                </a:rPr>
                                <m:t></m:t>
                              </m:r>
                            </m:e>
                            <m:sub>
                              <m:r>
                                <a:rPr lang="en-US" i="1">
                                  <a:solidFill>
                                    <a:schemeClr val="tx1"/>
                                  </a:solidFill>
                                  <a:latin typeface="Cambria Math" panose="02040503050406030204" pitchFamily="18" charset="0"/>
                                  <a:cs typeface="Times New Roman" panose="02020603050405020304" pitchFamily="18" charset="0"/>
                                </a:rPr>
                                <m:t>𝑠</m:t>
                              </m:r>
                            </m:sub>
                          </m:sSub>
                          <m:r>
                            <a:rPr lang="en-US" i="1">
                              <a:solidFill>
                                <a:schemeClr val="tx1"/>
                              </a:solidFill>
                              <a:latin typeface="Cambria Math" panose="02040503050406030204" pitchFamily="18" charset="0"/>
                              <a:cs typeface="Times New Roman" panose="02020603050405020304" pitchFamily="18" charset="0"/>
                            </a:rPr>
                            <m:t>)</m:t>
                          </m:r>
                        </m:e>
                      </m:nary>
                    </m:oMath>
                  </m:oMathPara>
                </a14:m>
                <a:endParaRPr lang="ru-RU" dirty="0">
                  <a:solidFill>
                    <a:schemeClr val="tx1"/>
                  </a:solidFill>
                </a:endParaRPr>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1173933" y="5013176"/>
                <a:ext cx="6768752" cy="1112416"/>
              </a:xfrm>
              <a:prstGeom prst="rect">
                <a:avLst/>
              </a:prstGeom>
              <a:blipFill rotWithShape="0">
                <a:blip r:embed="rId5"/>
                <a:stretch>
                  <a:fillRect/>
                </a:stretch>
              </a:blipFill>
              <a:ln>
                <a:noFill/>
              </a:ln>
            </p:spPr>
            <p:txBody>
              <a:bodyPr/>
              <a:lstStyle/>
              <a:p>
                <a:r>
                  <a:rPr lang="ru-RU">
                    <a:noFill/>
                  </a:rPr>
                  <a:t> </a:t>
                </a:r>
              </a:p>
            </p:txBody>
          </p:sp>
        </mc:Fallback>
      </mc:AlternateContent>
      <p:sp>
        <p:nvSpPr>
          <p:cNvPr id="22" name="Полилиния 21"/>
          <p:cNvSpPr/>
          <p:nvPr/>
        </p:nvSpPr>
        <p:spPr>
          <a:xfrm>
            <a:off x="1979712" y="1623041"/>
            <a:ext cx="2286000" cy="1092521"/>
          </a:xfrm>
          <a:custGeom>
            <a:avLst/>
            <a:gdLst>
              <a:gd name="connsiteX0" fmla="*/ 0 w 2286000"/>
              <a:gd name="connsiteY0" fmla="*/ 1082582 h 1092521"/>
              <a:gd name="connsiteX1" fmla="*/ 1381539 w 2286000"/>
              <a:gd name="connsiteY1" fmla="*/ 1092521 h 1092521"/>
              <a:gd name="connsiteX2" fmla="*/ 1381539 w 2286000"/>
              <a:gd name="connsiteY2" fmla="*/ 1092521 h 1092521"/>
              <a:gd name="connsiteX3" fmla="*/ 1470991 w 2286000"/>
              <a:gd name="connsiteY3" fmla="*/ 9156 h 1092521"/>
              <a:gd name="connsiteX4" fmla="*/ 1540565 w 2286000"/>
              <a:gd name="connsiteY4" fmla="*/ 595565 h 1092521"/>
              <a:gd name="connsiteX5" fmla="*/ 1570383 w 2286000"/>
              <a:gd name="connsiteY5" fmla="*/ 1013008 h 1092521"/>
              <a:gd name="connsiteX6" fmla="*/ 1570383 w 2286000"/>
              <a:gd name="connsiteY6" fmla="*/ 1082582 h 1092521"/>
              <a:gd name="connsiteX7" fmla="*/ 1630017 w 2286000"/>
              <a:gd name="connsiteY7" fmla="*/ 1082582 h 1092521"/>
              <a:gd name="connsiteX8" fmla="*/ 2067339 w 2286000"/>
              <a:gd name="connsiteY8" fmla="*/ 1072643 h 1092521"/>
              <a:gd name="connsiteX9" fmla="*/ 2286000 w 2286000"/>
              <a:gd name="connsiteY9" fmla="*/ 1082582 h 109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1092521">
                <a:moveTo>
                  <a:pt x="0" y="1082582"/>
                </a:moveTo>
                <a:lnTo>
                  <a:pt x="1381539" y="1092521"/>
                </a:lnTo>
                <a:lnTo>
                  <a:pt x="1381539" y="1092521"/>
                </a:lnTo>
                <a:cubicBezTo>
                  <a:pt x="1396448" y="911960"/>
                  <a:pt x="1444487" y="91982"/>
                  <a:pt x="1470991" y="9156"/>
                </a:cubicBezTo>
                <a:cubicBezTo>
                  <a:pt x="1497495" y="-73670"/>
                  <a:pt x="1524000" y="428256"/>
                  <a:pt x="1540565" y="595565"/>
                </a:cubicBezTo>
                <a:cubicBezTo>
                  <a:pt x="1557130" y="762874"/>
                  <a:pt x="1565413" y="931839"/>
                  <a:pt x="1570383" y="1013008"/>
                </a:cubicBezTo>
                <a:cubicBezTo>
                  <a:pt x="1575353" y="1094177"/>
                  <a:pt x="1560444" y="1070986"/>
                  <a:pt x="1570383" y="1082582"/>
                </a:cubicBezTo>
                <a:cubicBezTo>
                  <a:pt x="1580322" y="1094178"/>
                  <a:pt x="1630017" y="1082582"/>
                  <a:pt x="1630017" y="1082582"/>
                </a:cubicBezTo>
                <a:lnTo>
                  <a:pt x="2067339" y="1072643"/>
                </a:lnTo>
                <a:cubicBezTo>
                  <a:pt x="2176669" y="1072643"/>
                  <a:pt x="2231334" y="1077612"/>
                  <a:pt x="2286000" y="1082582"/>
                </a:cubicBezTo>
              </a:path>
            </a:pathLst>
          </a:custGeom>
          <a:noFill/>
          <a:ln w="25400">
            <a:solidFill>
              <a:srgbClr val="00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олилиния 29"/>
          <p:cNvSpPr/>
          <p:nvPr/>
        </p:nvSpPr>
        <p:spPr>
          <a:xfrm>
            <a:off x="1979712" y="3192537"/>
            <a:ext cx="2256183" cy="815503"/>
          </a:xfrm>
          <a:custGeom>
            <a:avLst/>
            <a:gdLst>
              <a:gd name="connsiteX0" fmla="*/ 0 w 2256183"/>
              <a:gd name="connsiteY0" fmla="*/ 795625 h 815503"/>
              <a:gd name="connsiteX1" fmla="*/ 655983 w 2256183"/>
              <a:gd name="connsiteY1" fmla="*/ 805564 h 815503"/>
              <a:gd name="connsiteX2" fmla="*/ 655983 w 2256183"/>
              <a:gd name="connsiteY2" fmla="*/ 805564 h 815503"/>
              <a:gd name="connsiteX3" fmla="*/ 685800 w 2256183"/>
              <a:gd name="connsiteY3" fmla="*/ 537207 h 815503"/>
              <a:gd name="connsiteX4" fmla="*/ 735496 w 2256183"/>
              <a:gd name="connsiteY4" fmla="*/ 494 h 815503"/>
              <a:gd name="connsiteX5" fmla="*/ 805070 w 2256183"/>
              <a:gd name="connsiteY5" fmla="*/ 447755 h 815503"/>
              <a:gd name="connsiteX6" fmla="*/ 844826 w 2256183"/>
              <a:gd name="connsiteY6" fmla="*/ 815503 h 815503"/>
              <a:gd name="connsiteX7" fmla="*/ 844826 w 2256183"/>
              <a:gd name="connsiteY7" fmla="*/ 815503 h 815503"/>
              <a:gd name="connsiteX8" fmla="*/ 2256183 w 2256183"/>
              <a:gd name="connsiteY8" fmla="*/ 805564 h 815503"/>
              <a:gd name="connsiteX9" fmla="*/ 2256183 w 2256183"/>
              <a:gd name="connsiteY9" fmla="*/ 805564 h 815503"/>
              <a:gd name="connsiteX10" fmla="*/ 2256183 w 2256183"/>
              <a:gd name="connsiteY10" fmla="*/ 805564 h 8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6183" h="815503">
                <a:moveTo>
                  <a:pt x="0" y="795625"/>
                </a:moveTo>
                <a:lnTo>
                  <a:pt x="655983" y="805564"/>
                </a:lnTo>
                <a:lnTo>
                  <a:pt x="655983" y="805564"/>
                </a:lnTo>
                <a:cubicBezTo>
                  <a:pt x="660953" y="760838"/>
                  <a:pt x="672548" y="671385"/>
                  <a:pt x="685800" y="537207"/>
                </a:cubicBezTo>
                <a:cubicBezTo>
                  <a:pt x="699052" y="403029"/>
                  <a:pt x="715618" y="15403"/>
                  <a:pt x="735496" y="494"/>
                </a:cubicBezTo>
                <a:cubicBezTo>
                  <a:pt x="755374" y="-14415"/>
                  <a:pt x="786848" y="311920"/>
                  <a:pt x="805070" y="447755"/>
                </a:cubicBezTo>
                <a:cubicBezTo>
                  <a:pt x="823292" y="583590"/>
                  <a:pt x="844826" y="815503"/>
                  <a:pt x="844826" y="815503"/>
                </a:cubicBezTo>
                <a:lnTo>
                  <a:pt x="844826" y="815503"/>
                </a:lnTo>
                <a:lnTo>
                  <a:pt x="2256183" y="805564"/>
                </a:lnTo>
                <a:lnTo>
                  <a:pt x="2256183" y="805564"/>
                </a:lnTo>
                <a:lnTo>
                  <a:pt x="2256183" y="805564"/>
                </a:lnTo>
              </a:path>
            </a:pathLst>
          </a:custGeom>
          <a:noFill/>
          <a:ln>
            <a:solidFill>
              <a:srgbClr val="003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2" name="Прямая соединительная линия 31"/>
          <p:cNvCxnSpPr/>
          <p:nvPr/>
        </p:nvCxnSpPr>
        <p:spPr>
          <a:xfrm>
            <a:off x="1979712" y="2825299"/>
            <a:ext cx="2509529"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3625145" y="2825299"/>
            <a:ext cx="0" cy="14401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2184985" y="2831452"/>
            <a:ext cx="0" cy="144016"/>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6" name="Прямоугольник 35"/>
          <p:cNvSpPr/>
          <p:nvPr/>
        </p:nvSpPr>
        <p:spPr>
          <a:xfrm>
            <a:off x="3422835" y="2925955"/>
            <a:ext cx="404620" cy="461665"/>
          </a:xfrm>
          <a:prstGeom prst="rect">
            <a:avLst/>
          </a:prstGeom>
        </p:spPr>
        <p:txBody>
          <a:bodyPr wrap="square">
            <a:spAutoFit/>
          </a:bodyPr>
          <a:lstStyle/>
          <a:p>
            <a:pPr>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6</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7" name="Прямоугольник 36"/>
          <p:cNvSpPr/>
          <p:nvPr/>
        </p:nvSpPr>
        <p:spPr>
          <a:xfrm>
            <a:off x="2008605" y="2925955"/>
            <a:ext cx="404620" cy="461665"/>
          </a:xfrm>
          <a:prstGeom prst="rect">
            <a:avLst/>
          </a:prstGeom>
        </p:spPr>
        <p:txBody>
          <a:bodyPr wrap="square">
            <a:spAutoFit/>
          </a:bodyPr>
          <a:lstStyle/>
          <a:p>
            <a:pPr>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7</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8" name="Прямоугольник 37"/>
          <p:cNvSpPr/>
          <p:nvPr/>
        </p:nvSpPr>
        <p:spPr>
          <a:xfrm>
            <a:off x="3159223" y="2751311"/>
            <a:ext cx="384382" cy="461665"/>
          </a:xfrm>
          <a:prstGeom prst="rect">
            <a:avLst/>
          </a:prstGeom>
        </p:spPr>
        <p:txBody>
          <a:bodyPr wrap="square">
            <a:spAutoFit/>
          </a:bodyPr>
          <a:lstStyle/>
          <a:p>
            <a:pPr>
              <a:spcAft>
                <a:spcPts val="1000"/>
              </a:spcAft>
            </a:pP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Прямая соединительная линия 38"/>
          <p:cNvCxnSpPr/>
          <p:nvPr/>
        </p:nvCxnSpPr>
        <p:spPr>
          <a:xfrm>
            <a:off x="1979712" y="4113674"/>
            <a:ext cx="2509529"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3625145" y="4113674"/>
            <a:ext cx="0" cy="144016"/>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2184985" y="4129766"/>
            <a:ext cx="0" cy="144016"/>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3422835" y="4214330"/>
            <a:ext cx="404620" cy="461665"/>
          </a:xfrm>
          <a:prstGeom prst="rect">
            <a:avLst/>
          </a:prstGeom>
        </p:spPr>
        <p:txBody>
          <a:bodyPr wrap="square">
            <a:spAutoFit/>
          </a:bodyPr>
          <a:lstStyle/>
          <a:p>
            <a:pPr>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6</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3" name="Прямоугольник 42"/>
          <p:cNvSpPr/>
          <p:nvPr/>
        </p:nvSpPr>
        <p:spPr>
          <a:xfrm>
            <a:off x="2008605" y="4214330"/>
            <a:ext cx="404620" cy="461665"/>
          </a:xfrm>
          <a:prstGeom prst="rect">
            <a:avLst/>
          </a:prstGeom>
        </p:spPr>
        <p:txBody>
          <a:bodyPr wrap="square">
            <a:spAutoFit/>
          </a:bodyPr>
          <a:lstStyle/>
          <a:p>
            <a:pPr>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7</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4" name="Прямоугольник 43"/>
          <p:cNvSpPr/>
          <p:nvPr/>
        </p:nvSpPr>
        <p:spPr>
          <a:xfrm>
            <a:off x="4634754" y="3882841"/>
            <a:ext cx="1449413" cy="461665"/>
          </a:xfrm>
          <a:prstGeom prst="rect">
            <a:avLst/>
          </a:prstGeom>
        </p:spPr>
        <p:txBody>
          <a:bodyPr wrap="square">
            <a:spAutoFit/>
          </a:bodyPr>
          <a:lstStyle/>
          <a:p>
            <a:pPr>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ppm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7" name="Объект 46"/>
          <p:cNvGraphicFramePr>
            <a:graphicFrameLocks noChangeAspect="1"/>
          </p:cNvGraphicFramePr>
          <p:nvPr>
            <p:extLst>
              <p:ext uri="{D42A27DB-BD31-4B8C-83A1-F6EECF244321}">
                <p14:modId xmlns:p14="http://schemas.microsoft.com/office/powerpoint/2010/main" val="1635273917"/>
              </p:ext>
            </p:extLst>
          </p:nvPr>
        </p:nvGraphicFramePr>
        <p:xfrm>
          <a:off x="1255274" y="1747748"/>
          <a:ext cx="752475" cy="762783"/>
        </p:xfrm>
        <a:graphic>
          <a:graphicData uri="http://schemas.openxmlformats.org/presentationml/2006/ole">
            <mc:AlternateContent xmlns:mc="http://schemas.openxmlformats.org/markup-compatibility/2006">
              <mc:Choice xmlns:v="urn:schemas-microsoft-com:vml" Requires="v">
                <p:oleObj spid="_x0000_s83077" name="ISIS/Draw Sketch" r:id="rId6" imgW="695160" imgH="704520" progId="ISISServer">
                  <p:embed/>
                </p:oleObj>
              </mc:Choice>
              <mc:Fallback>
                <p:oleObj name="ISIS/Draw Sketch" r:id="rId6" imgW="695160" imgH="704520" progId="ISISServer">
                  <p:embed/>
                  <p:pic>
                    <p:nvPicPr>
                      <p:cNvPr id="0" name=""/>
                      <p:cNvPicPr/>
                      <p:nvPr/>
                    </p:nvPicPr>
                    <p:blipFill>
                      <a:blip r:embed="rId7"/>
                      <a:stretch>
                        <a:fillRect/>
                      </a:stretch>
                    </p:blipFill>
                    <p:spPr>
                      <a:xfrm>
                        <a:off x="1255274" y="1747748"/>
                        <a:ext cx="752475" cy="762783"/>
                      </a:xfrm>
                      <a:prstGeom prst="rect">
                        <a:avLst/>
                      </a:prstGeom>
                    </p:spPr>
                  </p:pic>
                </p:oleObj>
              </mc:Fallback>
            </mc:AlternateContent>
          </a:graphicData>
        </a:graphic>
      </p:graphicFrame>
      <p:graphicFrame>
        <p:nvGraphicFramePr>
          <p:cNvPr id="49" name="Объект 48"/>
          <p:cNvGraphicFramePr>
            <a:graphicFrameLocks noChangeAspect="1"/>
          </p:cNvGraphicFramePr>
          <p:nvPr>
            <p:extLst>
              <p:ext uri="{D42A27DB-BD31-4B8C-83A1-F6EECF244321}">
                <p14:modId xmlns:p14="http://schemas.microsoft.com/office/powerpoint/2010/main" val="551416771"/>
              </p:ext>
            </p:extLst>
          </p:nvPr>
        </p:nvGraphicFramePr>
        <p:xfrm>
          <a:off x="489209" y="3299086"/>
          <a:ext cx="1504950" cy="704850"/>
        </p:xfrm>
        <a:graphic>
          <a:graphicData uri="http://schemas.openxmlformats.org/presentationml/2006/ole">
            <mc:AlternateContent xmlns:mc="http://schemas.openxmlformats.org/markup-compatibility/2006">
              <mc:Choice xmlns:v="urn:schemas-microsoft-com:vml" Requires="v">
                <p:oleObj spid="_x0000_s83078" name="ISIS/Draw Sketch" r:id="rId8" imgW="1504800" imgH="704520" progId="ISISServer">
                  <p:embed/>
                </p:oleObj>
              </mc:Choice>
              <mc:Fallback>
                <p:oleObj name="ISIS/Draw Sketch" r:id="rId8" imgW="1504800" imgH="704520" progId="ISISServer">
                  <p:embed/>
                  <p:pic>
                    <p:nvPicPr>
                      <p:cNvPr id="0" name=""/>
                      <p:cNvPicPr/>
                      <p:nvPr/>
                    </p:nvPicPr>
                    <p:blipFill>
                      <a:blip r:embed="rId9"/>
                      <a:stretch>
                        <a:fillRect/>
                      </a:stretch>
                    </p:blipFill>
                    <p:spPr>
                      <a:xfrm>
                        <a:off x="489209" y="3299086"/>
                        <a:ext cx="1504950" cy="704850"/>
                      </a:xfrm>
                      <a:prstGeom prst="rect">
                        <a:avLst/>
                      </a:prstGeom>
                    </p:spPr>
                  </p:pic>
                </p:oleObj>
              </mc:Fallback>
            </mc:AlternateContent>
          </a:graphicData>
        </a:graphic>
      </p:graphicFrame>
      <p:cxnSp>
        <p:nvCxnSpPr>
          <p:cNvPr id="53" name="Прямая со стрелкой 52"/>
          <p:cNvCxnSpPr/>
          <p:nvPr/>
        </p:nvCxnSpPr>
        <p:spPr>
          <a:xfrm>
            <a:off x="3462063" y="1623041"/>
            <a:ext cx="0" cy="12022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2568859" y="4080201"/>
            <a:ext cx="384382" cy="461665"/>
          </a:xfrm>
          <a:prstGeom prst="rect">
            <a:avLst/>
          </a:prstGeom>
        </p:spPr>
        <p:txBody>
          <a:bodyPr wrap="square">
            <a:spAutoFit/>
          </a:bodyPr>
          <a:lstStyle/>
          <a:p>
            <a:pPr>
              <a:spcAft>
                <a:spcPts val="1000"/>
              </a:spcAft>
            </a:pP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8" name="Прямая со стрелкой 57"/>
          <p:cNvCxnSpPr/>
          <p:nvPr/>
        </p:nvCxnSpPr>
        <p:spPr>
          <a:xfrm>
            <a:off x="2720761" y="3246646"/>
            <a:ext cx="0" cy="8471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Прямоугольник 58"/>
          <p:cNvSpPr/>
          <p:nvPr/>
        </p:nvSpPr>
        <p:spPr>
          <a:xfrm>
            <a:off x="4636387" y="2573771"/>
            <a:ext cx="1449413" cy="461665"/>
          </a:xfrm>
          <a:prstGeom prst="rect">
            <a:avLst/>
          </a:prstGeom>
        </p:spPr>
        <p:txBody>
          <a:bodyPr wrap="square">
            <a:spAutoFit/>
          </a:bodyPr>
          <a:lstStyle/>
          <a:p>
            <a:pPr>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ppm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7" name="Таблица 26"/>
              <p:cNvGraphicFramePr>
                <a:graphicFrameLocks noGrp="1"/>
              </p:cNvGraphicFramePr>
              <p:nvPr>
                <p:extLst>
                  <p:ext uri="{D42A27DB-BD31-4B8C-83A1-F6EECF244321}">
                    <p14:modId xmlns:p14="http://schemas.microsoft.com/office/powerpoint/2010/main" val="1700207442"/>
                  </p:ext>
                </p:extLst>
              </p:nvPr>
            </p:nvGraphicFramePr>
            <p:xfrm>
              <a:off x="6444208" y="2375347"/>
              <a:ext cx="2386031" cy="1705868"/>
            </p:xfrm>
            <a:graphic>
              <a:graphicData uri="http://schemas.openxmlformats.org/drawingml/2006/table">
                <a:tbl>
                  <a:tblPr firstRow="1" firstCol="1" bandRow="1">
                    <a:tableStyleId>{5C22544A-7EE6-4342-B048-85BDC9FD1C3A}</a:tableStyleId>
                  </a:tblPr>
                  <a:tblGrid>
                    <a:gridCol w="677831"/>
                    <a:gridCol w="772097"/>
                    <a:gridCol w="936103"/>
                  </a:tblGrid>
                  <a:tr h="37284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m:t></m:t>
                                </m:r>
                              </m:oMath>
                            </m:oMathPara>
                          </a14:m>
                          <a:endPar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err="1">
                              <a:effectLst/>
                            </a:rPr>
                            <a:t>C</a:t>
                          </a:r>
                          <a:r>
                            <a:rPr lang="en-US" sz="1800" baseline="30000" dirty="0" err="1">
                              <a:effectLst/>
                            </a:rPr>
                            <a:t>o</a:t>
                          </a:r>
                          <a:r>
                            <a:rPr lang="en-US" sz="1800" baseline="-25000" dirty="0" err="1">
                              <a:effectLst/>
                            </a:rPr>
                            <a:t>D</a:t>
                          </a:r>
                          <a:r>
                            <a:rPr lang="en-US" sz="1800" dirty="0">
                              <a:effectLst/>
                            </a:rPr>
                            <a:t>,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C</a:t>
                          </a:r>
                          <a:r>
                            <a:rPr lang="en-US" sz="1800" baseline="30000">
                              <a:effectLst/>
                            </a:rPr>
                            <a:t>o</a:t>
                          </a:r>
                          <a:r>
                            <a:rPr lang="en-US" sz="1800" baseline="-25000">
                              <a:effectLst/>
                            </a:rPr>
                            <a:t>A</a:t>
                          </a:r>
                          <a:r>
                            <a:rPr lang="en-US" sz="1800">
                              <a:effectLst/>
                            </a:rPr>
                            <a:t>, M</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6.30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0.034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0.0034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6.54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0.033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0.0067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6.72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0.032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0.0096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27" name="Таблица 26"/>
              <p:cNvGraphicFramePr>
                <a:graphicFrameLocks noGrp="1"/>
              </p:cNvGraphicFramePr>
              <p:nvPr>
                <p:extLst>
                  <p:ext uri="{D42A27DB-BD31-4B8C-83A1-F6EECF244321}">
                    <p14:modId xmlns:p14="http://schemas.microsoft.com/office/powerpoint/2010/main" val="1700207442"/>
                  </p:ext>
                </p:extLst>
              </p:nvPr>
            </p:nvGraphicFramePr>
            <p:xfrm>
              <a:off x="6444208" y="2375347"/>
              <a:ext cx="2386031" cy="1705868"/>
            </p:xfrm>
            <a:graphic>
              <a:graphicData uri="http://schemas.openxmlformats.org/drawingml/2006/table">
                <a:tbl>
                  <a:tblPr firstRow="1" firstCol="1" bandRow="1">
                    <a:tableStyleId>{5C22544A-7EE6-4342-B048-85BDC9FD1C3A}</a:tableStyleId>
                  </a:tblPr>
                  <a:tblGrid>
                    <a:gridCol w="677831"/>
                    <a:gridCol w="772097"/>
                    <a:gridCol w="936103"/>
                  </a:tblGrid>
                  <a:tr h="372848">
                    <a:tc>
                      <a:txBody>
                        <a:bodyPr/>
                        <a:lstStyle/>
                        <a:p>
                          <a:endParaRPr lang="ru-RU"/>
                        </a:p>
                      </a:txBody>
                      <a:tcPr marL="68580" marR="68580" marT="0" marB="0">
                        <a:blipFill rotWithShape="0">
                          <a:blip r:embed="rId10"/>
                          <a:stretch>
                            <a:fillRect l="-901" t="-18033" r="-256757" b="-383607"/>
                          </a:stretch>
                        </a:blipFill>
                      </a:tcPr>
                    </a:tc>
                    <a:tc>
                      <a:txBody>
                        <a:bodyPr/>
                        <a:lstStyle/>
                        <a:p>
                          <a:pPr>
                            <a:lnSpc>
                              <a:spcPct val="107000"/>
                            </a:lnSpc>
                            <a:spcAft>
                              <a:spcPts val="0"/>
                            </a:spcAft>
                          </a:pPr>
                          <a:r>
                            <a:rPr lang="en-US" sz="1800" dirty="0" err="1">
                              <a:effectLst/>
                            </a:rPr>
                            <a:t>C</a:t>
                          </a:r>
                          <a:r>
                            <a:rPr lang="en-US" sz="1800" baseline="30000" dirty="0" err="1">
                              <a:effectLst/>
                            </a:rPr>
                            <a:t>o</a:t>
                          </a:r>
                          <a:r>
                            <a:rPr lang="en-US" sz="1800" baseline="-25000" dirty="0" err="1">
                              <a:effectLst/>
                            </a:rPr>
                            <a:t>D</a:t>
                          </a:r>
                          <a:r>
                            <a:rPr lang="en-US" sz="1800" dirty="0">
                              <a:effectLst/>
                            </a:rPr>
                            <a:t>,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C</a:t>
                          </a:r>
                          <a:r>
                            <a:rPr lang="en-US" sz="1800" baseline="30000">
                              <a:effectLst/>
                            </a:rPr>
                            <a:t>o</a:t>
                          </a:r>
                          <a:r>
                            <a:rPr lang="en-US" sz="1800" baseline="-25000">
                              <a:effectLst/>
                            </a:rPr>
                            <a:t>A</a:t>
                          </a:r>
                          <a:r>
                            <a:rPr lang="en-US" sz="1800">
                              <a:effectLst/>
                            </a:rPr>
                            <a:t>, M</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6.30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0.034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0.0034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6.54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0.033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0.0067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6.72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0.032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0.0096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
        <p:nvSpPr>
          <p:cNvPr id="3" name="Прямоугольник 2"/>
          <p:cNvSpPr/>
          <p:nvPr/>
        </p:nvSpPr>
        <p:spPr>
          <a:xfrm>
            <a:off x="141429" y="6289125"/>
            <a:ext cx="8861142" cy="307777"/>
          </a:xfrm>
          <a:prstGeom prst="rect">
            <a:avLst/>
          </a:prstGeom>
        </p:spPr>
        <p:txBody>
          <a:bodyPr wrap="square">
            <a:spAutoFit/>
          </a:bodyPr>
          <a:lstStyle/>
          <a:p>
            <a:pPr>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V.P</a:t>
            </a:r>
            <a:r>
              <a:rPr lang="en-GB"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ea typeface="Times New Roman" panose="02020603050405020304" pitchFamily="18" charset="0"/>
                <a:cs typeface="Times New Roman" panose="02020603050405020304" pitchFamily="18" charset="0"/>
              </a:rPr>
              <a:t>Solov'ev</a:t>
            </a:r>
            <a:r>
              <a:rPr lang="en-GB"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V.P</a:t>
            </a:r>
            <a:r>
              <a:rPr lang="en-GB"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ea typeface="Times New Roman" panose="02020603050405020304" pitchFamily="18" charset="0"/>
                <a:cs typeface="Times New Roman" panose="02020603050405020304" pitchFamily="18" charset="0"/>
              </a:rPr>
              <a:t>Kazachenko</a:t>
            </a:r>
            <a:r>
              <a:rPr lang="en-GB"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V.O</a:t>
            </a:r>
            <a:r>
              <a:rPr lang="en-GB"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ea typeface="Times New Roman" panose="02020603050405020304" pitchFamily="18" charset="0"/>
                <a:cs typeface="Times New Roman" panose="02020603050405020304" pitchFamily="18" charset="0"/>
              </a:rPr>
              <a:t>Zavel'skii</a:t>
            </a:r>
            <a:r>
              <a:rPr lang="en-GB"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L.V</a:t>
            </a:r>
            <a:r>
              <a:rPr lang="en-GB"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ea typeface="Times New Roman" panose="02020603050405020304" pitchFamily="18" charset="0"/>
                <a:cs typeface="Times New Roman" panose="02020603050405020304" pitchFamily="18" charset="0"/>
              </a:rPr>
              <a:t>Govorkova</a:t>
            </a:r>
            <a:r>
              <a:rPr lang="en-GB"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O.A</a:t>
            </a:r>
            <a:r>
              <a:rPr lang="en-GB"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ea typeface="Times New Roman" panose="02020603050405020304" pitchFamily="18" charset="0"/>
                <a:cs typeface="Times New Roman" panose="02020603050405020304" pitchFamily="18" charset="0"/>
              </a:rPr>
              <a:t>Raevskii</a:t>
            </a:r>
            <a:r>
              <a:rPr lang="en-GB"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1400" i="1" dirty="0" err="1" smtClean="0">
                <a:latin typeface="Times New Roman" panose="02020603050405020304" pitchFamily="18" charset="0"/>
                <a:ea typeface="Times New Roman" panose="02020603050405020304" pitchFamily="18" charset="0"/>
                <a:cs typeface="Times New Roman" panose="02020603050405020304" pitchFamily="18" charset="0"/>
              </a:rPr>
              <a:t>Koord</a:t>
            </a:r>
            <a:r>
              <a:rPr lang="de-DE" sz="1400" i="1" dirty="0">
                <a:latin typeface="Times New Roman" panose="02020603050405020304" pitchFamily="18" charset="0"/>
                <a:ea typeface="Times New Roman" panose="02020603050405020304" pitchFamily="18" charset="0"/>
                <a:cs typeface="Times New Roman" panose="02020603050405020304" pitchFamily="18" charset="0"/>
              </a:rPr>
              <a:t>. </a:t>
            </a:r>
            <a:r>
              <a:rPr lang="de-DE" sz="1400" i="1" dirty="0" err="1">
                <a:latin typeface="Times New Roman" panose="02020603050405020304" pitchFamily="18" charset="0"/>
                <a:ea typeface="Times New Roman" panose="02020603050405020304" pitchFamily="18" charset="0"/>
                <a:cs typeface="Times New Roman" panose="02020603050405020304" pitchFamily="18" charset="0"/>
              </a:rPr>
              <a:t>Khim</a:t>
            </a:r>
            <a:r>
              <a:rPr lang="de-DE" sz="14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1400" i="1" dirty="0">
                <a:latin typeface="Times New Roman" panose="02020603050405020304" pitchFamily="18" charset="0"/>
                <a:ea typeface="Times New Roman" panose="02020603050405020304" pitchFamily="18" charset="0"/>
                <a:cs typeface="Times New Roman" panose="02020603050405020304" pitchFamily="18" charset="0"/>
              </a:rPr>
              <a:t>(</a:t>
            </a:r>
            <a:r>
              <a:rPr lang="de-DE" sz="1400" i="1" dirty="0" err="1">
                <a:latin typeface="Times New Roman" panose="02020603050405020304" pitchFamily="18" charset="0"/>
                <a:ea typeface="Times New Roman" panose="02020603050405020304" pitchFamily="18" charset="0"/>
                <a:cs typeface="Times New Roman" panose="02020603050405020304" pitchFamily="18" charset="0"/>
              </a:rPr>
              <a:t>Rus</a:t>
            </a:r>
            <a:r>
              <a:rPr lang="de-DE" sz="1400" i="1" dirty="0">
                <a:latin typeface="Times New Roman" panose="02020603050405020304" pitchFamily="18" charset="0"/>
                <a:ea typeface="Times New Roman" panose="02020603050405020304" pitchFamily="18" charset="0"/>
                <a:cs typeface="Times New Roman" panose="02020603050405020304" pitchFamily="18" charset="0"/>
              </a:rPr>
              <a:t>)</a:t>
            </a:r>
            <a:r>
              <a:rPr lang="de-DE" sz="14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1400" b="1" dirty="0">
                <a:latin typeface="Times New Roman" panose="02020603050405020304" pitchFamily="18" charset="0"/>
                <a:ea typeface="Times New Roman" panose="02020603050405020304" pitchFamily="18" charset="0"/>
                <a:cs typeface="Times New Roman" panose="02020603050405020304" pitchFamily="18" charset="0"/>
              </a:rPr>
              <a:t>1987</a:t>
            </a:r>
            <a:r>
              <a:rPr lang="de-DE" sz="14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1400" i="1" dirty="0">
                <a:latin typeface="Times New Roman" panose="02020603050405020304" pitchFamily="18" charset="0"/>
                <a:ea typeface="Times New Roman" panose="02020603050405020304" pitchFamily="18" charset="0"/>
                <a:cs typeface="Times New Roman" panose="02020603050405020304" pitchFamily="18" charset="0"/>
              </a:rPr>
              <a:t>13</a:t>
            </a:r>
            <a:r>
              <a:rPr lang="de-DE" sz="14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smtClean="0">
                <a:latin typeface="Times New Roman" panose="02020603050405020304" pitchFamily="18" charset="0"/>
                <a:ea typeface="Times New Roman" panose="02020603050405020304" pitchFamily="18" charset="0"/>
                <a:cs typeface="Times New Roman" panose="02020603050405020304" pitchFamily="18" charset="0"/>
              </a:rPr>
              <a:t>909-913</a:t>
            </a:r>
            <a:endParaRPr lang="ru-RU"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9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7" name="Объект 26"/>
          <p:cNvGraphicFramePr>
            <a:graphicFrameLocks noChangeAspect="1"/>
          </p:cNvGraphicFramePr>
          <p:nvPr>
            <p:extLst>
              <p:ext uri="{D42A27DB-BD31-4B8C-83A1-F6EECF244321}">
                <p14:modId xmlns:p14="http://schemas.microsoft.com/office/powerpoint/2010/main" val="1952717826"/>
              </p:ext>
            </p:extLst>
          </p:nvPr>
        </p:nvGraphicFramePr>
        <p:xfrm>
          <a:off x="2483768" y="1507289"/>
          <a:ext cx="4065381" cy="3071291"/>
        </p:xfrm>
        <a:graphic>
          <a:graphicData uri="http://schemas.openxmlformats.org/presentationml/2006/ole">
            <mc:AlternateContent xmlns:mc="http://schemas.openxmlformats.org/markup-compatibility/2006">
              <mc:Choice xmlns:v="urn:schemas-microsoft-com:vml" Requires="v">
                <p:oleObj spid="_x0000_s80031" name="SPW 11.0 Graph" r:id="rId5" imgW="5655240" imgH="4271400" progId="SigmaPlotGraphicObject.10">
                  <p:embed/>
                </p:oleObj>
              </mc:Choice>
              <mc:Fallback>
                <p:oleObj name="SPW 11.0 Graph" r:id="rId5" imgW="5655240" imgH="4271400" progId="SigmaPlotGraphicObject.10">
                  <p:embed/>
                  <p:pic>
                    <p:nvPicPr>
                      <p:cNvPr id="0" name=""/>
                      <p:cNvPicPr/>
                      <p:nvPr/>
                    </p:nvPicPr>
                    <p:blipFill>
                      <a:blip r:embed="rId6"/>
                      <a:stretch>
                        <a:fillRect/>
                      </a:stretch>
                    </p:blipFill>
                    <p:spPr>
                      <a:xfrm>
                        <a:off x="2483768" y="1507289"/>
                        <a:ext cx="4065381" cy="3071291"/>
                      </a:xfrm>
                      <a:prstGeom prst="rect">
                        <a:avLst/>
                      </a:prstGeom>
                    </p:spPr>
                  </p:pic>
                </p:oleObj>
              </mc:Fallback>
            </mc:AlternateContent>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12</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Thermodynamics of </a:t>
            </a:r>
            <a:r>
              <a:rPr lang="en-US" sz="3200" b="1" dirty="0">
                <a:solidFill>
                  <a:schemeClr val="bg1"/>
                </a:solidFill>
              </a:rPr>
              <a:t>Hydrogen </a:t>
            </a:r>
            <a:r>
              <a:rPr lang="en-US" sz="3200" b="1" dirty="0" smtClean="0">
                <a:solidFill>
                  <a:schemeClr val="bg1"/>
                </a:solidFill>
              </a:rPr>
              <a:t>Bonding</a:t>
            </a:r>
          </a:p>
          <a:p>
            <a:pPr algn="ctr"/>
            <a:r>
              <a:rPr lang="en-US" sz="3200" dirty="0" smtClean="0">
                <a:solidFill>
                  <a:schemeClr val="accent1">
                    <a:lumMod val="20000"/>
                    <a:lumOff val="80000"/>
                  </a:schemeClr>
                </a:solidFill>
              </a:rPr>
              <a:t>Calorimetric titration</a:t>
            </a:r>
            <a:endParaRPr lang="en-US" sz="3200" dirty="0">
              <a:solidFill>
                <a:schemeClr val="accent1">
                  <a:lumMod val="20000"/>
                  <a:lumOff val="80000"/>
                </a:schemeClr>
              </a:solidFill>
            </a:endParaRPr>
          </a:p>
        </p:txBody>
      </p:sp>
      <p:sp>
        <p:nvSpPr>
          <p:cNvPr id="25" name="Прямоугольник 24"/>
          <p:cNvSpPr/>
          <p:nvPr/>
        </p:nvSpPr>
        <p:spPr>
          <a:xfrm>
            <a:off x="3995936" y="1421376"/>
            <a:ext cx="4929700" cy="1022712"/>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2483768" y="1392401"/>
            <a:ext cx="707566" cy="400110"/>
          </a:xfrm>
          <a:prstGeom prst="rect">
            <a:avLst/>
          </a:prstGeom>
        </p:spPr>
        <p:txBody>
          <a:bodyPr wrap="none">
            <a:spAutoFit/>
          </a:bodyPr>
          <a:lstStyle/>
          <a:p>
            <a:r>
              <a:rPr lang="en-US" sz="2000" i="1" dirty="0">
                <a:cs typeface="Arial" charset="0"/>
              </a:rPr>
              <a:t>-</a:t>
            </a:r>
            <a:r>
              <a:rPr lang="en-US" sz="2000" i="1" dirty="0" smtClean="0">
                <a:cs typeface="Arial" charset="0"/>
              </a:rPr>
              <a:t>Q,  J</a:t>
            </a:r>
            <a:endParaRPr lang="ru-RU" sz="2000" dirty="0"/>
          </a:p>
        </p:txBody>
      </p:sp>
      <p:sp>
        <p:nvSpPr>
          <p:cNvPr id="29" name="Прямоугольник 28"/>
          <p:cNvSpPr/>
          <p:nvPr/>
        </p:nvSpPr>
        <p:spPr>
          <a:xfrm>
            <a:off x="5004048" y="4439842"/>
            <a:ext cx="1527982" cy="400110"/>
          </a:xfrm>
          <a:prstGeom prst="rect">
            <a:avLst/>
          </a:prstGeom>
        </p:spPr>
        <p:txBody>
          <a:bodyPr wrap="none">
            <a:spAutoFit/>
          </a:bodyPr>
          <a:lstStyle/>
          <a:p>
            <a:r>
              <a:rPr lang="en-US" sz="2000" i="1" dirty="0" err="1" smtClean="0">
                <a:cs typeface="Arial" charset="0"/>
              </a:rPr>
              <a:t>C</a:t>
            </a:r>
            <a:r>
              <a:rPr lang="en-US" sz="2000" i="1" baseline="30000" dirty="0" err="1" smtClean="0">
                <a:cs typeface="Arial" charset="0"/>
              </a:rPr>
              <a:t>o</a:t>
            </a:r>
            <a:r>
              <a:rPr lang="en-US" sz="2000" i="1" baseline="-25000" dirty="0" err="1" smtClean="0">
                <a:cs typeface="Arial" charset="0"/>
              </a:rPr>
              <a:t>PhOH</a:t>
            </a:r>
            <a:r>
              <a:rPr lang="en-US" sz="2000" i="1" dirty="0" smtClean="0">
                <a:cs typeface="Arial" charset="0"/>
              </a:rPr>
              <a:t> , </a:t>
            </a:r>
            <a:r>
              <a:rPr lang="en-US" sz="2000" i="1" dirty="0" err="1" smtClean="0">
                <a:cs typeface="Arial" charset="0"/>
              </a:rPr>
              <a:t>mol</a:t>
            </a:r>
            <a:r>
              <a:rPr lang="en-US" sz="2000" i="1" dirty="0" smtClean="0">
                <a:cs typeface="Arial" charset="0"/>
              </a:rPr>
              <a:t>/l</a:t>
            </a:r>
            <a:endParaRPr lang="ru-RU" sz="2000" dirty="0"/>
          </a:p>
        </p:txBody>
      </p:sp>
      <p:sp>
        <p:nvSpPr>
          <p:cNvPr id="30" name="Text Box 206"/>
          <p:cNvSpPr txBox="1">
            <a:spLocks noChangeArrowheads="1"/>
          </p:cNvSpPr>
          <p:nvPr/>
        </p:nvSpPr>
        <p:spPr bwMode="auto">
          <a:xfrm>
            <a:off x="1265008" y="4946306"/>
            <a:ext cx="7272808" cy="156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Heat of hydrogen bonding versus analytical concentration of phenol</a:t>
            </a:r>
          </a:p>
          <a:p>
            <a:pPr>
              <a:lnSpc>
                <a:spcPct val="115000"/>
              </a:lnSpc>
              <a:spcAft>
                <a:spcPts val="1000"/>
              </a:spcAft>
            </a:pPr>
            <a:endParaRPr lang="en-US" sz="8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initial solution:    2 ml of </a:t>
            </a:r>
            <a:r>
              <a:rPr lang="en-US" dirty="0" err="1"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MeP</a:t>
            </a: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(O)(</a:t>
            </a:r>
            <a:r>
              <a:rPr lang="en-US" dirty="0" err="1"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OMe</a:t>
            </a: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n-US" baseline="-250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2</a:t>
            </a: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C</a:t>
            </a:r>
            <a:r>
              <a:rPr lang="en-US" baseline="300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o</a:t>
            </a: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  0.016 </a:t>
            </a:r>
            <a:r>
              <a:rPr lang="en-US" dirty="0" err="1"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mol</a:t>
            </a: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/l</a:t>
            </a:r>
          </a:p>
          <a:p>
            <a:pPr>
              <a:spcAft>
                <a:spcPts val="1000"/>
              </a:spcAft>
            </a:pP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titrant</a:t>
            </a:r>
            <a:r>
              <a:rPr lang="en-US"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0.0106 </a:t>
            </a: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ml of </a:t>
            </a:r>
            <a:r>
              <a:rPr lang="en-US" dirty="0" err="1"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PhOH</a:t>
            </a: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C</a:t>
            </a:r>
            <a:r>
              <a:rPr lang="en-US" baseline="300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o</a:t>
            </a: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 0.25 </a:t>
            </a:r>
            <a:r>
              <a:rPr lang="en-US" dirty="0" err="1"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mol</a:t>
            </a: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/l</a:t>
            </a:r>
          </a:p>
          <a:p>
            <a:pPr>
              <a:lnSpc>
                <a:spcPct val="115000"/>
              </a:lnSpc>
              <a:spcAft>
                <a:spcPts val="1000"/>
              </a:spcAft>
            </a:pPr>
            <a:endParaRPr lang="ru-RU" sz="2000" baseline="-25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6660232" y="2611509"/>
            <a:ext cx="1778388" cy="369332"/>
          </a:xfrm>
          <a:prstGeom prst="rect">
            <a:avLst/>
          </a:prstGeom>
        </p:spPr>
        <p:txBody>
          <a:bodyPr wrap="square">
            <a:spAutoFit/>
          </a:bodyPr>
          <a:lstStyle/>
          <a:p>
            <a:pPr>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in CCl</a:t>
            </a:r>
            <a:r>
              <a:rPr lang="en-US" baseline="-25000" dirty="0" smtClean="0">
                <a:latin typeface="Calibri" panose="020F0502020204030204" pitchFamily="34" charset="0"/>
                <a:ea typeface="Calibri" panose="020F0502020204030204" pitchFamily="34" charset="0"/>
                <a:cs typeface="Times New Roman" panose="02020603050405020304" pitchFamily="18" charset="0"/>
              </a:rPr>
              <a:t>4</a:t>
            </a:r>
            <a:r>
              <a:rPr lang="en-US" dirty="0" smtClean="0">
                <a:latin typeface="Calibri" panose="020F0502020204030204" pitchFamily="34" charset="0"/>
                <a:ea typeface="Calibri" panose="020F0502020204030204" pitchFamily="34" charset="0"/>
                <a:cs typeface="Times New Roman" panose="02020603050405020304" pitchFamily="18" charset="0"/>
              </a:rPr>
              <a:t> at 298K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2036278202"/>
              </p:ext>
            </p:extLst>
          </p:nvPr>
        </p:nvGraphicFramePr>
        <p:xfrm>
          <a:off x="4155542" y="1354521"/>
          <a:ext cx="4752975" cy="1133475"/>
        </p:xfrm>
        <a:graphic>
          <a:graphicData uri="http://schemas.openxmlformats.org/presentationml/2006/ole">
            <mc:AlternateContent xmlns:mc="http://schemas.openxmlformats.org/markup-compatibility/2006">
              <mc:Choice xmlns:v="urn:schemas-microsoft-com:vml" Requires="v">
                <p:oleObj spid="_x0000_s80032" name="ISIS/Draw Sketch" r:id="rId7" imgW="4752720" imgH="1133280" progId="ISISServer">
                  <p:embed/>
                </p:oleObj>
              </mc:Choice>
              <mc:Fallback>
                <p:oleObj name="ISIS/Draw Sketch" r:id="rId7" imgW="4752720" imgH="1133280" progId="ISISServer">
                  <p:embed/>
                  <p:pic>
                    <p:nvPicPr>
                      <p:cNvPr id="0" name=""/>
                      <p:cNvPicPr/>
                      <p:nvPr/>
                    </p:nvPicPr>
                    <p:blipFill>
                      <a:blip r:embed="rId8"/>
                      <a:stretch>
                        <a:fillRect/>
                      </a:stretch>
                    </p:blipFill>
                    <p:spPr>
                      <a:xfrm>
                        <a:off x="4155542" y="1354521"/>
                        <a:ext cx="4752975" cy="1133475"/>
                      </a:xfrm>
                      <a:prstGeom prst="rect">
                        <a:avLst/>
                      </a:prstGeom>
                    </p:spPr>
                  </p:pic>
                </p:oleObj>
              </mc:Fallback>
            </mc:AlternateContent>
          </a:graphicData>
        </a:graphic>
      </p:graphicFrame>
      <p:sp>
        <p:nvSpPr>
          <p:cNvPr id="16" name="Прямоугольник 15"/>
          <p:cNvSpPr/>
          <p:nvPr/>
        </p:nvSpPr>
        <p:spPr>
          <a:xfrm>
            <a:off x="5292080" y="1734633"/>
            <a:ext cx="357018" cy="461665"/>
          </a:xfrm>
          <a:prstGeom prst="rect">
            <a:avLst/>
          </a:prstGeom>
        </p:spPr>
        <p:txBody>
          <a:bodyPr wrap="square">
            <a:spAutoFit/>
          </a:bodyPr>
          <a:lstStyle/>
          <a:p>
            <a:pPr>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Прямоугольник 16"/>
          <p:cNvSpPr/>
          <p:nvPr/>
        </p:nvSpPr>
        <p:spPr>
          <a:xfrm>
            <a:off x="6469327" y="1671920"/>
            <a:ext cx="357018" cy="461665"/>
          </a:xfrm>
          <a:prstGeom prst="rect">
            <a:avLst/>
          </a:prstGeom>
        </p:spPr>
        <p:txBody>
          <a:bodyPr wrap="square">
            <a:spAutoFit/>
          </a:bodyPr>
          <a:lstStyle/>
          <a:p>
            <a:pPr>
              <a:spcAft>
                <a:spcPts val="100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3718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27" name="Объект 26"/>
          <p:cNvGraphicFramePr>
            <a:graphicFrameLocks noChangeAspect="1"/>
          </p:cNvGraphicFramePr>
          <p:nvPr>
            <p:extLst>
              <p:ext uri="{D42A27DB-BD31-4B8C-83A1-F6EECF244321}">
                <p14:modId xmlns:p14="http://schemas.microsoft.com/office/powerpoint/2010/main" val="4030954861"/>
              </p:ext>
            </p:extLst>
          </p:nvPr>
        </p:nvGraphicFramePr>
        <p:xfrm>
          <a:off x="1367644" y="1487628"/>
          <a:ext cx="3086636" cy="2331874"/>
        </p:xfrm>
        <a:graphic>
          <a:graphicData uri="http://schemas.openxmlformats.org/presentationml/2006/ole">
            <mc:AlternateContent xmlns:mc="http://schemas.openxmlformats.org/markup-compatibility/2006">
              <mc:Choice xmlns:v="urn:schemas-microsoft-com:vml" Requires="v">
                <p:oleObj spid="_x0000_s81045" name="SPW 11.0 Graph" r:id="rId5" imgW="5655240" imgH="4271400" progId="SigmaPlotGraphicObject.10">
                  <p:embed/>
                </p:oleObj>
              </mc:Choice>
              <mc:Fallback>
                <p:oleObj name="SPW 11.0 Graph" r:id="rId5" imgW="5655240" imgH="4271400" progId="SigmaPlotGraphicObject.10">
                  <p:embed/>
                  <p:pic>
                    <p:nvPicPr>
                      <p:cNvPr id="0" name=""/>
                      <p:cNvPicPr/>
                      <p:nvPr/>
                    </p:nvPicPr>
                    <p:blipFill>
                      <a:blip r:embed="rId6"/>
                      <a:stretch>
                        <a:fillRect/>
                      </a:stretch>
                    </p:blipFill>
                    <p:spPr>
                      <a:xfrm>
                        <a:off x="1367644" y="1487628"/>
                        <a:ext cx="3086636" cy="2331874"/>
                      </a:xfrm>
                      <a:prstGeom prst="rect">
                        <a:avLst/>
                      </a:prstGeom>
                    </p:spPr>
                  </p:pic>
                </p:oleObj>
              </mc:Fallback>
            </mc:AlternateContent>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13</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Thermodynamics of </a:t>
            </a:r>
            <a:r>
              <a:rPr lang="en-US" sz="3200" b="1" dirty="0">
                <a:solidFill>
                  <a:schemeClr val="bg1"/>
                </a:solidFill>
              </a:rPr>
              <a:t>Hydrogen </a:t>
            </a:r>
            <a:r>
              <a:rPr lang="en-US" sz="3200" b="1" dirty="0" smtClean="0">
                <a:solidFill>
                  <a:schemeClr val="bg1"/>
                </a:solidFill>
              </a:rPr>
              <a:t>Bonding</a:t>
            </a:r>
          </a:p>
          <a:p>
            <a:pPr algn="ctr"/>
            <a:r>
              <a:rPr lang="en-US" sz="3200" dirty="0" smtClean="0">
                <a:solidFill>
                  <a:schemeClr val="accent1">
                    <a:lumMod val="20000"/>
                    <a:lumOff val="80000"/>
                  </a:schemeClr>
                </a:solidFill>
              </a:rPr>
              <a:t>Calorimetric titration</a:t>
            </a:r>
            <a:endParaRPr lang="en-US" sz="3200" dirty="0">
              <a:solidFill>
                <a:schemeClr val="accent1">
                  <a:lumMod val="20000"/>
                  <a:lumOff val="80000"/>
                </a:schemeClr>
              </a:solidFill>
            </a:endParaRPr>
          </a:p>
        </p:txBody>
      </p:sp>
      <p:sp>
        <p:nvSpPr>
          <p:cNvPr id="28" name="Прямоугольник 27"/>
          <p:cNvSpPr/>
          <p:nvPr/>
        </p:nvSpPr>
        <p:spPr>
          <a:xfrm>
            <a:off x="660078" y="1660186"/>
            <a:ext cx="707566" cy="400110"/>
          </a:xfrm>
          <a:prstGeom prst="rect">
            <a:avLst/>
          </a:prstGeom>
        </p:spPr>
        <p:txBody>
          <a:bodyPr wrap="none">
            <a:spAutoFit/>
          </a:bodyPr>
          <a:lstStyle/>
          <a:p>
            <a:r>
              <a:rPr lang="en-US" sz="2000" i="1" dirty="0">
                <a:cs typeface="Arial" charset="0"/>
              </a:rPr>
              <a:t>-</a:t>
            </a:r>
            <a:r>
              <a:rPr lang="en-US" sz="2000" i="1" dirty="0" smtClean="0">
                <a:cs typeface="Arial" charset="0"/>
              </a:rPr>
              <a:t>Q,  J</a:t>
            </a:r>
            <a:endParaRPr lang="ru-RU" sz="2000" dirty="0"/>
          </a:p>
        </p:txBody>
      </p:sp>
      <p:sp>
        <p:nvSpPr>
          <p:cNvPr id="13" name="Прямоугольник 12"/>
          <p:cNvSpPr/>
          <p:nvPr/>
        </p:nvSpPr>
        <p:spPr>
          <a:xfrm>
            <a:off x="1367644" y="4523228"/>
            <a:ext cx="6768752"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5" name="Прямоугольник 14"/>
              <p:cNvSpPr/>
              <p:nvPr/>
            </p:nvSpPr>
            <p:spPr>
              <a:xfrm>
                <a:off x="1547664" y="4617771"/>
                <a:ext cx="6372708" cy="87248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panose="02020603050405020304" pitchFamily="18" charset="0"/>
                        </a:rPr>
                        <m:t>𝑄</m:t>
                      </m:r>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𝑄</m:t>
                          </m:r>
                        </m:e>
                        <m:sub>
                          <m:r>
                            <a:rPr lang="en-US" b="0" i="1" smtClean="0">
                              <a:latin typeface="Cambria Math" panose="02040503050406030204" pitchFamily="18" charset="0"/>
                              <a:cs typeface="Times New Roman" panose="02020603050405020304" pitchFamily="18" charset="0"/>
                            </a:rPr>
                            <m:t>0</m:t>
                          </m:r>
                        </m:sub>
                      </m:sSub>
                      <m:r>
                        <a:rPr lang="en-US" b="0" i="1" smtClean="0">
                          <a:latin typeface="Cambria Math" panose="02040503050406030204" pitchFamily="18" charset="0"/>
                          <a:cs typeface="Times New Roman" panose="02020603050405020304" pitchFamily="18" charset="0"/>
                        </a:rPr>
                        <m:t>+ </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𝑉</m:t>
                          </m:r>
                        </m:e>
                        <m:sub>
                          <m:r>
                            <a:rPr lang="en-US" b="0" i="1" smtClean="0">
                              <a:latin typeface="Cambria Math" panose="02040503050406030204" pitchFamily="18" charset="0"/>
                              <a:cs typeface="Times New Roman" panose="02020603050405020304" pitchFamily="18" charset="0"/>
                            </a:rPr>
                            <m:t>𝑓</m:t>
                          </m:r>
                        </m:sub>
                      </m:sSub>
                      <m:nary>
                        <m:naryPr>
                          <m:chr m:val="∑"/>
                          <m:ctrlPr>
                            <a:rPr lang="en-US" b="0"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𝑖</m:t>
                          </m:r>
                          <m:r>
                            <a:rPr lang="en-US" b="0" i="1" smtClean="0">
                              <a:latin typeface="Cambria Math" panose="02040503050406030204" pitchFamily="18" charset="0"/>
                              <a:cs typeface="Times New Roman" panose="02020603050405020304" pitchFamily="18" charset="0"/>
                            </a:rPr>
                            <m:t>=1</m:t>
                          </m:r>
                        </m:sub>
                        <m:sup>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𝑠</m:t>
                              </m:r>
                            </m:e>
                            <m:sub>
                              <m:r>
                                <a:rPr lang="en-US" b="0" i="1" smtClean="0">
                                  <a:latin typeface="Cambria Math" panose="02040503050406030204" pitchFamily="18" charset="0"/>
                                  <a:cs typeface="Times New Roman" panose="02020603050405020304" pitchFamily="18" charset="0"/>
                                </a:rPr>
                                <m:t>𝑓</m:t>
                              </m:r>
                            </m:sub>
                          </m:sSub>
                        </m:sup>
                        <m:e>
                          <m:r>
                            <a:rPr lang="en-US" b="0" i="1" smtClean="0">
                              <a:latin typeface="Cambria Math" panose="02040503050406030204" pitchFamily="18" charset="0"/>
                              <a:cs typeface="Times New Roman" panose="02020603050405020304" pitchFamily="18" charset="0"/>
                              <a:sym typeface="Symbol" panose="05050102010706020507" pitchFamily="18" charset="2"/>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𝐻</m:t>
                              </m:r>
                            </m:e>
                            <m:sub>
                              <m:r>
                                <a:rPr lang="en-US" b="0" i="1" smtClean="0">
                                  <a:latin typeface="Cambria Math" panose="02040503050406030204" pitchFamily="18" charset="0"/>
                                  <a:cs typeface="Times New Roman" panose="02020603050405020304" pitchFamily="18" charset="0"/>
                                </a:rPr>
                                <m:t>𝑖</m:t>
                              </m:r>
                            </m:sub>
                          </m:sSub>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𝐶</m:t>
                              </m:r>
                            </m:e>
                            <m:sub>
                              <m:r>
                                <a:rPr lang="en-US" b="0" i="1" smtClean="0">
                                  <a:latin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cs typeface="Times New Roman" panose="02020603050405020304" pitchFamily="18" charset="0"/>
                            </a:rPr>
                            <m:t>, …, </m:t>
                          </m:r>
                          <m:sSub>
                            <m:sSubPr>
                              <m:ctrlPr>
                                <a:rPr lang="en-US" b="0" i="1" smtClean="0">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rPr>
                                <m:t>𝑓</m:t>
                              </m:r>
                            </m:sub>
                          </m:sSub>
                          <m:r>
                            <a:rPr lang="en-US" b="0" i="1" smtClean="0">
                              <a:latin typeface="Cambria Math" panose="02040503050406030204" pitchFamily="18" charset="0"/>
                              <a:cs typeface="Times New Roman" panose="02020603050405020304" pitchFamily="18" charset="0"/>
                            </a:rPr>
                            <m:t>)</m:t>
                          </m:r>
                        </m:e>
                      </m:nary>
                      <m:r>
                        <a:rPr lang="en-US" b="0" i="1" smtClean="0">
                          <a:latin typeface="Cambria Math" panose="02040503050406030204" pitchFamily="18" charset="0"/>
                          <a:cs typeface="Times New Roman" panose="02020603050405020304" pitchFamily="18" charset="0"/>
                        </a:rPr>
                        <m:t> − </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𝑉</m:t>
                          </m:r>
                        </m:e>
                        <m:sub>
                          <m:r>
                            <a:rPr lang="en-US" b="0" i="1" smtClean="0">
                              <a:latin typeface="Cambria Math" panose="02040503050406030204" pitchFamily="18" charset="0"/>
                              <a:cs typeface="Times New Roman" panose="02020603050405020304" pitchFamily="18" charset="0"/>
                            </a:rPr>
                            <m:t>𝑏</m:t>
                          </m:r>
                        </m:sub>
                      </m:sSub>
                      <m:nary>
                        <m:naryPr>
                          <m:chr m:val="∑"/>
                          <m:ctrlPr>
                            <a:rPr lang="en-US" i="1">
                              <a:latin typeface="Cambria Math" panose="02040503050406030204" pitchFamily="18" charset="0"/>
                              <a:cs typeface="Times New Roman" panose="02020603050405020304" pitchFamily="18" charset="0"/>
                            </a:rPr>
                          </m:ctrlPr>
                        </m:naryPr>
                        <m:sub>
                          <m:r>
                            <m:rPr>
                              <m:brk m:alnAt="23"/>
                            </m:rPr>
                            <a:rPr lang="en-US" i="1">
                              <a:latin typeface="Cambria Math" panose="02040503050406030204" pitchFamily="18" charset="0"/>
                              <a:cs typeface="Times New Roman" panose="02020603050405020304" pitchFamily="18" charset="0"/>
                            </a:rPr>
                            <m:t>𝑖</m:t>
                          </m:r>
                          <m:r>
                            <a:rPr lang="en-US" i="1">
                              <a:latin typeface="Cambria Math" panose="02040503050406030204" pitchFamily="18" charset="0"/>
                              <a:cs typeface="Times New Roman" panose="02020603050405020304" pitchFamily="18" charset="0"/>
                            </a:rPr>
                            <m:t>=1</m:t>
                          </m:r>
                        </m:sub>
                        <m:sup>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𝑠</m:t>
                              </m:r>
                            </m:e>
                            <m:sub>
                              <m:r>
                                <a:rPr lang="en-US" b="0" i="1" smtClean="0">
                                  <a:latin typeface="Cambria Math" panose="02040503050406030204" pitchFamily="18" charset="0"/>
                                  <a:cs typeface="Times New Roman" panose="02020603050405020304" pitchFamily="18" charset="0"/>
                                </a:rPr>
                                <m:t>𝑏</m:t>
                              </m:r>
                            </m:sub>
                          </m:sSub>
                        </m:sup>
                        <m:e>
                          <m:r>
                            <a:rPr lang="en-US" i="1">
                              <a:latin typeface="Cambria Math" panose="02040503050406030204" pitchFamily="18" charset="0"/>
                              <a:cs typeface="Times New Roman" panose="02020603050405020304" pitchFamily="18" charset="0"/>
                              <a:sym typeface="Symbol" panose="05050102010706020507" pitchFamily="18" charset="2"/>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𝐻</m:t>
                              </m:r>
                            </m:e>
                            <m:sub>
                              <m:r>
                                <a:rPr lang="en-US" i="1">
                                  <a:latin typeface="Cambria Math" panose="02040503050406030204" pitchFamily="18" charset="0"/>
                                  <a:cs typeface="Times New Roman" panose="02020603050405020304" pitchFamily="18" charset="0"/>
                                </a:rPr>
                                <m:t>𝑖</m:t>
                              </m:r>
                            </m:sub>
                          </m:sSub>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𝐶</m:t>
                              </m:r>
                            </m:e>
                            <m:sub>
                              <m:r>
                                <a:rPr lang="en-US" i="1">
                                  <a:latin typeface="Cambria Math" panose="02040503050406030204" pitchFamily="18" charset="0"/>
                                  <a:cs typeface="Times New Roman" panose="02020603050405020304" pitchFamily="18" charset="0"/>
                                </a:rPr>
                                <m:t>𝑖</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sym typeface="Symbol" panose="05050102010706020507" pitchFamily="18" charset="2"/>
                                </a:rPr>
                                <m:t></m:t>
                              </m:r>
                            </m:e>
                            <m:sub>
                              <m:r>
                                <a:rPr lang="en-US" i="1">
                                  <a:latin typeface="Cambria Math" panose="02040503050406030204" pitchFamily="18" charset="0"/>
                                  <a:cs typeface="Times New Roman" panose="02020603050405020304" pitchFamily="18" charset="0"/>
                                </a:rPr>
                                <m:t>𝑖</m:t>
                              </m:r>
                            </m:sub>
                          </m:sSub>
                          <m:r>
                            <a:rPr lang="en-US" i="1">
                              <a:latin typeface="Cambria Math" panose="02040503050406030204" pitchFamily="18" charset="0"/>
                              <a:cs typeface="Times New Roman" panose="02020603050405020304" pitchFamily="18" charset="0"/>
                            </a:rPr>
                            <m:t>, …, </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rPr>
                                <m:t>𝑏</m:t>
                              </m:r>
                            </m:sub>
                          </m:sSub>
                          <m:r>
                            <a:rPr lang="en-US" i="1">
                              <a:latin typeface="Cambria Math" panose="02040503050406030204" pitchFamily="18" charset="0"/>
                              <a:cs typeface="Times New Roman" panose="02020603050405020304" pitchFamily="18" charset="0"/>
                            </a:rPr>
                            <m:t>)</m:t>
                          </m:r>
                        </m:e>
                      </m:nary>
                    </m:oMath>
                  </m:oMathPara>
                </a14:m>
                <a:endParaRPr lang="ru-RU" dirty="0">
                  <a:latin typeface="Times New Roman" panose="02020603050405020304" pitchFamily="18" charset="0"/>
                  <a:cs typeface="Times New Roman" panose="02020603050405020304" pitchFamily="18" charset="0"/>
                </a:endParaRPr>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1547664" y="4617771"/>
                <a:ext cx="6372708" cy="872483"/>
              </a:xfrm>
              <a:prstGeom prst="rect">
                <a:avLst/>
              </a:prstGeom>
              <a:blipFill rotWithShape="0">
                <a:blip r:embed="rId7"/>
                <a:stretch>
                  <a:fillRect/>
                </a:stretch>
              </a:blipFill>
            </p:spPr>
            <p:txBody>
              <a:bodyPr/>
              <a:lstStyle/>
              <a:p>
                <a:r>
                  <a:rPr lang="ru-RU">
                    <a:noFill/>
                  </a:rPr>
                  <a:t> </a:t>
                </a:r>
              </a:p>
            </p:txBody>
          </p:sp>
        </mc:Fallback>
      </mc:AlternateContent>
      <p:graphicFrame>
        <p:nvGraphicFramePr>
          <p:cNvPr id="11" name="Таблица 10"/>
          <p:cNvGraphicFramePr>
            <a:graphicFrameLocks noGrp="1"/>
          </p:cNvGraphicFramePr>
          <p:nvPr>
            <p:extLst>
              <p:ext uri="{D42A27DB-BD31-4B8C-83A1-F6EECF244321}">
                <p14:modId xmlns:p14="http://schemas.microsoft.com/office/powerpoint/2010/main" val="3149316545"/>
              </p:ext>
            </p:extLst>
          </p:nvPr>
        </p:nvGraphicFramePr>
        <p:xfrm>
          <a:off x="6366977" y="2419336"/>
          <a:ext cx="2664296" cy="1705868"/>
        </p:xfrm>
        <a:graphic>
          <a:graphicData uri="http://schemas.openxmlformats.org/drawingml/2006/table">
            <a:tbl>
              <a:tblPr firstRow="1" firstCol="1" bandRow="1">
                <a:tableStyleId>{5C22544A-7EE6-4342-B048-85BDC9FD1C3A}</a:tableStyleId>
              </a:tblPr>
              <a:tblGrid>
                <a:gridCol w="756881"/>
                <a:gridCol w="1092451"/>
                <a:gridCol w="814964"/>
              </a:tblGrid>
              <a:tr h="372848">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-Q, J</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err="1">
                          <a:effectLst/>
                        </a:rPr>
                        <a:t>C</a:t>
                      </a:r>
                      <a:r>
                        <a:rPr lang="en-US" sz="1800" baseline="30000" dirty="0" err="1">
                          <a:effectLst/>
                        </a:rPr>
                        <a:t>o</a:t>
                      </a:r>
                      <a:r>
                        <a:rPr lang="en-US" sz="1800" baseline="-25000" dirty="0" err="1">
                          <a:effectLst/>
                        </a:rPr>
                        <a:t>D</a:t>
                      </a:r>
                      <a:r>
                        <a:rPr lang="en-US" sz="1800" dirty="0">
                          <a:effectLst/>
                        </a:rPr>
                        <a:t>,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C</a:t>
                      </a:r>
                      <a:r>
                        <a:rPr lang="en-US" sz="1800" baseline="30000">
                          <a:effectLst/>
                        </a:rPr>
                        <a:t>o</a:t>
                      </a:r>
                      <a:r>
                        <a:rPr lang="en-US" sz="1800" baseline="-25000">
                          <a:effectLst/>
                        </a:rPr>
                        <a:t>A</a:t>
                      </a:r>
                      <a:r>
                        <a:rPr lang="en-US" sz="1800">
                          <a:effectLst/>
                        </a:rPr>
                        <a:t>, M</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0.051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0.0013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0.0159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0.049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0.0026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latin typeface="+mn-lt"/>
                          <a:ea typeface="+mn-ea"/>
                          <a:cs typeface="+mn-cs"/>
                        </a:rPr>
                        <a:t>0.0158</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0.047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0.0039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latin typeface="+mn-lt"/>
                          <a:ea typeface="+mn-ea"/>
                          <a:cs typeface="+mn-cs"/>
                        </a:rPr>
                        <a:t>0.0157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6" name="Прямоугольник 15"/>
          <p:cNvSpPr/>
          <p:nvPr/>
        </p:nvSpPr>
        <p:spPr>
          <a:xfrm>
            <a:off x="3347864" y="3684983"/>
            <a:ext cx="1527982" cy="400110"/>
          </a:xfrm>
          <a:prstGeom prst="rect">
            <a:avLst/>
          </a:prstGeom>
        </p:spPr>
        <p:txBody>
          <a:bodyPr wrap="none">
            <a:spAutoFit/>
          </a:bodyPr>
          <a:lstStyle/>
          <a:p>
            <a:r>
              <a:rPr lang="en-US" sz="2000" i="1" dirty="0" err="1" smtClean="0">
                <a:cs typeface="Arial" charset="0"/>
              </a:rPr>
              <a:t>C</a:t>
            </a:r>
            <a:r>
              <a:rPr lang="en-US" sz="2000" i="1" baseline="30000" dirty="0" err="1" smtClean="0">
                <a:cs typeface="Arial" charset="0"/>
              </a:rPr>
              <a:t>o</a:t>
            </a:r>
            <a:r>
              <a:rPr lang="en-US" sz="2000" i="1" baseline="-25000" dirty="0" err="1" smtClean="0">
                <a:cs typeface="Arial" charset="0"/>
              </a:rPr>
              <a:t>PhOH</a:t>
            </a:r>
            <a:r>
              <a:rPr lang="en-US" sz="2000" i="1" dirty="0" smtClean="0">
                <a:cs typeface="Arial" charset="0"/>
              </a:rPr>
              <a:t> , </a:t>
            </a:r>
            <a:r>
              <a:rPr lang="en-US" sz="2000" i="1" dirty="0" err="1" smtClean="0">
                <a:cs typeface="Arial" charset="0"/>
              </a:rPr>
              <a:t>mol</a:t>
            </a:r>
            <a:r>
              <a:rPr lang="en-US" sz="2000" i="1" dirty="0" smtClean="0">
                <a:cs typeface="Arial" charset="0"/>
              </a:rPr>
              <a:t>/l</a:t>
            </a:r>
            <a:endParaRPr lang="ru-RU" sz="2000"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539019460"/>
              </p:ext>
            </p:extLst>
          </p:nvPr>
        </p:nvGraphicFramePr>
        <p:xfrm>
          <a:off x="8334375" y="1575807"/>
          <a:ext cx="809625" cy="885825"/>
        </p:xfrm>
        <a:graphic>
          <a:graphicData uri="http://schemas.openxmlformats.org/presentationml/2006/ole">
            <mc:AlternateContent xmlns:mc="http://schemas.openxmlformats.org/markup-compatibility/2006">
              <mc:Choice xmlns:v="urn:schemas-microsoft-com:vml" Requires="v">
                <p:oleObj spid="_x0000_s81046" name="ISIS/Draw Sketch" r:id="rId8" imgW="809280" imgH="885600" progId="ISISServer">
                  <p:embed/>
                </p:oleObj>
              </mc:Choice>
              <mc:Fallback>
                <p:oleObj name="ISIS/Draw Sketch" r:id="rId8" imgW="809280" imgH="885600" progId="ISISServer">
                  <p:embed/>
                  <p:pic>
                    <p:nvPicPr>
                      <p:cNvPr id="0" name=""/>
                      <p:cNvPicPr/>
                      <p:nvPr/>
                    </p:nvPicPr>
                    <p:blipFill>
                      <a:blip r:embed="rId9"/>
                      <a:stretch>
                        <a:fillRect/>
                      </a:stretch>
                    </p:blipFill>
                    <p:spPr>
                      <a:xfrm>
                        <a:off x="8334375" y="1575807"/>
                        <a:ext cx="809625" cy="885825"/>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3675647504"/>
              </p:ext>
            </p:extLst>
          </p:nvPr>
        </p:nvGraphicFramePr>
        <p:xfrm>
          <a:off x="7050546" y="1695450"/>
          <a:ext cx="1085850" cy="704850"/>
        </p:xfrm>
        <a:graphic>
          <a:graphicData uri="http://schemas.openxmlformats.org/presentationml/2006/ole">
            <mc:AlternateContent xmlns:mc="http://schemas.openxmlformats.org/markup-compatibility/2006">
              <mc:Choice xmlns:v="urn:schemas-microsoft-com:vml" Requires="v">
                <p:oleObj spid="_x0000_s81047" name="ISIS/Draw Sketch" r:id="rId10" imgW="1085760" imgH="704520" progId="ISISServer">
                  <p:embed/>
                </p:oleObj>
              </mc:Choice>
              <mc:Fallback>
                <p:oleObj name="ISIS/Draw Sketch" r:id="rId10" imgW="1085760" imgH="704520" progId="ISISServer">
                  <p:embed/>
                  <p:pic>
                    <p:nvPicPr>
                      <p:cNvPr id="0" name=""/>
                      <p:cNvPicPr/>
                      <p:nvPr/>
                    </p:nvPicPr>
                    <p:blipFill>
                      <a:blip r:embed="rId11"/>
                      <a:stretch>
                        <a:fillRect/>
                      </a:stretch>
                    </p:blipFill>
                    <p:spPr>
                      <a:xfrm>
                        <a:off x="7050546" y="1695450"/>
                        <a:ext cx="1085850" cy="704850"/>
                      </a:xfrm>
                      <a:prstGeom prst="rect">
                        <a:avLst/>
                      </a:prstGeom>
                    </p:spPr>
                  </p:pic>
                </p:oleObj>
              </mc:Fallback>
            </mc:AlternateContent>
          </a:graphicData>
        </a:graphic>
      </p:graphicFrame>
      <p:sp>
        <p:nvSpPr>
          <p:cNvPr id="3" name="Rectangle 136"/>
          <p:cNvSpPr>
            <a:spLocks noChangeArrowheads="1"/>
          </p:cNvSpPr>
          <p:nvPr/>
        </p:nvSpPr>
        <p:spPr bwMode="auto">
          <a:xfrm>
            <a:off x="1878767" y="6093148"/>
            <a:ext cx="599415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altLang="ru-RU" sz="1300" dirty="0">
                <a:latin typeface="Times New Roman" panose="02020603050405020304" pitchFamily="18" charset="0"/>
                <a:ea typeface="Times New Roman" panose="02020603050405020304" pitchFamily="18" charset="0"/>
                <a:cs typeface="Times New Roman" panose="02020603050405020304" pitchFamily="18" charset="0"/>
              </a:rPr>
              <a:t>V.P</a:t>
            </a:r>
            <a:r>
              <a:rPr lang="en-GB" altLang="ru-RU"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13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Solov'ev</a:t>
            </a:r>
            <a:r>
              <a:rPr kumimoji="0" lang="en-GB" altLang="ru-RU" sz="1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ru-RU" sz="1300" dirty="0">
                <a:latin typeface="Times New Roman" panose="02020603050405020304" pitchFamily="18" charset="0"/>
                <a:ea typeface="Times New Roman" panose="02020603050405020304" pitchFamily="18" charset="0"/>
                <a:cs typeface="Times New Roman" panose="02020603050405020304" pitchFamily="18" charset="0"/>
              </a:rPr>
              <a:t>D.B</a:t>
            </a:r>
            <a:r>
              <a:rPr lang="en-GB" altLang="ru-RU"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13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Kireev</a:t>
            </a:r>
            <a:r>
              <a:rPr kumimoji="0" lang="en-GB" altLang="ru-RU" sz="1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ru-RU" sz="1300" dirty="0">
                <a:latin typeface="Times New Roman" panose="02020603050405020304" pitchFamily="18" charset="0"/>
                <a:ea typeface="Times New Roman" panose="02020603050405020304" pitchFamily="18" charset="0"/>
                <a:cs typeface="Times New Roman" panose="02020603050405020304" pitchFamily="18" charset="0"/>
              </a:rPr>
              <a:t>O.A</a:t>
            </a:r>
            <a:r>
              <a:rPr lang="en-GB" altLang="ru-RU"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13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Raevskii</a:t>
            </a:r>
            <a:r>
              <a:rPr kumimoji="0" lang="en-GB" altLang="ru-RU" sz="1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ru-RU" sz="1300" dirty="0">
                <a:latin typeface="Times New Roman" panose="02020603050405020304" pitchFamily="18" charset="0"/>
                <a:ea typeface="Times New Roman" panose="02020603050405020304" pitchFamily="18" charset="0"/>
                <a:cs typeface="Times New Roman" panose="02020603050405020304" pitchFamily="18" charset="0"/>
              </a:rPr>
              <a:t>L.A</a:t>
            </a:r>
            <a:r>
              <a:rPr lang="en-GB" altLang="ru-RU"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13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Chepakova</a:t>
            </a:r>
            <a:r>
              <a:rPr kumimoji="0" lang="en-GB" altLang="ru-RU" sz="1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ru-RU" sz="1300" dirty="0">
                <a:latin typeface="Times New Roman" panose="02020603050405020304" pitchFamily="18" charset="0"/>
                <a:ea typeface="Times New Roman" panose="02020603050405020304" pitchFamily="18" charset="0"/>
                <a:cs typeface="Times New Roman" panose="02020603050405020304" pitchFamily="18" charset="0"/>
              </a:rPr>
              <a:t>V.K</a:t>
            </a:r>
            <a:r>
              <a:rPr lang="en-GB" altLang="ru-RU"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13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Brel</a:t>
            </a:r>
            <a:r>
              <a:rPr kumimoji="0" lang="en-GB" altLang="ru-RU" sz="1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altLang="ru-RU" sz="1300" dirty="0">
                <a:latin typeface="Times New Roman" panose="02020603050405020304" pitchFamily="18" charset="0"/>
                <a:ea typeface="Times New Roman" panose="02020603050405020304" pitchFamily="18" charset="0"/>
                <a:cs typeface="Times New Roman" panose="02020603050405020304" pitchFamily="18" charset="0"/>
              </a:rPr>
              <a:t>I.V</a:t>
            </a:r>
            <a:r>
              <a:rPr lang="en-GB" altLang="ru-RU" sz="1300" dirty="0" smtClean="0">
                <a:latin typeface="Times New Roman" panose="02020603050405020304" pitchFamily="18" charset="0"/>
                <a:ea typeface="Times New Roman" panose="02020603050405020304" pitchFamily="18" charset="0"/>
                <a:cs typeface="Times New Roman" panose="02020603050405020304" pitchFamily="18" charset="0"/>
              </a:rPr>
              <a:t>. </a:t>
            </a:r>
            <a:r>
              <a:rPr kumimoji="0" lang="en-GB" altLang="ru-RU" sz="13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Martynov</a:t>
            </a:r>
            <a:r>
              <a:rPr kumimoji="0" lang="en-GB" altLang="ru-RU" sz="13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kumimoji="0" lang="en-GB" altLang="ru-RU" sz="1300" b="0"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Zhurnal</a:t>
            </a:r>
            <a:r>
              <a:rPr kumimoji="0" lang="en-GB" altLang="ru-RU" sz="13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ru-RU" sz="1300" b="0"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Obshchei</a:t>
            </a:r>
            <a:r>
              <a:rPr kumimoji="0" lang="en-GB" altLang="ru-RU" sz="13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ru-RU" sz="1300" b="0"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Khimii</a:t>
            </a:r>
            <a:r>
              <a:rPr kumimoji="0" lang="en-GB" altLang="ru-RU" sz="13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ru-RU" sz="1300" b="0" i="1"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Rus</a:t>
            </a:r>
            <a:r>
              <a:rPr kumimoji="0" lang="en-GB" altLang="ru-RU" sz="13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en-GB" altLang="ru-RU"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ru-RU" sz="13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1991</a:t>
            </a:r>
            <a:r>
              <a:rPr kumimoji="0" lang="en-GB" altLang="ru-RU"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GB" altLang="ru-RU" sz="13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61</a:t>
            </a:r>
            <a:r>
              <a:rPr kumimoji="0" lang="en-GB" altLang="ru-RU"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212-216</a:t>
            </a:r>
            <a:r>
              <a:rPr kumimoji="0" lang="ru-RU" altLang="ru-RU" sz="600" b="0" i="0" u="none" strike="noStrike" cap="none" normalizeH="0" baseline="0" dirty="0" smtClean="0">
                <a:ln>
                  <a:noFill/>
                </a:ln>
                <a:solidFill>
                  <a:schemeClr val="tx1"/>
                </a:solidFill>
                <a:effectLst/>
                <a:latin typeface="Arial" panose="020B060402020202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6020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14</a:t>
            </a:r>
            <a:endParaRPr lang="en-US" sz="1600" b="1" dirty="0">
              <a:solidFill>
                <a:schemeClr val="bg1"/>
              </a:solidFill>
            </a:endParaRPr>
          </a:p>
        </p:txBody>
      </p:sp>
      <p:sp>
        <p:nvSpPr>
          <p:cNvPr id="14" name="Title 1"/>
          <p:cNvSpPr txBox="1">
            <a:spLocks/>
          </p:cNvSpPr>
          <p:nvPr/>
        </p:nvSpPr>
        <p:spPr bwMode="auto">
          <a:xfrm>
            <a:off x="-119474" y="-9110"/>
            <a:ext cx="9289032" cy="1285860"/>
          </a:xfrm>
          <a:prstGeom prst="rect">
            <a:avLst/>
          </a:prstGeom>
          <a:noFill/>
          <a:ln w="9525">
            <a:noFill/>
            <a:miter lim="800000"/>
            <a:headEnd/>
            <a:tailEnd/>
          </a:ln>
        </p:spPr>
        <p:txBody>
          <a:bodyPr anchor="ctr"/>
          <a:lstStyle/>
          <a:p>
            <a:pPr algn="ctr"/>
            <a:r>
              <a:rPr lang="en-US" sz="3200" b="1" dirty="0">
                <a:solidFill>
                  <a:schemeClr val="bg1"/>
                </a:solidFill>
              </a:rPr>
              <a:t>Thermodynamics of Hydrogen </a:t>
            </a:r>
            <a:r>
              <a:rPr lang="en-US" sz="3200" b="1" dirty="0" smtClean="0">
                <a:solidFill>
                  <a:schemeClr val="bg1"/>
                </a:solidFill>
              </a:rPr>
              <a:t>Bonding</a:t>
            </a:r>
          </a:p>
          <a:p>
            <a:pPr algn="ctr"/>
            <a:r>
              <a:rPr lang="en-US" sz="3200" dirty="0">
                <a:solidFill>
                  <a:schemeClr val="accent1">
                    <a:lumMod val="20000"/>
                    <a:lumOff val="80000"/>
                  </a:schemeClr>
                </a:solidFill>
              </a:rPr>
              <a:t>Relationships for estimation of thermodynamic </a:t>
            </a:r>
            <a:r>
              <a:rPr lang="en-US" sz="3200" dirty="0" smtClean="0">
                <a:solidFill>
                  <a:schemeClr val="accent1">
                    <a:lumMod val="20000"/>
                    <a:lumOff val="80000"/>
                  </a:schemeClr>
                </a:solidFill>
              </a:rPr>
              <a:t>quantities</a:t>
            </a:r>
            <a:endParaRPr lang="en-US" sz="3200" dirty="0">
              <a:solidFill>
                <a:schemeClr val="bg1"/>
              </a:solidFill>
            </a:endParaRPr>
          </a:p>
        </p:txBody>
      </p:sp>
      <mc:AlternateContent xmlns:mc="http://schemas.openxmlformats.org/markup-compatibility/2006" xmlns:a14="http://schemas.microsoft.com/office/drawing/2010/main">
        <mc:Choice Requires="a14">
          <p:sp>
            <p:nvSpPr>
              <p:cNvPr id="5" name="TextBox 4"/>
              <p:cNvSpPr txBox="1"/>
              <p:nvPr/>
            </p:nvSpPr>
            <p:spPr>
              <a:xfrm>
                <a:off x="467544" y="3163273"/>
                <a:ext cx="2075312"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ru-RU"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𝑠</m:t>
                          </m:r>
                        </m:sup>
                        <m:e>
                          <m:sSub>
                            <m:sSubPr>
                              <m:ctrlPr>
                                <a:rPr lang="ru-RU" sz="2400" i="1" smtClean="0">
                                  <a:latin typeface="Cambria Math" panose="02040503050406030204" pitchFamily="18" charset="0"/>
                                </a:rPr>
                              </m:ctrlPr>
                            </m:sSubPr>
                            <m:e>
                              <m:r>
                                <a:rPr lang="ru-RU" sz="2400" i="1" smtClean="0">
                                  <a:latin typeface="Cambria Math" panose="02040503050406030204" pitchFamily="18" charset="0"/>
                                  <a:sym typeface="Symbol" panose="05050102010706020507" pitchFamily="18" charset="2"/>
                                </a:rPr>
                                <m:t></m:t>
                              </m:r>
                            </m:e>
                            <m:sub>
                              <m:r>
                                <a:rPr lang="en-US" sz="2400" b="0" i="1" smtClean="0">
                                  <a:latin typeface="Cambria Math" panose="02040503050406030204" pitchFamily="18" charset="0"/>
                                </a:rPr>
                                <m:t>𝑖𝑗</m:t>
                              </m:r>
                            </m:sub>
                          </m:sSub>
                        </m:e>
                      </m:nary>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𝐶</m:t>
                          </m:r>
                        </m:e>
                        <m:sub>
                          <m:r>
                            <a:rPr lang="en-US" sz="2400" b="0" i="1" smtClean="0">
                              <a:latin typeface="Cambria Math" panose="02040503050406030204" pitchFamily="18" charset="0"/>
                            </a:rPr>
                            <m:t>𝑗</m:t>
                          </m:r>
                        </m:sub>
                        <m:sup>
                          <m:r>
                            <a:rPr lang="en-US" sz="2400" b="0" i="1" smtClean="0">
                              <a:latin typeface="Cambria Math" panose="02040503050406030204" pitchFamily="18" charset="0"/>
                              <a:sym typeface="Symbol" panose="05050102010706020507" pitchFamily="18" charset="2"/>
                            </a:rPr>
                            <m:t></m:t>
                          </m:r>
                        </m:sup>
                      </m:sSubSup>
                    </m:oMath>
                  </m:oMathPara>
                </a14:m>
                <a:endParaRPr lang="ru-RU"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3163273"/>
                <a:ext cx="2075312" cy="1008225"/>
              </a:xfrm>
              <a:prstGeom prst="rect">
                <a:avLst/>
              </a:prstGeom>
              <a:blipFill rotWithShape="0">
                <a:blip r:embed="rId4"/>
                <a:stretch>
                  <a:fillRect/>
                </a:stretch>
              </a:blipFill>
            </p:spPr>
            <p:txBody>
              <a:bodyPr/>
              <a:lstStyle/>
              <a:p>
                <a:r>
                  <a:rPr lang="ru-RU">
                    <a:noFill/>
                  </a:rPr>
                  <a:t> </a:t>
                </a:r>
              </a:p>
            </p:txBody>
          </p:sp>
        </mc:Fallback>
      </mc:AlternateContent>
      <p:sp>
        <p:nvSpPr>
          <p:cNvPr id="10" name="Прямоугольник 9"/>
          <p:cNvSpPr/>
          <p:nvPr/>
        </p:nvSpPr>
        <p:spPr>
          <a:xfrm>
            <a:off x="4691171" y="3222467"/>
            <a:ext cx="3603487" cy="461665"/>
          </a:xfrm>
          <a:prstGeom prst="rect">
            <a:avLst/>
          </a:prstGeom>
        </p:spPr>
        <p:txBody>
          <a:bodyPr wrap="square">
            <a:spAutoFit/>
          </a:bodyPr>
          <a:lstStyle/>
          <a:p>
            <a:pPr lvl="0"/>
            <a:r>
              <a:rPr lang="en-US" sz="2400" i="1" dirty="0" smtClean="0">
                <a:latin typeface="Times New Roman" panose="02020603050405020304" pitchFamily="18" charset="0"/>
                <a:cs typeface="Times New Roman" panose="02020603050405020304" pitchFamily="18" charset="0"/>
              </a:rPr>
              <a:t>material </a:t>
            </a:r>
            <a:r>
              <a:rPr lang="en-US" sz="2400" i="1" dirty="0">
                <a:latin typeface="Times New Roman" panose="02020603050405020304" pitchFamily="18" charset="0"/>
                <a:cs typeface="Times New Roman" panose="02020603050405020304" pitchFamily="18" charset="0"/>
              </a:rPr>
              <a:t>balance </a:t>
            </a:r>
            <a:r>
              <a:rPr lang="en-US" sz="2400" i="1" dirty="0" smtClean="0">
                <a:latin typeface="Times New Roman" panose="02020603050405020304" pitchFamily="18" charset="0"/>
                <a:cs typeface="Times New Roman" panose="02020603050405020304" pitchFamily="18" charset="0"/>
              </a:rPr>
              <a:t>equations</a:t>
            </a:r>
            <a:endParaRPr lang="ru-RU" sz="2400" i="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691171" y="3786956"/>
            <a:ext cx="1584176" cy="400110"/>
          </a:xfrm>
          <a:prstGeom prst="rect">
            <a:avLst/>
          </a:prstGeom>
        </p:spPr>
        <p:txBody>
          <a:bodyPr wrap="square">
            <a:spAutoFit/>
          </a:bodyPr>
          <a:lstStyle/>
          <a:p>
            <a:pPr lvl="0"/>
            <a:r>
              <a:rPr lang="en-US" sz="2000" i="1" dirty="0" smtClean="0">
                <a:latin typeface="Times New Roman" panose="02020603050405020304" pitchFamily="18" charset="0"/>
                <a:cs typeface="Times New Roman" panose="02020603050405020304" pitchFamily="18" charset="0"/>
              </a:rPr>
              <a:t>j = 1,2,...,m</a:t>
            </a:r>
            <a:endParaRPr lang="ru-RU" sz="20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Прямоугольник 7"/>
              <p:cNvSpPr/>
              <p:nvPr/>
            </p:nvSpPr>
            <p:spPr>
              <a:xfrm>
                <a:off x="299995" y="4641591"/>
                <a:ext cx="3748719" cy="11423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𝑖</m:t>
                          </m:r>
                        </m:sub>
                      </m:sSub>
                      <m:r>
                        <a:rPr lang="en-US" sz="2400" i="1">
                          <a:latin typeface="Cambria Math" panose="02040503050406030204" pitchFamily="18" charset="0"/>
                        </a:rPr>
                        <m:t>=</m:t>
                      </m:r>
                      <m:r>
                        <m:rPr>
                          <m:sty m:val="p"/>
                        </m:rPr>
                        <a:rPr lang="en-US" sz="2400" b="0" i="0" smtClean="0">
                          <a:latin typeface="Cambria Math" panose="02040503050406030204" pitchFamily="18" charset="0"/>
                        </a:rPr>
                        <m:t>exp</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ln</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sym typeface="Symbol" panose="05050102010706020507" pitchFamily="18" charset="2"/>
                            </a:rPr>
                            <m:t></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nary>
                        <m:naryPr>
                          <m:chr m:val="∑"/>
                          <m:ctrlPr>
                            <a:rPr lang="ru-RU" sz="2400" i="1">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=1</m:t>
                          </m:r>
                        </m:sub>
                        <m:sup>
                          <m:r>
                            <a:rPr lang="en-US" sz="2400" b="0" i="1" smtClean="0">
                              <a:latin typeface="Cambria Math" panose="02040503050406030204" pitchFamily="18" charset="0"/>
                            </a:rPr>
                            <m:t>𝑚</m:t>
                          </m:r>
                        </m:sup>
                        <m:e>
                          <m:sSub>
                            <m:sSubPr>
                              <m:ctrlPr>
                                <a:rPr lang="ru-RU" sz="2400" i="1">
                                  <a:latin typeface="Cambria Math" panose="02040503050406030204" pitchFamily="18" charset="0"/>
                                </a:rPr>
                              </m:ctrlPr>
                            </m:sSubPr>
                            <m:e>
                              <m:r>
                                <a:rPr lang="ru-RU" sz="2400" i="1">
                                  <a:latin typeface="Cambria Math" panose="02040503050406030204" pitchFamily="18" charset="0"/>
                                  <a:sym typeface="Symbol" panose="05050102010706020507" pitchFamily="18" charset="2"/>
                                </a:rPr>
                                <m:t></m:t>
                              </m:r>
                            </m:e>
                            <m:sub>
                              <m:r>
                                <a:rPr lang="en-US" sz="2400" i="1">
                                  <a:latin typeface="Cambria Math" panose="02040503050406030204" pitchFamily="18" charset="0"/>
                                </a:rPr>
                                <m:t>𝑖𝑗</m:t>
                              </m:r>
                            </m:sub>
                          </m:sSub>
                        </m:e>
                      </m:nary>
                      <m:sSub>
                        <m:sSubPr>
                          <m:ctrlPr>
                            <a:rPr lang="ru-RU" sz="2400" i="1">
                              <a:latin typeface="Cambria Math" panose="02040503050406030204" pitchFamily="18" charset="0"/>
                            </a:rPr>
                          </m:ctrlPr>
                        </m:sSubPr>
                        <m:e>
                          <m:r>
                            <a:rPr lang="en-US" sz="2400" i="1">
                              <a:latin typeface="Cambria Math" panose="02040503050406030204" pitchFamily="18" charset="0"/>
                            </a:rPr>
                            <m:t>𝐶</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oMath>
                  </m:oMathPara>
                </a14:m>
                <a:endParaRPr lang="ru-RU" sz="2400"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299995" y="4641591"/>
                <a:ext cx="3748719" cy="1142364"/>
              </a:xfrm>
              <a:prstGeom prst="rect">
                <a:avLst/>
              </a:prstGeom>
              <a:blipFill rotWithShape="0">
                <a:blip r:embed="rId5"/>
                <a:stretch>
                  <a:fillRect/>
                </a:stretch>
              </a:blipFill>
            </p:spPr>
            <p:txBody>
              <a:bodyPr/>
              <a:lstStyle/>
              <a:p>
                <a:r>
                  <a:rPr lang="ru-RU">
                    <a:noFill/>
                  </a:rPr>
                  <a:t> </a:t>
                </a:r>
              </a:p>
            </p:txBody>
          </p:sp>
        </mc:Fallback>
      </mc:AlternateContent>
      <p:sp>
        <p:nvSpPr>
          <p:cNvPr id="15" name="Прямоугольник 14"/>
          <p:cNvSpPr/>
          <p:nvPr/>
        </p:nvSpPr>
        <p:spPr>
          <a:xfrm>
            <a:off x="4750498" y="4884247"/>
            <a:ext cx="4419060" cy="830997"/>
          </a:xfrm>
          <a:prstGeom prst="rect">
            <a:avLst/>
          </a:prstGeom>
        </p:spPr>
        <p:txBody>
          <a:bodyPr wrap="square">
            <a:spAutoFit/>
          </a:bodyPr>
          <a:lstStyle/>
          <a:p>
            <a:pPr lvl="0"/>
            <a:r>
              <a:rPr lang="en-US" sz="2400" i="1" dirty="0" smtClean="0">
                <a:latin typeface="Times New Roman" panose="02020603050405020304" pitchFamily="18" charset="0"/>
                <a:cs typeface="Times New Roman" panose="02020603050405020304" pitchFamily="18" charset="0"/>
              </a:rPr>
              <a:t>equilibrium constants of reactions</a:t>
            </a:r>
          </a:p>
          <a:p>
            <a:pPr lvl="0"/>
            <a:r>
              <a:rPr lang="en-US" sz="2400" i="1" dirty="0" smtClean="0">
                <a:latin typeface="Times New Roman" panose="02020603050405020304" pitchFamily="18" charset="0"/>
                <a:cs typeface="Times New Roman" panose="02020603050405020304" pitchFamily="18" charset="0"/>
              </a:rPr>
              <a:t>(mass </a:t>
            </a:r>
            <a:r>
              <a:rPr lang="en-US" sz="2400" i="1" dirty="0">
                <a:latin typeface="Times New Roman" panose="02020603050405020304" pitchFamily="18" charset="0"/>
                <a:cs typeface="Times New Roman" panose="02020603050405020304" pitchFamily="18" charset="0"/>
              </a:rPr>
              <a:t>action </a:t>
            </a:r>
            <a:r>
              <a:rPr lang="en-US" sz="2400" i="1" dirty="0" smtClean="0">
                <a:latin typeface="Times New Roman" panose="02020603050405020304" pitchFamily="18" charset="0"/>
                <a:cs typeface="Times New Roman" panose="02020603050405020304" pitchFamily="18" charset="0"/>
              </a:rPr>
              <a:t>law)</a:t>
            </a:r>
            <a:endParaRPr lang="ru-RU" sz="2400" i="1"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4750498" y="5783955"/>
            <a:ext cx="1584176" cy="400110"/>
          </a:xfrm>
          <a:prstGeom prst="rect">
            <a:avLst/>
          </a:prstGeom>
        </p:spPr>
        <p:txBody>
          <a:bodyPr wrap="square">
            <a:spAutoFit/>
          </a:bodyPr>
          <a:lstStyle/>
          <a:p>
            <a:pPr lvl="0"/>
            <a:r>
              <a:rPr lang="en-US" sz="2000" i="1" dirty="0" err="1" smtClean="0">
                <a:latin typeface="Times New Roman" panose="02020603050405020304" pitchFamily="18" charset="0"/>
                <a:cs typeface="Times New Roman" panose="02020603050405020304" pitchFamily="18" charset="0"/>
              </a:rPr>
              <a:t>i</a:t>
            </a:r>
            <a:r>
              <a:rPr lang="en-US" sz="2000" i="1" dirty="0" smtClean="0">
                <a:latin typeface="Times New Roman" panose="02020603050405020304" pitchFamily="18" charset="0"/>
                <a:cs typeface="Times New Roman" panose="02020603050405020304" pitchFamily="18" charset="0"/>
              </a:rPr>
              <a:t> = 1,2,...,s</a:t>
            </a:r>
            <a:endParaRPr lang="ru-RU" sz="20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рямоугольник 2"/>
              <p:cNvSpPr/>
              <p:nvPr/>
            </p:nvSpPr>
            <p:spPr>
              <a:xfrm>
                <a:off x="299995" y="1592623"/>
                <a:ext cx="4035335"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𝑌</m:t>
                      </m:r>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𝑌</m:t>
                          </m:r>
                        </m:e>
                        <m:sub>
                          <m:r>
                            <a:rPr lang="en-US" sz="2400" i="1">
                              <a:latin typeface="Cambria Math" panose="02040503050406030204" pitchFamily="18" charset="0"/>
                              <a:cs typeface="Times New Roman" panose="02020603050405020304" pitchFamily="18" charset="0"/>
                            </a:rPr>
                            <m:t>0</m:t>
                          </m:r>
                        </m:sub>
                      </m:sSub>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𝑎</m:t>
                      </m:r>
                      <m:nary>
                        <m:naryPr>
                          <m:chr m:val="∑"/>
                          <m:ctrlPr>
                            <a:rPr lang="en-US" sz="2400" i="1">
                              <a:latin typeface="Cambria Math" panose="02040503050406030204" pitchFamily="18" charset="0"/>
                              <a:cs typeface="Times New Roman" panose="02020603050405020304" pitchFamily="18" charset="0"/>
                            </a:rPr>
                          </m:ctrlPr>
                        </m:naryPr>
                        <m:sub>
                          <m:r>
                            <m:rPr>
                              <m:brk m:alnAt="23"/>
                            </m:rPr>
                            <a:rPr lang="en-US" sz="2400" i="1">
                              <a:latin typeface="Cambria Math" panose="02040503050406030204" pitchFamily="18" charset="0"/>
                              <a:cs typeface="Times New Roman" panose="02020603050405020304" pitchFamily="18" charset="0"/>
                            </a:rPr>
                            <m:t>𝑖</m:t>
                          </m:r>
                          <m:r>
                            <a:rPr lang="en-US" sz="2400" i="1">
                              <a:latin typeface="Cambria Math" panose="02040503050406030204" pitchFamily="18" charset="0"/>
                              <a:cs typeface="Times New Roman" panose="02020603050405020304" pitchFamily="18" charset="0"/>
                            </a:rPr>
                            <m:t>=1</m:t>
                          </m:r>
                        </m:sub>
                        <m:sup>
                          <m:r>
                            <a:rPr lang="en-US" sz="2400" i="1">
                              <a:latin typeface="Cambria Math" panose="02040503050406030204" pitchFamily="18" charset="0"/>
                              <a:cs typeface="Times New Roman" panose="02020603050405020304" pitchFamily="18" charset="0"/>
                            </a:rPr>
                            <m:t>𝑠</m:t>
                          </m:r>
                        </m:sup>
                        <m:e>
                          <m:sSub>
                            <m:sSubPr>
                              <m:ctrlPr>
                                <a:rPr lang="en-US" sz="2400" i="1">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𝑝</m:t>
                              </m:r>
                            </m:e>
                            <m:sub>
                              <m:r>
                                <a:rPr lang="en-US" sz="2400" i="1">
                                  <a:latin typeface="Cambria Math" panose="02040503050406030204" pitchFamily="18" charset="0"/>
                                  <a:cs typeface="Times New Roman" panose="02020603050405020304" pitchFamily="18" charset="0"/>
                                </a:rPr>
                                <m:t>𝑖</m:t>
                              </m:r>
                            </m:sub>
                          </m:sSub>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𝐶</m:t>
                              </m:r>
                            </m:e>
                            <m:sub>
                              <m:r>
                                <a:rPr lang="en-US" sz="2400" i="1">
                                  <a:latin typeface="Cambria Math" panose="02040503050406030204" pitchFamily="18" charset="0"/>
                                  <a:cs typeface="Times New Roman" panose="02020603050405020304" pitchFamily="18" charset="0"/>
                                </a:rPr>
                                <m:t>𝑖</m:t>
                              </m:r>
                            </m:sub>
                          </m:sSub>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sym typeface="Symbol" panose="05050102010706020507" pitchFamily="18" charset="2"/>
                                </a:rPr>
                                <m:t></m:t>
                              </m:r>
                            </m:e>
                            <m:sub>
                              <m:r>
                                <a:rPr lang="en-US" sz="2400" i="1">
                                  <a:latin typeface="Cambria Math" panose="02040503050406030204" pitchFamily="18" charset="0"/>
                                  <a:cs typeface="Times New Roman" panose="02020603050405020304" pitchFamily="18" charset="0"/>
                                </a:rPr>
                                <m:t>𝑖</m:t>
                              </m:r>
                            </m:sub>
                          </m:sSub>
                          <m:r>
                            <a:rPr lang="en-US" sz="2400" i="1">
                              <a:latin typeface="Cambria Math" panose="02040503050406030204" pitchFamily="18" charset="0"/>
                              <a:cs typeface="Times New Roman" panose="02020603050405020304" pitchFamily="18" charset="0"/>
                            </a:rPr>
                            <m:t>, …, </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sym typeface="Symbol" panose="05050102010706020507" pitchFamily="18" charset="2"/>
                                </a:rPr>
                                <m:t></m:t>
                              </m:r>
                            </m:e>
                            <m:sub>
                              <m:r>
                                <a:rPr lang="en-US" sz="2400" i="1">
                                  <a:latin typeface="Cambria Math" panose="02040503050406030204" pitchFamily="18" charset="0"/>
                                  <a:cs typeface="Times New Roman" panose="02020603050405020304" pitchFamily="18" charset="0"/>
                                </a:rPr>
                                <m:t>𝑠</m:t>
                              </m:r>
                            </m:sub>
                          </m:sSub>
                          <m:r>
                            <a:rPr lang="en-US" sz="2400" i="1">
                              <a:latin typeface="Cambria Math" panose="02040503050406030204" pitchFamily="18" charset="0"/>
                              <a:cs typeface="Times New Roman" panose="02020603050405020304" pitchFamily="18" charset="0"/>
                            </a:rPr>
                            <m:t>)</m:t>
                          </m:r>
                        </m:e>
                      </m:nary>
                    </m:oMath>
                  </m:oMathPara>
                </a14:m>
                <a:endParaRPr lang="ru-RU" sz="24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299995" y="1592623"/>
                <a:ext cx="4035335" cy="1100558"/>
              </a:xfrm>
              <a:prstGeom prst="rect">
                <a:avLst/>
              </a:prstGeom>
              <a:blipFill rotWithShape="0">
                <a:blip r:embed="rId6"/>
                <a:stretch>
                  <a:fillRect/>
                </a:stretch>
              </a:blipFill>
            </p:spPr>
            <p:txBody>
              <a:bodyPr/>
              <a:lstStyle/>
              <a:p>
                <a:r>
                  <a:rPr lang="ru-RU">
                    <a:noFill/>
                  </a:rPr>
                  <a:t> </a:t>
                </a:r>
              </a:p>
            </p:txBody>
          </p:sp>
        </mc:Fallback>
      </mc:AlternateContent>
      <p:sp>
        <p:nvSpPr>
          <p:cNvPr id="13" name="Прямоугольник 12"/>
          <p:cNvSpPr/>
          <p:nvPr/>
        </p:nvSpPr>
        <p:spPr>
          <a:xfrm>
            <a:off x="4691171" y="1817008"/>
            <a:ext cx="3603487" cy="461665"/>
          </a:xfrm>
          <a:prstGeom prst="rect">
            <a:avLst/>
          </a:prstGeom>
        </p:spPr>
        <p:txBody>
          <a:bodyPr wrap="square">
            <a:spAutoFit/>
          </a:bodyPr>
          <a:lstStyle/>
          <a:p>
            <a:pPr lvl="0"/>
            <a:r>
              <a:rPr lang="en-US" sz="2400" i="1" dirty="0" smtClean="0">
                <a:latin typeface="Times New Roman" panose="02020603050405020304" pitchFamily="18" charset="0"/>
                <a:cs typeface="Times New Roman" panose="02020603050405020304" pitchFamily="18" charset="0"/>
              </a:rPr>
              <a:t>physicochemical property</a:t>
            </a:r>
            <a:endParaRPr lang="ru-RU" sz="2400" i="1"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96676" y="6322334"/>
            <a:ext cx="8327318" cy="307777"/>
          </a:xfrm>
          <a:prstGeom prst="rect">
            <a:avLst/>
          </a:prstGeom>
        </p:spPr>
        <p:txBody>
          <a:bodyPr wrap="square">
            <a:spAutoFit/>
          </a:bodyPr>
          <a:lstStyle/>
          <a:p>
            <a:pPr algn="just">
              <a:spcAft>
                <a:spcPts val="0"/>
              </a:spcAft>
              <a:tabLst>
                <a:tab pos="2616200" algn="l"/>
              </a:tabLs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V.P. </a:t>
            </a:r>
            <a:r>
              <a:rPr lang="en-US" sz="1400" dirty="0" err="1" smtClean="0">
                <a:latin typeface="Times New Roman" panose="02020603050405020304" pitchFamily="18" charset="0"/>
                <a:ea typeface="Times New Roman" panose="02020603050405020304" pitchFamily="18" charset="0"/>
                <a:cs typeface="Times New Roman" panose="02020603050405020304" pitchFamily="18" charset="0"/>
              </a:rPr>
              <a:t>Solov’ev</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cs typeface="Times New Roman" panose="02020603050405020304" pitchFamily="18" charset="0"/>
              </a:rPr>
              <a:t>A.Yu</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cs typeface="Times New Roman" panose="02020603050405020304" pitchFamily="18" charset="0"/>
              </a:rPr>
              <a:t>Tsivadze</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ea typeface="Times New Roman" panose="02020603050405020304" pitchFamily="18" charset="0"/>
              </a:rPr>
              <a:t>Protection </a:t>
            </a:r>
            <a:r>
              <a:rPr lang="en-US" sz="1400" i="1" dirty="0">
                <a:latin typeface="Times New Roman" panose="02020603050405020304" pitchFamily="18" charset="0"/>
                <a:ea typeface="Times New Roman" panose="02020603050405020304" pitchFamily="18" charset="0"/>
              </a:rPr>
              <a:t>of Metals and Physical Chemistry of Surfaces</a:t>
            </a:r>
            <a:r>
              <a:rPr lang="en-US" sz="1400" dirty="0">
                <a:latin typeface="Times New Roman" panose="02020603050405020304" pitchFamily="18" charset="0"/>
                <a:ea typeface="Times New Roman" panose="02020603050405020304" pitchFamily="18" charset="0"/>
              </a:rPr>
              <a:t>, </a:t>
            </a:r>
            <a:r>
              <a:rPr lang="en-US" sz="1400" b="1" dirty="0">
                <a:latin typeface="Times New Roman" panose="02020603050405020304" pitchFamily="18" charset="0"/>
                <a:ea typeface="Times New Roman" panose="02020603050405020304" pitchFamily="18" charset="0"/>
              </a:rPr>
              <a:t>2015</a:t>
            </a:r>
            <a:r>
              <a:rPr lang="en-US" sz="1400" dirty="0">
                <a:latin typeface="Times New Roman" panose="02020603050405020304" pitchFamily="18" charset="0"/>
                <a:ea typeface="Times New Roman" panose="02020603050405020304" pitchFamily="18" charset="0"/>
              </a:rPr>
              <a:t>, </a:t>
            </a:r>
            <a:r>
              <a:rPr lang="en-US" sz="1400" i="1" dirty="0">
                <a:latin typeface="Times New Roman" panose="02020603050405020304" pitchFamily="18" charset="0"/>
                <a:ea typeface="Times New Roman" panose="02020603050405020304" pitchFamily="18" charset="0"/>
              </a:rPr>
              <a:t>51</a:t>
            </a:r>
            <a:r>
              <a:rPr lang="en-US" sz="1400" dirty="0">
                <a:latin typeface="Times New Roman" panose="02020603050405020304" pitchFamily="18" charset="0"/>
                <a:ea typeface="Times New Roman" panose="02020603050405020304" pitchFamily="18" charset="0"/>
              </a:rPr>
              <a:t>, No. 1, pp. </a:t>
            </a:r>
            <a:r>
              <a:rPr lang="en-US" sz="1400" dirty="0" smtClean="0">
                <a:latin typeface="Times New Roman" panose="02020603050405020304" pitchFamily="18" charset="0"/>
                <a:ea typeface="Times New Roman" panose="02020603050405020304" pitchFamily="18" charset="0"/>
              </a:rPr>
              <a:t>1–35</a:t>
            </a:r>
            <a:endParaRPr lang="en-US" sz="14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9331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15</a:t>
            </a:r>
            <a:endParaRPr lang="en-US" sz="1600" b="1" dirty="0">
              <a:solidFill>
                <a:schemeClr val="bg1"/>
              </a:solidFill>
            </a:endParaRPr>
          </a:p>
        </p:txBody>
      </p:sp>
      <p:sp>
        <p:nvSpPr>
          <p:cNvPr id="14" name="Title 1"/>
          <p:cNvSpPr txBox="1">
            <a:spLocks/>
          </p:cNvSpPr>
          <p:nvPr/>
        </p:nvSpPr>
        <p:spPr bwMode="auto">
          <a:xfrm>
            <a:off x="-119474" y="-9110"/>
            <a:ext cx="9289032" cy="1285860"/>
          </a:xfrm>
          <a:prstGeom prst="rect">
            <a:avLst/>
          </a:prstGeom>
          <a:noFill/>
          <a:ln w="9525">
            <a:noFill/>
            <a:miter lim="800000"/>
            <a:headEnd/>
            <a:tailEnd/>
          </a:ln>
        </p:spPr>
        <p:txBody>
          <a:bodyPr anchor="ctr"/>
          <a:lstStyle/>
          <a:p>
            <a:pPr algn="ctr"/>
            <a:r>
              <a:rPr lang="en-US" sz="3200" b="1" dirty="0">
                <a:solidFill>
                  <a:schemeClr val="bg1"/>
                </a:solidFill>
              </a:rPr>
              <a:t>Thermodynamics of </a:t>
            </a:r>
            <a:r>
              <a:rPr lang="en-US" sz="3200" b="1" dirty="0" smtClean="0">
                <a:solidFill>
                  <a:schemeClr val="bg1"/>
                </a:solidFill>
              </a:rPr>
              <a:t>Complexation</a:t>
            </a:r>
          </a:p>
          <a:p>
            <a:pPr algn="ctr"/>
            <a:r>
              <a:rPr lang="en-US" sz="3200" dirty="0" err="1" smtClean="0">
                <a:solidFill>
                  <a:schemeClr val="accent1">
                    <a:lumMod val="20000"/>
                    <a:lumOff val="80000"/>
                  </a:schemeClr>
                </a:solidFill>
              </a:rPr>
              <a:t>ChemEqui</a:t>
            </a:r>
            <a:r>
              <a:rPr lang="en-US" sz="3200" dirty="0" smtClean="0">
                <a:solidFill>
                  <a:schemeClr val="accent1">
                    <a:lumMod val="20000"/>
                    <a:lumOff val="80000"/>
                  </a:schemeClr>
                </a:solidFill>
              </a:rPr>
              <a:t> Program </a:t>
            </a:r>
            <a:r>
              <a:rPr lang="en-US" sz="3200" dirty="0">
                <a:solidFill>
                  <a:schemeClr val="accent1">
                    <a:lumMod val="20000"/>
                    <a:lumOff val="80000"/>
                  </a:schemeClr>
                </a:solidFill>
              </a:rPr>
              <a:t>for estimation of thermodynamic </a:t>
            </a:r>
            <a:r>
              <a:rPr lang="en-US" sz="3200" dirty="0" smtClean="0">
                <a:solidFill>
                  <a:schemeClr val="accent1">
                    <a:lumMod val="20000"/>
                    <a:lumOff val="80000"/>
                  </a:schemeClr>
                </a:solidFill>
              </a:rPr>
              <a:t>quantities</a:t>
            </a:r>
            <a:endParaRPr lang="en-US" sz="3200" dirty="0">
              <a:solidFill>
                <a:schemeClr val="bg1"/>
              </a:solidFill>
            </a:endParaRPr>
          </a:p>
        </p:txBody>
      </p:sp>
      <p:pic>
        <p:nvPicPr>
          <p:cNvPr id="4" name="Рисунок 3"/>
          <p:cNvPicPr>
            <a:picLocks noChangeAspect="1"/>
          </p:cNvPicPr>
          <p:nvPr/>
        </p:nvPicPr>
        <p:blipFill>
          <a:blip r:embed="rId4"/>
          <a:stretch>
            <a:fillRect/>
          </a:stretch>
        </p:blipFill>
        <p:spPr>
          <a:xfrm>
            <a:off x="1532167" y="1462682"/>
            <a:ext cx="5047240" cy="4337585"/>
          </a:xfrm>
          <a:prstGeom prst="rect">
            <a:avLst/>
          </a:prstGeom>
        </p:spPr>
      </p:pic>
      <p:pic>
        <p:nvPicPr>
          <p:cNvPr id="6" name="Рисунок 5"/>
          <p:cNvPicPr>
            <a:picLocks noChangeAspect="1"/>
          </p:cNvPicPr>
          <p:nvPr/>
        </p:nvPicPr>
        <p:blipFill>
          <a:blip r:embed="rId5"/>
          <a:stretch>
            <a:fillRect/>
          </a:stretch>
        </p:blipFill>
        <p:spPr>
          <a:xfrm>
            <a:off x="5652120" y="1087191"/>
            <a:ext cx="3384376" cy="2984510"/>
          </a:xfrm>
          <a:prstGeom prst="rect">
            <a:avLst/>
          </a:prstGeom>
        </p:spPr>
      </p:pic>
      <p:pic>
        <p:nvPicPr>
          <p:cNvPr id="9" name="Рисунок 8"/>
          <p:cNvPicPr>
            <a:picLocks noChangeAspect="1"/>
          </p:cNvPicPr>
          <p:nvPr/>
        </p:nvPicPr>
        <p:blipFill>
          <a:blip r:embed="rId6"/>
          <a:stretch>
            <a:fillRect/>
          </a:stretch>
        </p:blipFill>
        <p:spPr>
          <a:xfrm>
            <a:off x="179512" y="4714035"/>
            <a:ext cx="4173124" cy="1272164"/>
          </a:xfrm>
          <a:prstGeom prst="rect">
            <a:avLst/>
          </a:prstGeom>
        </p:spPr>
      </p:pic>
      <p:sp>
        <p:nvSpPr>
          <p:cNvPr id="12" name="Прямоугольник 11"/>
          <p:cNvSpPr/>
          <p:nvPr/>
        </p:nvSpPr>
        <p:spPr>
          <a:xfrm>
            <a:off x="179512" y="6059165"/>
            <a:ext cx="8327318" cy="738664"/>
          </a:xfrm>
          <a:prstGeom prst="rect">
            <a:avLst/>
          </a:prstGeom>
        </p:spPr>
        <p:txBody>
          <a:bodyPr wrap="square">
            <a:spAutoFit/>
          </a:bodyPr>
          <a:lstStyle/>
          <a:p>
            <a:pPr algn="just">
              <a:spcAft>
                <a:spcPts val="0"/>
              </a:spcAft>
              <a:tabLst>
                <a:tab pos="2616200" algn="l"/>
              </a:tabLs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V.P. </a:t>
            </a:r>
            <a:r>
              <a:rPr lang="en-US" sz="1400" dirty="0" err="1" smtClean="0">
                <a:latin typeface="Times New Roman" panose="02020603050405020304" pitchFamily="18" charset="0"/>
                <a:ea typeface="Times New Roman" panose="02020603050405020304" pitchFamily="18" charset="0"/>
                <a:cs typeface="Times New Roman" panose="02020603050405020304" pitchFamily="18" charset="0"/>
              </a:rPr>
              <a:t>Solov’ev</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cs typeface="Times New Roman" panose="02020603050405020304" pitchFamily="18" charset="0"/>
              </a:rPr>
              <a:t>A.Yu</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cs typeface="Times New Roman" panose="02020603050405020304" pitchFamily="18" charset="0"/>
              </a:rPr>
              <a:t>Tsivadze</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ea typeface="Times New Roman" panose="02020603050405020304" pitchFamily="18" charset="0"/>
              </a:rPr>
              <a:t>Protection </a:t>
            </a:r>
            <a:r>
              <a:rPr lang="en-US" sz="1400" i="1" dirty="0">
                <a:latin typeface="Times New Roman" panose="02020603050405020304" pitchFamily="18" charset="0"/>
                <a:ea typeface="Times New Roman" panose="02020603050405020304" pitchFamily="18" charset="0"/>
              </a:rPr>
              <a:t>of Metals and Physical Chemistry of Surfaces</a:t>
            </a:r>
            <a:r>
              <a:rPr lang="en-US" sz="1400" dirty="0">
                <a:latin typeface="Times New Roman" panose="02020603050405020304" pitchFamily="18" charset="0"/>
                <a:ea typeface="Times New Roman" panose="02020603050405020304" pitchFamily="18" charset="0"/>
              </a:rPr>
              <a:t>, </a:t>
            </a:r>
            <a:r>
              <a:rPr lang="en-US" sz="1400" b="1" dirty="0">
                <a:latin typeface="Times New Roman" panose="02020603050405020304" pitchFamily="18" charset="0"/>
                <a:ea typeface="Times New Roman" panose="02020603050405020304" pitchFamily="18" charset="0"/>
              </a:rPr>
              <a:t>2015</a:t>
            </a:r>
            <a:r>
              <a:rPr lang="en-US" sz="1400" dirty="0">
                <a:latin typeface="Times New Roman" panose="02020603050405020304" pitchFamily="18" charset="0"/>
                <a:ea typeface="Times New Roman" panose="02020603050405020304" pitchFamily="18" charset="0"/>
              </a:rPr>
              <a:t>, </a:t>
            </a:r>
            <a:r>
              <a:rPr lang="en-US" sz="1400" i="1" dirty="0">
                <a:latin typeface="Times New Roman" panose="02020603050405020304" pitchFamily="18" charset="0"/>
                <a:ea typeface="Times New Roman" panose="02020603050405020304" pitchFamily="18" charset="0"/>
              </a:rPr>
              <a:t>51</a:t>
            </a:r>
            <a:r>
              <a:rPr lang="en-US" sz="1400" dirty="0">
                <a:latin typeface="Times New Roman" panose="02020603050405020304" pitchFamily="18" charset="0"/>
                <a:ea typeface="Times New Roman" panose="02020603050405020304" pitchFamily="18" charset="0"/>
              </a:rPr>
              <a:t>, No. 1, pp. </a:t>
            </a:r>
            <a:r>
              <a:rPr lang="en-US" sz="1400" dirty="0" smtClean="0">
                <a:latin typeface="Times New Roman" panose="02020603050405020304" pitchFamily="18" charset="0"/>
                <a:ea typeface="Times New Roman" panose="02020603050405020304" pitchFamily="18" charset="0"/>
              </a:rPr>
              <a:t>1–35</a:t>
            </a:r>
          </a:p>
          <a:p>
            <a:pPr algn="just">
              <a:tabLst>
                <a:tab pos="2616200" algn="l"/>
              </a:tabLst>
            </a:pPr>
            <a:r>
              <a:rPr lang="en-US" sz="1400" dirty="0"/>
              <a:t>V. </a:t>
            </a:r>
            <a:r>
              <a:rPr lang="en-US" sz="1400" dirty="0" err="1" smtClean="0"/>
              <a:t>Solov’ev</a:t>
            </a:r>
            <a:r>
              <a:rPr lang="en-US" sz="1400" dirty="0" smtClean="0"/>
              <a:t>  </a:t>
            </a:r>
            <a:r>
              <a:rPr lang="en-US" sz="1400" i="1" dirty="0" err="1" smtClean="0"/>
              <a:t>ChemEqui</a:t>
            </a:r>
            <a:r>
              <a:rPr lang="en-US" sz="1400" i="1" dirty="0" smtClean="0"/>
              <a:t> Program</a:t>
            </a:r>
            <a:r>
              <a:rPr lang="en-US" sz="1400" dirty="0" smtClean="0"/>
              <a:t>,  </a:t>
            </a:r>
            <a:r>
              <a:rPr lang="en-US" sz="1400" i="1" dirty="0">
                <a:hlinkClick r:id="rId7"/>
              </a:rPr>
              <a:t>http://vpsolovev.ru/programs/</a:t>
            </a:r>
            <a:r>
              <a:rPr lang="en-US" sz="1400" i="1" dirty="0"/>
              <a:t>  </a:t>
            </a:r>
            <a:r>
              <a:rPr lang="en-US" sz="1400" b="1" i="1" dirty="0"/>
              <a:t>2016</a:t>
            </a:r>
          </a:p>
          <a:p>
            <a:pPr algn="just">
              <a:spcAft>
                <a:spcPts val="0"/>
              </a:spcAft>
              <a:tabLst>
                <a:tab pos="2616200" algn="l"/>
              </a:tabLst>
            </a:pPr>
            <a:endParaRPr lang="ru-RU" sz="1400" dirty="0"/>
          </a:p>
        </p:txBody>
      </p:sp>
    </p:spTree>
    <p:extLst>
      <p:ext uri="{BB962C8B-B14F-4D97-AF65-F5344CB8AC3E}">
        <p14:creationId xmlns:p14="http://schemas.microsoft.com/office/powerpoint/2010/main" val="1473366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467544" y="3068960"/>
            <a:ext cx="8352928"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3192"/>
                </a:solidFill>
              </a:rPr>
              <a:t>Predictive Models for the Free Energy of Hydrogen Bonded Complexes with Single and Cooperative Hydrogen Bonds</a:t>
            </a:r>
            <a:endParaRPr lang="ru-RU" sz="2400" dirty="0">
              <a:solidFill>
                <a:srgbClr val="003192"/>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16</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a:solidFill>
                  <a:schemeClr val="bg1"/>
                </a:solidFill>
              </a:rPr>
              <a:t>Thermodynamics of Hydrogen </a:t>
            </a:r>
            <a:r>
              <a:rPr lang="en-US" sz="3200" b="1" dirty="0" smtClean="0">
                <a:solidFill>
                  <a:schemeClr val="bg1"/>
                </a:solidFill>
              </a:rPr>
              <a:t>Bonding</a:t>
            </a:r>
            <a:endParaRPr lang="en-US" sz="3200" dirty="0">
              <a:solidFill>
                <a:schemeClr val="bg1"/>
              </a:solidFill>
            </a:endParaRPr>
          </a:p>
        </p:txBody>
      </p:sp>
    </p:spTree>
    <p:extLst>
      <p:ext uri="{BB962C8B-B14F-4D97-AF65-F5344CB8AC3E}">
        <p14:creationId xmlns:p14="http://schemas.microsoft.com/office/powerpoint/2010/main" val="3323844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Прямоугольник 17"/>
          <p:cNvSpPr/>
          <p:nvPr/>
        </p:nvSpPr>
        <p:spPr>
          <a:xfrm>
            <a:off x="4632311" y="5134836"/>
            <a:ext cx="3241694"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96070" y="5134836"/>
            <a:ext cx="3888432"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918733" y="3382891"/>
            <a:ext cx="3315667"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234401"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176472"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17</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a:solidFill>
                  <a:schemeClr val="bg1"/>
                </a:solidFill>
              </a:rPr>
              <a:t>QSPR modeling of Gibbs energy for hydrogen bonding</a:t>
            </a:r>
            <a:endParaRPr lang="en-US" sz="3200" dirty="0">
              <a:solidFill>
                <a:schemeClr val="bg1"/>
              </a:solidFill>
            </a:endParaRPr>
          </a:p>
          <a:p>
            <a:pPr algn="ctr"/>
            <a:r>
              <a:rPr lang="en-US" sz="3200" dirty="0" smtClean="0">
                <a:solidFill>
                  <a:schemeClr val="accent1">
                    <a:lumMod val="20000"/>
                    <a:lumOff val="80000"/>
                  </a:schemeClr>
                </a:solidFill>
                <a:latin typeface="+mj-lt"/>
              </a:rPr>
              <a:t>Modeling workflow</a:t>
            </a:r>
            <a:endParaRPr lang="en-US" sz="3200" dirty="0">
              <a:solidFill>
                <a:schemeClr val="accent1">
                  <a:lumMod val="20000"/>
                  <a:lumOff val="80000"/>
                </a:schemeClr>
              </a:solidFill>
              <a:latin typeface="+mj-lt"/>
            </a:endParaRPr>
          </a:p>
        </p:txBody>
      </p:sp>
      <p:sp>
        <p:nvSpPr>
          <p:cNvPr id="8" name="Прямоугольник 7"/>
          <p:cNvSpPr/>
          <p:nvPr/>
        </p:nvSpPr>
        <p:spPr>
          <a:xfrm>
            <a:off x="128677"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28677" y="1863988"/>
            <a:ext cx="2790056" cy="923330"/>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Data preparation: 3373 HB complexes,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values measured  in CCl</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298 K</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356492" y="1863988"/>
            <a:ext cx="2430016" cy="923330"/>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Generation of  different sets of ISIDA fragment descriptors</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61933" y="1933636"/>
            <a:ext cx="2826568" cy="923330"/>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Obtaining and validation of  ensemble of </a:t>
            </a:r>
            <a:r>
              <a:rPr lang="en-US" dirty="0" smtClean="0">
                <a:latin typeface="Times New Roman" panose="02020603050405020304" pitchFamily="18" charset="0"/>
                <a:cs typeface="Times New Roman" panose="02020603050405020304" pitchFamily="18" charset="0"/>
              </a:rPr>
              <a:t>SVM </a:t>
            </a:r>
            <a:r>
              <a:rPr lang="en-US" dirty="0">
                <a:latin typeface="Times New Roman" panose="02020603050405020304" pitchFamily="18" charset="0"/>
                <a:cs typeface="Times New Roman" panose="02020603050405020304" pitchFamily="18" charset="0"/>
              </a:rPr>
              <a:t>and </a:t>
            </a:r>
            <a:r>
              <a:rPr lang="en-US" dirty="0" smtClean="0">
                <a:latin typeface="Times New Roman" panose="02020603050405020304" pitchFamily="18" charset="0"/>
                <a:cs typeface="Times New Roman" panose="02020603050405020304" pitchFamily="18" charset="0"/>
              </a:rPr>
              <a:t>MLR </a:t>
            </a:r>
            <a:r>
              <a:rPr lang="en-US" dirty="0">
                <a:latin typeface="Times New Roman" panose="02020603050405020304" pitchFamily="18" charset="0"/>
                <a:cs typeface="Times New Roman" panose="02020603050405020304" pitchFamily="18" charset="0"/>
              </a:rPr>
              <a:t>individual models</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977092" y="3413972"/>
            <a:ext cx="3313104" cy="923330"/>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Selection of the most predictive individual models for consensus calculations ("consensus model")</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81359" y="5090880"/>
            <a:ext cx="3803143" cy="1200329"/>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External test set: </a:t>
            </a: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629 HB complexes,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G values in various solvents (recalculated to CCl4) </a:t>
            </a: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293 - 298 </a:t>
            </a:r>
            <a:r>
              <a:rPr lang="en-US" dirty="0" smtClean="0">
                <a:latin typeface="Times New Roman" panose="02020603050405020304" pitchFamily="18" charset="0"/>
                <a:cs typeface="Times New Roman" panose="02020603050405020304" pitchFamily="18" charset="0"/>
              </a:rPr>
              <a:t>K</a:t>
            </a:r>
            <a:endParaRPr lang="ru-RU"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777661" y="5229379"/>
            <a:ext cx="3096344" cy="923330"/>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External test set</a:t>
            </a:r>
            <a:r>
              <a:rPr lang="en-US" dirty="0" smtClean="0">
                <a:latin typeface="Times New Roman" panose="02020603050405020304" pitchFamily="18" charset="0"/>
                <a:cs typeface="Times New Roman" panose="02020603050405020304" pitchFamily="18" charset="0"/>
              </a:rPr>
              <a:t>:</a:t>
            </a:r>
          </a:p>
          <a:p>
            <a:pPr lvl="0"/>
            <a:r>
              <a:rPr lang="en-US" dirty="0" smtClean="0">
                <a:latin typeface="Times New Roman" panose="02020603050405020304" pitchFamily="18" charset="0"/>
                <a:cs typeface="Times New Roman" panose="02020603050405020304" pitchFamily="18" charset="0"/>
              </a:rPr>
              <a:t>12 HB complexes </a:t>
            </a:r>
            <a:r>
              <a:rPr lang="en-US" dirty="0">
                <a:latin typeface="Times New Roman" panose="02020603050405020304" pitchFamily="18" charset="0"/>
                <a:cs typeface="Times New Roman" panose="02020603050405020304" pitchFamily="18" charset="0"/>
              </a:rPr>
              <a:t>with </a:t>
            </a: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cooperative hydrogen bonds</a:t>
            </a:r>
            <a:endParaRPr lang="ru-RU" dirty="0">
              <a:latin typeface="Times New Roman" panose="02020603050405020304" pitchFamily="18" charset="0"/>
              <a:cs typeface="Times New Roman" panose="02020603050405020304" pitchFamily="18" charset="0"/>
            </a:endParaRPr>
          </a:p>
        </p:txBody>
      </p:sp>
      <p:sp>
        <p:nvSpPr>
          <p:cNvPr id="19" name="Стрелка вправо 18"/>
          <p:cNvSpPr/>
          <p:nvPr/>
        </p:nvSpPr>
        <p:spPr>
          <a:xfrm>
            <a:off x="2855189" y="2176649"/>
            <a:ext cx="438767"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a:off x="5887209" y="2155673"/>
            <a:ext cx="438767"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углом 21"/>
          <p:cNvSpPr/>
          <p:nvPr/>
        </p:nvSpPr>
        <p:spPr>
          <a:xfrm>
            <a:off x="6348555" y="3107523"/>
            <a:ext cx="1381433" cy="876993"/>
          </a:xfrm>
          <a:prstGeom prst="bentArrow">
            <a:avLst/>
          </a:prstGeom>
          <a:noFill/>
          <a:ln>
            <a:solidFill>
              <a:schemeClr val="tx2">
                <a:lumMod val="40000"/>
                <a:lumOff val="6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Стрелка вниз 22"/>
          <p:cNvSpPr/>
          <p:nvPr/>
        </p:nvSpPr>
        <p:spPr>
          <a:xfrm>
            <a:off x="3356492" y="4596232"/>
            <a:ext cx="367580" cy="524033"/>
          </a:xfrm>
          <a:prstGeom prst="downArrow">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5418928" y="4566856"/>
            <a:ext cx="367580" cy="524033"/>
          </a:xfrm>
          <a:prstGeom prst="downArrow">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76504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Прямоугольник 17"/>
          <p:cNvSpPr/>
          <p:nvPr/>
        </p:nvSpPr>
        <p:spPr>
          <a:xfrm>
            <a:off x="4632311" y="5134836"/>
            <a:ext cx="3241694"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96070" y="5134836"/>
            <a:ext cx="3888432"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918733" y="3382891"/>
            <a:ext cx="3315667"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234401"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176472"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18</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a:solidFill>
                  <a:schemeClr val="bg1"/>
                </a:solidFill>
              </a:rPr>
              <a:t>QSPR modeling of Gibbs energy for hydrogen bonding</a:t>
            </a:r>
            <a:endParaRPr lang="en-US" sz="3200" dirty="0">
              <a:solidFill>
                <a:schemeClr val="bg1"/>
              </a:solidFill>
            </a:endParaRPr>
          </a:p>
          <a:p>
            <a:pPr algn="ctr"/>
            <a:r>
              <a:rPr lang="en-US" sz="3200" dirty="0" smtClean="0">
                <a:solidFill>
                  <a:schemeClr val="accent1">
                    <a:lumMod val="20000"/>
                    <a:lumOff val="80000"/>
                  </a:schemeClr>
                </a:solidFill>
                <a:latin typeface="+mj-lt"/>
              </a:rPr>
              <a:t>Data sets</a:t>
            </a:r>
            <a:endParaRPr lang="en-US" sz="3200" dirty="0">
              <a:solidFill>
                <a:schemeClr val="accent1">
                  <a:lumMod val="20000"/>
                  <a:lumOff val="80000"/>
                </a:schemeClr>
              </a:solidFill>
              <a:latin typeface="+mj-lt"/>
            </a:endParaRPr>
          </a:p>
        </p:txBody>
      </p:sp>
      <p:sp>
        <p:nvSpPr>
          <p:cNvPr id="8" name="Прямоугольник 7"/>
          <p:cNvSpPr/>
          <p:nvPr/>
        </p:nvSpPr>
        <p:spPr>
          <a:xfrm>
            <a:off x="128677"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28677" y="1863988"/>
            <a:ext cx="2790056" cy="923330"/>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Data preparation: 3373 HB complexes,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values measured  in CCl</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at 298 K</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356492" y="1863988"/>
            <a:ext cx="2430016" cy="923330"/>
          </a:xfrm>
          <a:prstGeom prst="rect">
            <a:avLst/>
          </a:prstGeom>
        </p:spPr>
        <p:txBody>
          <a:bodyPr wrap="square">
            <a:spAutoFit/>
          </a:bodyPr>
          <a:lstStyle/>
          <a:p>
            <a:pPr lvl="0"/>
            <a:r>
              <a:rPr lang="en-US" dirty="0">
                <a:solidFill>
                  <a:schemeClr val="bg1">
                    <a:lumMod val="75000"/>
                  </a:schemeClr>
                </a:solidFill>
                <a:latin typeface="Times New Roman" panose="02020603050405020304" pitchFamily="18" charset="0"/>
                <a:cs typeface="Times New Roman" panose="02020603050405020304" pitchFamily="18" charset="0"/>
              </a:rPr>
              <a:t>Generation of  different sets of ISIDA fragment descriptors</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71572" y="1863988"/>
            <a:ext cx="2826568" cy="923330"/>
          </a:xfrm>
          <a:prstGeom prst="rect">
            <a:avLst/>
          </a:prstGeom>
        </p:spPr>
        <p:txBody>
          <a:bodyPr wrap="square">
            <a:spAutoFit/>
          </a:bodyPr>
          <a:lstStyle/>
          <a:p>
            <a:pPr lvl="0"/>
            <a:r>
              <a:rPr lang="en-US" dirty="0">
                <a:solidFill>
                  <a:schemeClr val="bg1">
                    <a:lumMod val="75000"/>
                  </a:schemeClr>
                </a:solidFill>
                <a:latin typeface="Times New Roman" panose="02020603050405020304" pitchFamily="18" charset="0"/>
                <a:cs typeface="Times New Roman" panose="02020603050405020304" pitchFamily="18" charset="0"/>
              </a:rPr>
              <a:t>Obtaining and validation of  ensemble of </a:t>
            </a:r>
            <a:r>
              <a:rPr lang="en-US" dirty="0" smtClean="0">
                <a:solidFill>
                  <a:schemeClr val="bg1">
                    <a:lumMod val="75000"/>
                  </a:schemeClr>
                </a:solidFill>
                <a:latin typeface="Times New Roman" panose="02020603050405020304" pitchFamily="18" charset="0"/>
                <a:cs typeface="Times New Roman" panose="02020603050405020304" pitchFamily="18" charset="0"/>
              </a:rPr>
              <a:t>SVM </a:t>
            </a:r>
            <a:r>
              <a:rPr lang="en-US" dirty="0">
                <a:solidFill>
                  <a:schemeClr val="bg1">
                    <a:lumMod val="75000"/>
                  </a:schemeClr>
                </a:solidFill>
                <a:latin typeface="Times New Roman" panose="02020603050405020304" pitchFamily="18" charset="0"/>
                <a:cs typeface="Times New Roman" panose="02020603050405020304" pitchFamily="18" charset="0"/>
              </a:rPr>
              <a:t>and </a:t>
            </a:r>
            <a:r>
              <a:rPr lang="en-US" dirty="0" smtClean="0">
                <a:solidFill>
                  <a:schemeClr val="bg1">
                    <a:lumMod val="75000"/>
                  </a:schemeClr>
                </a:solidFill>
                <a:latin typeface="Times New Roman" panose="02020603050405020304" pitchFamily="18" charset="0"/>
                <a:cs typeface="Times New Roman" panose="02020603050405020304" pitchFamily="18" charset="0"/>
              </a:rPr>
              <a:t>MLR </a:t>
            </a:r>
            <a:r>
              <a:rPr lang="en-US" dirty="0">
                <a:solidFill>
                  <a:schemeClr val="bg1">
                    <a:lumMod val="75000"/>
                  </a:schemeClr>
                </a:solidFill>
                <a:latin typeface="Times New Roman" panose="02020603050405020304" pitchFamily="18" charset="0"/>
                <a:cs typeface="Times New Roman" panose="02020603050405020304" pitchFamily="18" charset="0"/>
              </a:rPr>
              <a:t>individual models</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977092" y="3413972"/>
            <a:ext cx="3313104" cy="923330"/>
          </a:xfrm>
          <a:prstGeom prst="rect">
            <a:avLst/>
          </a:prstGeom>
        </p:spPr>
        <p:txBody>
          <a:bodyPr wrap="square">
            <a:spAutoFit/>
          </a:bodyPr>
          <a:lstStyle/>
          <a:p>
            <a:pPr lvl="0"/>
            <a:r>
              <a:rPr lang="en-US" dirty="0">
                <a:solidFill>
                  <a:schemeClr val="bg1">
                    <a:lumMod val="75000"/>
                  </a:schemeClr>
                </a:solidFill>
                <a:latin typeface="Times New Roman" panose="02020603050405020304" pitchFamily="18" charset="0"/>
                <a:cs typeface="Times New Roman" panose="02020603050405020304" pitchFamily="18" charset="0"/>
              </a:rPr>
              <a:t>Selection of the most predictive individual models for consensus calculations ("consensus model")</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81359" y="5090880"/>
            <a:ext cx="3803143" cy="1200329"/>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External test set: </a:t>
            </a: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629 HB complexes,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G values in various solvents (recalculated to CCl4) </a:t>
            </a: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293 - 298 </a:t>
            </a:r>
            <a:r>
              <a:rPr lang="en-US" dirty="0" smtClean="0">
                <a:latin typeface="Times New Roman" panose="02020603050405020304" pitchFamily="18" charset="0"/>
                <a:cs typeface="Times New Roman" panose="02020603050405020304" pitchFamily="18" charset="0"/>
              </a:rPr>
              <a:t>K</a:t>
            </a:r>
            <a:endParaRPr lang="ru-RU"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777661" y="5229379"/>
            <a:ext cx="3096344" cy="923330"/>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External test set</a:t>
            </a:r>
            <a:r>
              <a:rPr lang="en-US" dirty="0" smtClean="0">
                <a:latin typeface="Times New Roman" panose="02020603050405020304" pitchFamily="18" charset="0"/>
                <a:cs typeface="Times New Roman" panose="02020603050405020304" pitchFamily="18" charset="0"/>
              </a:rPr>
              <a:t>:</a:t>
            </a:r>
          </a:p>
          <a:p>
            <a:pPr lvl="0"/>
            <a:r>
              <a:rPr lang="en-US" dirty="0" smtClean="0">
                <a:latin typeface="Times New Roman" panose="02020603050405020304" pitchFamily="18" charset="0"/>
                <a:cs typeface="Times New Roman" panose="02020603050405020304" pitchFamily="18" charset="0"/>
              </a:rPr>
              <a:t>12 HB complexes </a:t>
            </a:r>
            <a:r>
              <a:rPr lang="en-US" dirty="0">
                <a:latin typeface="Times New Roman" panose="02020603050405020304" pitchFamily="18" charset="0"/>
                <a:cs typeface="Times New Roman" panose="02020603050405020304" pitchFamily="18" charset="0"/>
              </a:rPr>
              <a:t>with </a:t>
            </a: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cooperative hydrogen bonds</a:t>
            </a:r>
            <a:endParaRPr lang="ru-RU" dirty="0">
              <a:latin typeface="Times New Roman" panose="02020603050405020304" pitchFamily="18" charset="0"/>
              <a:cs typeface="Times New Roman" panose="02020603050405020304" pitchFamily="18" charset="0"/>
            </a:endParaRPr>
          </a:p>
        </p:txBody>
      </p:sp>
      <p:sp>
        <p:nvSpPr>
          <p:cNvPr id="19" name="Стрелка вправо 18"/>
          <p:cNvSpPr/>
          <p:nvPr/>
        </p:nvSpPr>
        <p:spPr>
          <a:xfrm>
            <a:off x="2855189" y="2176649"/>
            <a:ext cx="438767"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a:off x="5887209" y="2155673"/>
            <a:ext cx="438767"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углом 21"/>
          <p:cNvSpPr/>
          <p:nvPr/>
        </p:nvSpPr>
        <p:spPr>
          <a:xfrm>
            <a:off x="6348555" y="3107523"/>
            <a:ext cx="1381433" cy="876993"/>
          </a:xfrm>
          <a:prstGeom prst="bentArrow">
            <a:avLst/>
          </a:prstGeom>
          <a:noFill/>
          <a:ln>
            <a:solidFill>
              <a:schemeClr val="tx2">
                <a:lumMod val="40000"/>
                <a:lumOff val="6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Стрелка вниз 22"/>
          <p:cNvSpPr/>
          <p:nvPr/>
        </p:nvSpPr>
        <p:spPr>
          <a:xfrm>
            <a:off x="3356492" y="4596232"/>
            <a:ext cx="367580" cy="524033"/>
          </a:xfrm>
          <a:prstGeom prst="downArrow">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5418928" y="4566856"/>
            <a:ext cx="367580" cy="524033"/>
          </a:xfrm>
          <a:prstGeom prst="downArrow">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2638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7" name="Прямоугольник 16"/>
          <p:cNvSpPr/>
          <p:nvPr/>
        </p:nvSpPr>
        <p:spPr>
          <a:xfrm>
            <a:off x="727895" y="3291206"/>
            <a:ext cx="7983364" cy="1022063"/>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a:solidFill>
                  <a:schemeClr val="tx1"/>
                </a:solidFill>
                <a:sym typeface="Symbol" panose="05050102010706020507" pitchFamily="18" charset="2"/>
              </a:rPr>
              <a:t></a:t>
            </a:r>
            <a:r>
              <a:rPr lang="en-US" sz="2800" i="1" dirty="0">
                <a:solidFill>
                  <a:schemeClr val="tx1"/>
                </a:solidFill>
              </a:rPr>
              <a:t>G</a:t>
            </a:r>
            <a:r>
              <a:rPr lang="en-US" sz="2800" dirty="0">
                <a:solidFill>
                  <a:schemeClr val="tx1"/>
                </a:solidFill>
              </a:rPr>
              <a:t> values for 3373 HB </a:t>
            </a:r>
            <a:r>
              <a:rPr lang="en-US" sz="2800" dirty="0" smtClean="0">
                <a:solidFill>
                  <a:schemeClr val="tx1"/>
                </a:solidFill>
              </a:rPr>
              <a:t>complexes in </a:t>
            </a:r>
            <a:r>
              <a:rPr lang="en-US" sz="2800" dirty="0">
                <a:solidFill>
                  <a:schemeClr val="tx1"/>
                </a:solidFill>
              </a:rPr>
              <a:t>CCl</a:t>
            </a:r>
            <a:r>
              <a:rPr lang="en-US" sz="2800" baseline="-25000" dirty="0">
                <a:solidFill>
                  <a:schemeClr val="tx1"/>
                </a:solidFill>
              </a:rPr>
              <a:t>4</a:t>
            </a:r>
            <a:r>
              <a:rPr lang="en-US" sz="2800" dirty="0">
                <a:solidFill>
                  <a:schemeClr val="tx1"/>
                </a:solidFill>
              </a:rPr>
              <a:t> at 298 </a:t>
            </a:r>
            <a:r>
              <a:rPr lang="en-US" sz="2800" dirty="0" smtClean="0">
                <a:solidFill>
                  <a:schemeClr val="tx1"/>
                </a:solidFill>
              </a:rPr>
              <a:t>K</a:t>
            </a:r>
            <a:endParaRPr lang="en-US" sz="2800" dirty="0">
              <a:solidFill>
                <a:schemeClr val="tx1"/>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19</a:t>
            </a:r>
            <a:endParaRPr lang="en-US" sz="1600" b="1" dirty="0">
              <a:solidFill>
                <a:schemeClr val="bg1"/>
              </a:solidFill>
            </a:endParaRPr>
          </a:p>
        </p:txBody>
      </p:sp>
      <p:sp>
        <p:nvSpPr>
          <p:cNvPr id="14" name="Title 1"/>
          <p:cNvSpPr txBox="1">
            <a:spLocks/>
          </p:cNvSpPr>
          <p:nvPr/>
        </p:nvSpPr>
        <p:spPr bwMode="auto">
          <a:xfrm>
            <a:off x="-1" y="1"/>
            <a:ext cx="9144001" cy="1285860"/>
          </a:xfrm>
          <a:prstGeom prst="rect">
            <a:avLst/>
          </a:prstGeom>
          <a:noFill/>
          <a:ln w="9525">
            <a:noFill/>
            <a:miter lim="800000"/>
            <a:headEnd/>
            <a:tailEnd/>
          </a:ln>
        </p:spPr>
        <p:txBody>
          <a:bodyPr anchor="ctr"/>
          <a:lstStyle/>
          <a:p>
            <a:pPr algn="ctr"/>
            <a:r>
              <a:rPr lang="en-US" sz="2800" b="1" dirty="0" smtClean="0">
                <a:solidFill>
                  <a:schemeClr val="bg1"/>
                </a:solidFill>
              </a:rPr>
              <a:t>QSPR modeling of Gibbs </a:t>
            </a:r>
            <a:r>
              <a:rPr lang="en-US" sz="2800" b="1" dirty="0">
                <a:solidFill>
                  <a:schemeClr val="bg1"/>
                </a:solidFill>
              </a:rPr>
              <a:t>energy for hydrogen bonding</a:t>
            </a:r>
            <a:endParaRPr lang="en-US" sz="2800" dirty="0">
              <a:solidFill>
                <a:schemeClr val="bg1"/>
              </a:solidFill>
            </a:endParaRPr>
          </a:p>
          <a:p>
            <a:pPr algn="ctr"/>
            <a:r>
              <a:rPr lang="en-US" sz="3200" dirty="0" smtClean="0">
                <a:solidFill>
                  <a:schemeClr val="accent1">
                    <a:lumMod val="20000"/>
                    <a:lumOff val="80000"/>
                  </a:schemeClr>
                </a:solidFill>
                <a:latin typeface="+mj-lt"/>
              </a:rPr>
              <a:t> Data sets</a:t>
            </a:r>
            <a:endParaRPr lang="en-US" sz="3200" dirty="0">
              <a:solidFill>
                <a:schemeClr val="accent1">
                  <a:lumMod val="20000"/>
                  <a:lumOff val="80000"/>
                </a:schemeClr>
              </a:solidFill>
              <a:latin typeface="+mj-lt"/>
            </a:endParaRPr>
          </a:p>
        </p:txBody>
      </p:sp>
      <p:sp>
        <p:nvSpPr>
          <p:cNvPr id="3" name="Прямоугольник 2"/>
          <p:cNvSpPr/>
          <p:nvPr/>
        </p:nvSpPr>
        <p:spPr>
          <a:xfrm>
            <a:off x="3749204" y="2940035"/>
            <a:ext cx="5009961" cy="400110"/>
          </a:xfrm>
          <a:prstGeom prst="rect">
            <a:avLst/>
          </a:prstGeom>
        </p:spPr>
        <p:txBody>
          <a:bodyPr wrap="none">
            <a:spAutoFit/>
          </a:bodyPr>
          <a:lstStyle/>
          <a:p>
            <a:pPr algn="ctr"/>
            <a:r>
              <a:rPr lang="en-US" sz="2000" dirty="0" smtClean="0"/>
              <a:t>Training set for external 3-fold cross-validation</a:t>
            </a:r>
            <a:endParaRPr lang="en-US" sz="2000" dirty="0"/>
          </a:p>
        </p:txBody>
      </p:sp>
      <p:graphicFrame>
        <p:nvGraphicFramePr>
          <p:cNvPr id="6" name="Объект 5"/>
          <p:cNvGraphicFramePr>
            <a:graphicFrameLocks noChangeAspect="1"/>
          </p:cNvGraphicFramePr>
          <p:nvPr>
            <p:extLst>
              <p:ext uri="{D42A27DB-BD31-4B8C-83A1-F6EECF244321}">
                <p14:modId xmlns:p14="http://schemas.microsoft.com/office/powerpoint/2010/main" val="1427943441"/>
              </p:ext>
            </p:extLst>
          </p:nvPr>
        </p:nvGraphicFramePr>
        <p:xfrm>
          <a:off x="1547664" y="1413247"/>
          <a:ext cx="5943772" cy="863625"/>
        </p:xfrm>
        <a:graphic>
          <a:graphicData uri="http://schemas.openxmlformats.org/presentationml/2006/ole">
            <mc:AlternateContent xmlns:mc="http://schemas.openxmlformats.org/markup-compatibility/2006">
              <mc:Choice xmlns:v="urn:schemas-microsoft-com:vml" Requires="v">
                <p:oleObj spid="_x0000_s74856" name="ISIS/Draw Sketch" r:id="rId5" imgW="6686280" imgH="971280" progId="ISISServer">
                  <p:embed/>
                </p:oleObj>
              </mc:Choice>
              <mc:Fallback>
                <p:oleObj name="ISIS/Draw Sketch" r:id="rId5" imgW="6686280" imgH="971280" progId="ISISServer">
                  <p:embed/>
                  <p:pic>
                    <p:nvPicPr>
                      <p:cNvPr id="0" name=""/>
                      <p:cNvPicPr/>
                      <p:nvPr/>
                    </p:nvPicPr>
                    <p:blipFill>
                      <a:blip r:embed="rId6"/>
                      <a:stretch>
                        <a:fillRect/>
                      </a:stretch>
                    </p:blipFill>
                    <p:spPr>
                      <a:xfrm>
                        <a:off x="1547664" y="1413247"/>
                        <a:ext cx="5943772" cy="863625"/>
                      </a:xfrm>
                      <a:prstGeom prst="rect">
                        <a:avLst/>
                      </a:prstGeom>
                    </p:spPr>
                  </p:pic>
                </p:oleObj>
              </mc:Fallback>
            </mc:AlternateContent>
          </a:graphicData>
        </a:graphic>
      </p:graphicFrame>
      <p:sp>
        <p:nvSpPr>
          <p:cNvPr id="8" name="Прямоугольник 7"/>
          <p:cNvSpPr/>
          <p:nvPr/>
        </p:nvSpPr>
        <p:spPr>
          <a:xfrm>
            <a:off x="2627784" y="1552671"/>
            <a:ext cx="389850" cy="584775"/>
          </a:xfrm>
          <a:prstGeom prst="rect">
            <a:avLst/>
          </a:prstGeom>
        </p:spPr>
        <p:txBody>
          <a:bodyPr wrap="none">
            <a:spAutoFit/>
          </a:bodyPr>
          <a:lstStyle/>
          <a:p>
            <a:r>
              <a:rPr lang="en-US" sz="3200" dirty="0"/>
              <a:t>+</a:t>
            </a:r>
            <a:endParaRPr lang="ru-RU" sz="3200" dirty="0"/>
          </a:p>
        </p:txBody>
      </p:sp>
      <p:sp>
        <p:nvSpPr>
          <p:cNvPr id="13" name="Прямоугольник 12"/>
          <p:cNvSpPr/>
          <p:nvPr/>
        </p:nvSpPr>
        <p:spPr>
          <a:xfrm>
            <a:off x="4381690" y="1503136"/>
            <a:ext cx="410690" cy="584775"/>
          </a:xfrm>
          <a:prstGeom prst="rect">
            <a:avLst/>
          </a:prstGeom>
        </p:spPr>
        <p:txBody>
          <a:bodyPr wrap="none">
            <a:spAutoFit/>
          </a:bodyPr>
          <a:lstStyle/>
          <a:p>
            <a:r>
              <a:rPr lang="en-US" sz="3200" dirty="0" smtClean="0">
                <a:sym typeface="Symbol" panose="05050102010706020507" pitchFamily="18" charset="2"/>
              </a:rPr>
              <a:t></a:t>
            </a:r>
            <a:endParaRPr lang="ru-RU" sz="3200" dirty="0"/>
          </a:p>
        </p:txBody>
      </p:sp>
      <p:sp>
        <p:nvSpPr>
          <p:cNvPr id="15" name="Прямоугольник 14"/>
          <p:cNvSpPr/>
          <p:nvPr/>
        </p:nvSpPr>
        <p:spPr>
          <a:xfrm>
            <a:off x="5873404" y="1422324"/>
            <a:ext cx="497252" cy="584775"/>
          </a:xfrm>
          <a:prstGeom prst="rect">
            <a:avLst/>
          </a:prstGeom>
        </p:spPr>
        <p:txBody>
          <a:bodyPr wrap="none">
            <a:spAutoFit/>
          </a:bodyPr>
          <a:lstStyle/>
          <a:p>
            <a:r>
              <a:rPr lang="en-US" sz="3200" dirty="0" smtClean="0"/>
              <a:t>...</a:t>
            </a:r>
            <a:endParaRPr lang="ru-RU" sz="3200" dirty="0"/>
          </a:p>
        </p:txBody>
      </p:sp>
      <p:sp>
        <p:nvSpPr>
          <p:cNvPr id="16" name="Прямоугольник 15"/>
          <p:cNvSpPr/>
          <p:nvPr/>
        </p:nvSpPr>
        <p:spPr>
          <a:xfrm>
            <a:off x="1796561" y="2138392"/>
            <a:ext cx="631007" cy="400110"/>
          </a:xfrm>
          <a:prstGeom prst="rect">
            <a:avLst/>
          </a:prstGeom>
        </p:spPr>
        <p:txBody>
          <a:bodyPr wrap="none">
            <a:spAutoFit/>
          </a:bodyPr>
          <a:lstStyle/>
          <a:p>
            <a:pPr algn="ctr"/>
            <a:r>
              <a:rPr lang="en-US" sz="2000" dirty="0">
                <a:solidFill>
                  <a:srgbClr val="0066FF"/>
                </a:solidFill>
              </a:rPr>
              <a:t>HBA</a:t>
            </a:r>
          </a:p>
        </p:txBody>
      </p:sp>
      <p:sp>
        <p:nvSpPr>
          <p:cNvPr id="18" name="Прямоугольник 17"/>
          <p:cNvSpPr/>
          <p:nvPr/>
        </p:nvSpPr>
        <p:spPr>
          <a:xfrm>
            <a:off x="3302215" y="2133585"/>
            <a:ext cx="641521" cy="400110"/>
          </a:xfrm>
          <a:prstGeom prst="rect">
            <a:avLst/>
          </a:prstGeom>
        </p:spPr>
        <p:txBody>
          <a:bodyPr wrap="none">
            <a:spAutoFit/>
          </a:bodyPr>
          <a:lstStyle/>
          <a:p>
            <a:pPr algn="ctr"/>
            <a:r>
              <a:rPr lang="en-US" sz="2000" dirty="0" smtClean="0">
                <a:solidFill>
                  <a:srgbClr val="0066FF"/>
                </a:solidFill>
              </a:rPr>
              <a:t>HBD</a:t>
            </a:r>
            <a:endParaRPr lang="en-US" sz="2000" dirty="0">
              <a:solidFill>
                <a:srgbClr val="0066FF"/>
              </a:solidFill>
            </a:endParaRPr>
          </a:p>
        </p:txBody>
      </p:sp>
      <p:sp>
        <p:nvSpPr>
          <p:cNvPr id="19" name="Прямоугольник 18"/>
          <p:cNvSpPr/>
          <p:nvPr/>
        </p:nvSpPr>
        <p:spPr>
          <a:xfrm>
            <a:off x="5739649" y="2133585"/>
            <a:ext cx="1424639" cy="400110"/>
          </a:xfrm>
          <a:prstGeom prst="rect">
            <a:avLst/>
          </a:prstGeom>
        </p:spPr>
        <p:txBody>
          <a:bodyPr wrap="square">
            <a:spAutoFit/>
          </a:bodyPr>
          <a:lstStyle/>
          <a:p>
            <a:pPr algn="ctr"/>
            <a:r>
              <a:rPr lang="en-US" sz="2000" dirty="0" smtClean="0">
                <a:solidFill>
                  <a:srgbClr val="0066FF"/>
                </a:solidFill>
              </a:rPr>
              <a:t>HBA</a:t>
            </a:r>
            <a:r>
              <a:rPr lang="en-US" sz="2000" baseline="30000" dirty="0" smtClean="0">
                <a:solidFill>
                  <a:srgbClr val="0066FF"/>
                </a:solidFill>
              </a:rPr>
              <a:t>...</a:t>
            </a:r>
            <a:r>
              <a:rPr lang="en-US" sz="2000" dirty="0" smtClean="0">
                <a:solidFill>
                  <a:srgbClr val="0066FF"/>
                </a:solidFill>
              </a:rPr>
              <a:t>HBD</a:t>
            </a:r>
            <a:endParaRPr lang="en-US" sz="2000" dirty="0">
              <a:solidFill>
                <a:srgbClr val="0066FF"/>
              </a:solidFill>
            </a:endParaRPr>
          </a:p>
        </p:txBody>
      </p:sp>
      <p:sp>
        <p:nvSpPr>
          <p:cNvPr id="20" name="Прямоугольник 19"/>
          <p:cNvSpPr/>
          <p:nvPr/>
        </p:nvSpPr>
        <p:spPr>
          <a:xfrm>
            <a:off x="727894" y="5142675"/>
            <a:ext cx="7983365" cy="1439475"/>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smtClean="0">
                <a:solidFill>
                  <a:schemeClr val="tx1"/>
                </a:solidFill>
                <a:sym typeface="Symbol" panose="05050102010706020507" pitchFamily="18" charset="2"/>
              </a:rPr>
              <a:t></a:t>
            </a:r>
            <a:r>
              <a:rPr lang="en-US" sz="2800" i="1" dirty="0">
                <a:solidFill>
                  <a:schemeClr val="tx1"/>
                </a:solidFill>
              </a:rPr>
              <a:t>G</a:t>
            </a:r>
            <a:r>
              <a:rPr lang="en-US" sz="2800" dirty="0">
                <a:solidFill>
                  <a:schemeClr val="tx1"/>
                </a:solidFill>
              </a:rPr>
              <a:t> values </a:t>
            </a:r>
            <a:r>
              <a:rPr lang="en-US" sz="2800" dirty="0" smtClean="0">
                <a:solidFill>
                  <a:schemeClr val="tx1"/>
                </a:solidFill>
              </a:rPr>
              <a:t>for 629 HB complexes</a:t>
            </a:r>
          </a:p>
          <a:p>
            <a:pPr lvl="0" algn="ctr"/>
            <a:r>
              <a:rPr lang="en-US" sz="2800" dirty="0" smtClean="0">
                <a:solidFill>
                  <a:schemeClr val="tx1"/>
                </a:solidFill>
              </a:rPr>
              <a:t>solvents: </a:t>
            </a:r>
            <a:r>
              <a:rPr lang="en-US" sz="2800" dirty="0">
                <a:solidFill>
                  <a:schemeClr val="tx1"/>
                </a:solidFill>
              </a:rPr>
              <a:t>C</a:t>
            </a:r>
            <a:r>
              <a:rPr lang="en-US" sz="2800" baseline="-25000" dirty="0">
                <a:solidFill>
                  <a:schemeClr val="tx1"/>
                </a:solidFill>
              </a:rPr>
              <a:t>2</a:t>
            </a:r>
            <a:r>
              <a:rPr lang="en-US" sz="2800" dirty="0">
                <a:solidFill>
                  <a:schemeClr val="tx1"/>
                </a:solidFill>
              </a:rPr>
              <a:t>Cl</a:t>
            </a:r>
            <a:r>
              <a:rPr lang="en-US" sz="2800" baseline="-25000" dirty="0">
                <a:solidFill>
                  <a:schemeClr val="tx1"/>
                </a:solidFill>
              </a:rPr>
              <a:t>4</a:t>
            </a:r>
            <a:r>
              <a:rPr lang="en-US" sz="2800" dirty="0">
                <a:solidFill>
                  <a:schemeClr val="tx1"/>
                </a:solidFill>
              </a:rPr>
              <a:t>, C</a:t>
            </a:r>
            <a:r>
              <a:rPr lang="en-US" sz="2800" baseline="-25000" dirty="0">
                <a:solidFill>
                  <a:schemeClr val="tx1"/>
                </a:solidFill>
              </a:rPr>
              <a:t>6</a:t>
            </a:r>
            <a:r>
              <a:rPr lang="en-US" sz="2800" dirty="0">
                <a:solidFill>
                  <a:schemeClr val="tx1"/>
                </a:solidFill>
              </a:rPr>
              <a:t>H</a:t>
            </a:r>
            <a:r>
              <a:rPr lang="en-US" sz="2800" baseline="-25000" dirty="0">
                <a:solidFill>
                  <a:schemeClr val="tx1"/>
                </a:solidFill>
              </a:rPr>
              <a:t>5</a:t>
            </a:r>
            <a:r>
              <a:rPr lang="en-US" sz="2800" dirty="0">
                <a:solidFill>
                  <a:schemeClr val="tx1"/>
                </a:solidFill>
              </a:rPr>
              <a:t>Cl, C</a:t>
            </a:r>
            <a:r>
              <a:rPr lang="en-US" sz="2800" baseline="-25000" dirty="0">
                <a:solidFill>
                  <a:schemeClr val="tx1"/>
                </a:solidFill>
              </a:rPr>
              <a:t>6</a:t>
            </a:r>
            <a:r>
              <a:rPr lang="en-US" sz="2800" dirty="0">
                <a:solidFill>
                  <a:schemeClr val="tx1"/>
                </a:solidFill>
              </a:rPr>
              <a:t>H</a:t>
            </a:r>
            <a:r>
              <a:rPr lang="en-US" sz="2800" baseline="-25000" dirty="0">
                <a:solidFill>
                  <a:schemeClr val="tx1"/>
                </a:solidFill>
              </a:rPr>
              <a:t>6</a:t>
            </a:r>
            <a:r>
              <a:rPr lang="en-US" sz="2800" dirty="0">
                <a:solidFill>
                  <a:schemeClr val="tx1"/>
                </a:solidFill>
              </a:rPr>
              <a:t>, C</a:t>
            </a:r>
            <a:r>
              <a:rPr lang="en-US" sz="2800" baseline="-25000" dirty="0">
                <a:solidFill>
                  <a:schemeClr val="tx1"/>
                </a:solidFill>
              </a:rPr>
              <a:t>6</a:t>
            </a:r>
            <a:r>
              <a:rPr lang="en-US" sz="2800" dirty="0">
                <a:solidFill>
                  <a:schemeClr val="tx1"/>
                </a:solidFill>
              </a:rPr>
              <a:t>H</a:t>
            </a:r>
            <a:r>
              <a:rPr lang="en-US" sz="2800" baseline="-25000" dirty="0">
                <a:solidFill>
                  <a:schemeClr val="tx1"/>
                </a:solidFill>
              </a:rPr>
              <a:t>12</a:t>
            </a:r>
            <a:r>
              <a:rPr lang="en-US" sz="2800" dirty="0">
                <a:solidFill>
                  <a:schemeClr val="tx1"/>
                </a:solidFill>
              </a:rPr>
              <a:t>, CCl</a:t>
            </a:r>
            <a:r>
              <a:rPr lang="en-US" sz="2800" baseline="-25000" dirty="0">
                <a:solidFill>
                  <a:schemeClr val="tx1"/>
                </a:solidFill>
              </a:rPr>
              <a:t>3</a:t>
            </a:r>
            <a:r>
              <a:rPr lang="en-US" sz="2800" dirty="0">
                <a:solidFill>
                  <a:schemeClr val="tx1"/>
                </a:solidFill>
              </a:rPr>
              <a:t>CH</a:t>
            </a:r>
            <a:r>
              <a:rPr lang="en-US" sz="2800" baseline="-25000" dirty="0">
                <a:solidFill>
                  <a:schemeClr val="tx1"/>
                </a:solidFill>
              </a:rPr>
              <a:t>3</a:t>
            </a:r>
            <a:r>
              <a:rPr lang="en-US" sz="2800" dirty="0">
                <a:solidFill>
                  <a:schemeClr val="tx1"/>
                </a:solidFill>
              </a:rPr>
              <a:t>, C</a:t>
            </a:r>
            <a:r>
              <a:rPr lang="en-US" sz="2800" baseline="-25000" dirty="0">
                <a:solidFill>
                  <a:schemeClr val="tx1"/>
                </a:solidFill>
              </a:rPr>
              <a:t>2</a:t>
            </a:r>
            <a:r>
              <a:rPr lang="en-US" sz="2800" dirty="0">
                <a:solidFill>
                  <a:schemeClr val="tx1"/>
                </a:solidFill>
              </a:rPr>
              <a:t>Cl</a:t>
            </a:r>
            <a:r>
              <a:rPr lang="en-US" sz="2800" baseline="-25000" dirty="0">
                <a:solidFill>
                  <a:schemeClr val="tx1"/>
                </a:solidFill>
              </a:rPr>
              <a:t>2</a:t>
            </a:r>
            <a:r>
              <a:rPr lang="en-US" sz="2800" dirty="0">
                <a:solidFill>
                  <a:schemeClr val="tx1"/>
                </a:solidFill>
              </a:rPr>
              <a:t>H</a:t>
            </a:r>
            <a:r>
              <a:rPr lang="en-US" sz="2800" baseline="-25000" dirty="0">
                <a:solidFill>
                  <a:schemeClr val="tx1"/>
                </a:solidFill>
              </a:rPr>
              <a:t>4 </a:t>
            </a:r>
            <a:endParaRPr lang="en-US" sz="2800" dirty="0" smtClean="0">
              <a:solidFill>
                <a:schemeClr val="tx1"/>
              </a:solidFill>
            </a:endParaRPr>
          </a:p>
          <a:p>
            <a:pPr lvl="0" algn="ctr"/>
            <a:r>
              <a:rPr lang="en-US" sz="2800" dirty="0" smtClean="0">
                <a:solidFill>
                  <a:schemeClr val="tx1"/>
                </a:solidFill>
              </a:rPr>
              <a:t>temperature: from 293 to 298 K</a:t>
            </a:r>
            <a:endParaRPr lang="en-US" sz="3200" dirty="0" smtClean="0">
              <a:solidFill>
                <a:schemeClr val="tx1"/>
              </a:solidFill>
            </a:endParaRPr>
          </a:p>
        </p:txBody>
      </p:sp>
      <p:sp>
        <p:nvSpPr>
          <p:cNvPr id="22" name="Прямоугольник 21"/>
          <p:cNvSpPr/>
          <p:nvPr/>
        </p:nvSpPr>
        <p:spPr>
          <a:xfrm>
            <a:off x="6837709" y="4766900"/>
            <a:ext cx="1866857" cy="400110"/>
          </a:xfrm>
          <a:prstGeom prst="rect">
            <a:avLst/>
          </a:prstGeom>
        </p:spPr>
        <p:txBody>
          <a:bodyPr wrap="none">
            <a:spAutoFit/>
          </a:bodyPr>
          <a:lstStyle/>
          <a:p>
            <a:pPr algn="ctr"/>
            <a:r>
              <a:rPr lang="en-US" sz="2000" dirty="0" smtClean="0"/>
              <a:t>External test set</a:t>
            </a:r>
            <a:endParaRPr lang="en-US" sz="2000" dirty="0"/>
          </a:p>
        </p:txBody>
      </p:sp>
    </p:spTree>
    <p:extLst>
      <p:ext uri="{BB962C8B-B14F-4D97-AF65-F5344CB8AC3E}">
        <p14:creationId xmlns:p14="http://schemas.microsoft.com/office/powerpoint/2010/main" val="3767513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 name="Прямоугольник 24"/>
          <p:cNvSpPr/>
          <p:nvPr/>
        </p:nvSpPr>
        <p:spPr>
          <a:xfrm>
            <a:off x="5796136" y="3085199"/>
            <a:ext cx="3276364" cy="2918252"/>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400" dirty="0">
              <a:solidFill>
                <a:srgbClr val="003192"/>
              </a:solidFill>
            </a:endParaRPr>
          </a:p>
        </p:txBody>
      </p:sp>
      <p:sp>
        <p:nvSpPr>
          <p:cNvPr id="2" name="Rectangle 2"/>
          <p:cNvSpPr txBox="1">
            <a:spLocks noChangeArrowheads="1"/>
          </p:cNvSpPr>
          <p:nvPr/>
        </p:nvSpPr>
        <p:spPr>
          <a:xfrm>
            <a:off x="1264432" y="222113"/>
            <a:ext cx="6838779" cy="908050"/>
          </a:xfrm>
          <a:prstGeom prst="rect">
            <a:avLst/>
          </a:prstGeom>
        </p:spPr>
        <p:txBody>
          <a:bodyPr vert="horz" lIns="91440" tIns="45720" rIns="91440" bIns="45720" rtlCol="0" anchor="ctr">
            <a:normAutofit fontScale="70000" lnSpcReduction="20000"/>
          </a:bodyPr>
          <a:lstStyle/>
          <a:p>
            <a:pPr lvl="0" algn="ctr">
              <a:spcBef>
                <a:spcPct val="0"/>
              </a:spcBef>
              <a:defRPr/>
            </a:pPr>
            <a:r>
              <a:rPr lang="en-US" sz="4600" b="1" dirty="0">
                <a:solidFill>
                  <a:schemeClr val="bg1"/>
                </a:solidFill>
                <a:latin typeface="+mj-lt"/>
                <a:ea typeface="+mj-ea"/>
                <a:cs typeface="+mj-cs"/>
              </a:rPr>
              <a:t>Hydrogen </a:t>
            </a:r>
            <a:r>
              <a:rPr lang="en-US" sz="4600" b="1" dirty="0" smtClean="0">
                <a:solidFill>
                  <a:schemeClr val="bg1"/>
                </a:solidFill>
                <a:latin typeface="+mj-lt"/>
                <a:ea typeface="+mj-ea"/>
                <a:cs typeface="+mj-cs"/>
              </a:rPr>
              <a:t>Bonding</a:t>
            </a:r>
            <a:endParaRPr lang="en-US" sz="4600" b="1" dirty="0">
              <a:solidFill>
                <a:schemeClr val="bg1"/>
              </a:solidFill>
              <a:latin typeface="+mj-lt"/>
              <a:ea typeface="+mj-ea"/>
              <a:cs typeface="+mj-cs"/>
            </a:endParaRPr>
          </a:p>
          <a:p>
            <a:pPr lvl="0" algn="ctr">
              <a:spcBef>
                <a:spcPct val="0"/>
              </a:spcBef>
              <a:defRPr/>
            </a:pPr>
            <a:r>
              <a:rPr lang="en-US" sz="4500" dirty="0" smtClean="0">
                <a:solidFill>
                  <a:schemeClr val="accent1">
                    <a:lumMod val="20000"/>
                    <a:lumOff val="80000"/>
                  </a:schemeClr>
                </a:solidFill>
                <a:latin typeface="+mj-lt"/>
              </a:rPr>
              <a:t>Fundamental interaction</a:t>
            </a:r>
            <a:endParaRPr lang="en-US" sz="4600" dirty="0">
              <a:solidFill>
                <a:schemeClr val="accent1">
                  <a:lumMod val="20000"/>
                  <a:lumOff val="80000"/>
                </a:schemeClr>
              </a:solidFill>
              <a:latin typeface="+mj-lt"/>
            </a:endParaRPr>
          </a:p>
        </p:txBody>
      </p:sp>
      <p:sp>
        <p:nvSpPr>
          <p:cNvPr id="4" name="Прямоугольник 3"/>
          <p:cNvSpPr/>
          <p:nvPr/>
        </p:nvSpPr>
        <p:spPr>
          <a:xfrm>
            <a:off x="3275856" y="1449807"/>
            <a:ext cx="3315496" cy="523220"/>
          </a:xfrm>
          <a:prstGeom prst="rect">
            <a:avLst/>
          </a:prstGeom>
        </p:spPr>
        <p:txBody>
          <a:bodyPr wrap="square">
            <a:spAutoFit/>
          </a:bodyPr>
          <a:lstStyle/>
          <a:p>
            <a:r>
              <a:rPr lang="en-US" sz="2800" dirty="0" smtClean="0">
                <a:solidFill>
                  <a:srgbClr val="000066"/>
                </a:solidFill>
              </a:rPr>
              <a:t>hydrogen bond  (HB)</a:t>
            </a:r>
          </a:p>
        </p:txBody>
      </p:sp>
      <p:sp>
        <p:nvSpPr>
          <p:cNvPr id="5" name="Номер слайда 6"/>
          <p:cNvSpPr>
            <a:spLocks noGrp="1"/>
          </p:cNvSpPr>
          <p:nvPr>
            <p:ph type="sldNum" sz="quarter" idx="12"/>
          </p:nvPr>
        </p:nvSpPr>
        <p:spPr>
          <a:xfrm>
            <a:off x="8315348" y="6642078"/>
            <a:ext cx="828652" cy="215922"/>
          </a:xfrm>
        </p:spPr>
        <p:txBody>
          <a:bodyPr/>
          <a:lstStyle/>
          <a:p>
            <a:pPr>
              <a:defRPr/>
            </a:pPr>
            <a:fld id="{CB65F501-F5CC-4E12-934E-78BB5E4DA208}" type="slidenum">
              <a:rPr lang="en-US" sz="1600" b="1" smtClean="0">
                <a:solidFill>
                  <a:schemeClr val="bg1"/>
                </a:solidFill>
              </a:rPr>
              <a:pPr>
                <a:defRPr/>
              </a:pPr>
              <a:t>2</a:t>
            </a:fld>
            <a:endParaRPr lang="en-US" sz="1600" b="1" dirty="0">
              <a:solidFill>
                <a:schemeClr val="bg1"/>
              </a:solidFill>
            </a:endParaRPr>
          </a:p>
        </p:txBody>
      </p:sp>
      <p:sp>
        <p:nvSpPr>
          <p:cNvPr id="6" name="TextBox 5"/>
          <p:cNvSpPr txBox="1"/>
          <p:nvPr/>
        </p:nvSpPr>
        <p:spPr>
          <a:xfrm>
            <a:off x="2244309" y="1991130"/>
            <a:ext cx="2607040" cy="584775"/>
          </a:xfrm>
          <a:prstGeom prst="rect">
            <a:avLst/>
          </a:prstGeom>
          <a:noFill/>
        </p:spPr>
        <p:txBody>
          <a:bodyPr wrap="square" rtlCol="0">
            <a:spAutoFit/>
          </a:bodyPr>
          <a:lstStyle/>
          <a:p>
            <a:r>
              <a:rPr lang="en-US" sz="3200" dirty="0" smtClean="0"/>
              <a:t>―X-H</a:t>
            </a:r>
            <a:r>
              <a:rPr lang="ru-RU" sz="3200" dirty="0" smtClean="0"/>
              <a:t> </a:t>
            </a:r>
            <a:r>
              <a:rPr lang="en-US" sz="3600" baseline="30000" dirty="0" smtClean="0"/>
              <a:t>. . .</a:t>
            </a:r>
            <a:r>
              <a:rPr lang="ru-RU" sz="3200" dirty="0" smtClean="0"/>
              <a:t> </a:t>
            </a:r>
            <a:r>
              <a:rPr lang="en-US" sz="3200" dirty="0" smtClean="0"/>
              <a:t>Y― </a:t>
            </a:r>
            <a:endParaRPr lang="ru-RU" sz="3200" dirty="0"/>
          </a:p>
        </p:txBody>
      </p:sp>
      <p:sp>
        <p:nvSpPr>
          <p:cNvPr id="7" name="TextBox 6"/>
          <p:cNvSpPr txBox="1"/>
          <p:nvPr/>
        </p:nvSpPr>
        <p:spPr>
          <a:xfrm>
            <a:off x="5086119" y="2051991"/>
            <a:ext cx="2088231" cy="461665"/>
          </a:xfrm>
          <a:prstGeom prst="rect">
            <a:avLst/>
          </a:prstGeom>
          <a:noFill/>
        </p:spPr>
        <p:txBody>
          <a:bodyPr wrap="square" rtlCol="0">
            <a:spAutoFit/>
          </a:bodyPr>
          <a:lstStyle/>
          <a:p>
            <a:r>
              <a:rPr lang="en-US" sz="2400" dirty="0" smtClean="0">
                <a:solidFill>
                  <a:srgbClr val="0000B8"/>
                </a:solidFill>
              </a:rPr>
              <a:t>X, Y = O, N, S, F</a:t>
            </a:r>
            <a:endParaRPr lang="ru-RU" sz="2400" dirty="0">
              <a:solidFill>
                <a:srgbClr val="0000B8"/>
              </a:solidFill>
            </a:endParaRPr>
          </a:p>
        </p:txBody>
      </p:sp>
      <p:sp>
        <p:nvSpPr>
          <p:cNvPr id="20" name="Rectangle 2"/>
          <p:cNvSpPr txBox="1">
            <a:spLocks noChangeArrowheads="1"/>
          </p:cNvSpPr>
          <p:nvPr/>
        </p:nvSpPr>
        <p:spPr bwMode="auto">
          <a:xfrm>
            <a:off x="717761" y="6297306"/>
            <a:ext cx="8105262" cy="384690"/>
          </a:xfrm>
          <a:prstGeom prst="rect">
            <a:avLst/>
          </a:prstGeom>
          <a:noFill/>
          <a:ln w="9525">
            <a:noFill/>
            <a:miter lim="800000"/>
            <a:headEnd/>
            <a:tailEnd/>
          </a:ln>
        </p:spPr>
        <p:txBody>
          <a:bodyPr anchor="ctr"/>
          <a:lstStyle/>
          <a:p>
            <a:pPr>
              <a:defRPr/>
            </a:pPr>
            <a:r>
              <a:rPr lang="en-US" sz="1400" dirty="0" err="1"/>
              <a:t>Ruggiu</a:t>
            </a:r>
            <a:r>
              <a:rPr lang="en-US" sz="1400" dirty="0"/>
              <a:t> F., </a:t>
            </a:r>
            <a:r>
              <a:rPr lang="en-US" sz="1400" dirty="0" err="1"/>
              <a:t>Solov'ev</a:t>
            </a:r>
            <a:r>
              <a:rPr lang="en-US" sz="1400" dirty="0"/>
              <a:t> V., </a:t>
            </a:r>
            <a:r>
              <a:rPr lang="en-US" sz="1400" dirty="0" err="1"/>
              <a:t>Marcou</a:t>
            </a:r>
            <a:r>
              <a:rPr lang="en-US" sz="1400" dirty="0"/>
              <a:t> G., Horvath D., Graton J., </a:t>
            </a:r>
            <a:r>
              <a:rPr lang="en-US" sz="1400" dirty="0" smtClean="0"/>
              <a:t>Le </a:t>
            </a:r>
            <a:r>
              <a:rPr lang="en-US" sz="1400" dirty="0" err="1"/>
              <a:t>Questel</a:t>
            </a:r>
            <a:r>
              <a:rPr lang="en-US" sz="1400" dirty="0"/>
              <a:t> J.-Y., </a:t>
            </a:r>
            <a:r>
              <a:rPr lang="en-US" sz="1400" dirty="0" err="1"/>
              <a:t>Varnek</a:t>
            </a:r>
            <a:r>
              <a:rPr lang="en-US" sz="1400" dirty="0"/>
              <a:t> A. </a:t>
            </a:r>
            <a:r>
              <a:rPr lang="en-US" sz="1400" i="1" dirty="0" smtClean="0"/>
              <a:t>Mol</a:t>
            </a:r>
            <a:r>
              <a:rPr lang="en-US" sz="1400" i="1" dirty="0"/>
              <a:t>. Inf.</a:t>
            </a:r>
            <a:r>
              <a:rPr lang="en-US" sz="1400" dirty="0"/>
              <a:t> </a:t>
            </a:r>
            <a:r>
              <a:rPr lang="en-US" sz="1400" b="1" dirty="0"/>
              <a:t>2014</a:t>
            </a:r>
            <a:r>
              <a:rPr lang="en-US" sz="1400" dirty="0"/>
              <a:t>, </a:t>
            </a:r>
            <a:r>
              <a:rPr lang="en-US" sz="1400" i="1" dirty="0"/>
              <a:t>33</a:t>
            </a:r>
            <a:r>
              <a:rPr lang="en-US" sz="1400" dirty="0"/>
              <a:t>, </a:t>
            </a:r>
            <a:r>
              <a:rPr lang="en-US" sz="1400" dirty="0" smtClean="0"/>
              <a:t>477–487</a:t>
            </a:r>
            <a:endParaRPr lang="en-US" sz="1400" dirty="0">
              <a:solidFill>
                <a:schemeClr val="accent5">
                  <a:lumMod val="25000"/>
                </a:schemeClr>
              </a:solidFill>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2" y="3447451"/>
            <a:ext cx="5252873" cy="2651594"/>
          </a:xfrm>
          <a:prstGeom prst="rect">
            <a:avLst/>
          </a:prstGeom>
        </p:spPr>
      </p:pic>
      <p:sp>
        <p:nvSpPr>
          <p:cNvPr id="22" name="Прямоугольник 21"/>
          <p:cNvSpPr/>
          <p:nvPr/>
        </p:nvSpPr>
        <p:spPr>
          <a:xfrm>
            <a:off x="40799" y="2993492"/>
            <a:ext cx="2875017" cy="400110"/>
          </a:xfrm>
          <a:prstGeom prst="rect">
            <a:avLst/>
          </a:prstGeom>
        </p:spPr>
        <p:txBody>
          <a:bodyPr wrap="square">
            <a:spAutoFit/>
          </a:bodyPr>
          <a:lstStyle/>
          <a:p>
            <a:r>
              <a:rPr lang="en-US" sz="2000" dirty="0" smtClean="0">
                <a:solidFill>
                  <a:srgbClr val="000066"/>
                </a:solidFill>
              </a:rPr>
              <a:t>hydrogen bonds  in DNA</a:t>
            </a:r>
          </a:p>
        </p:txBody>
      </p:sp>
      <p:sp>
        <p:nvSpPr>
          <p:cNvPr id="23" name="Прямоугольник 22"/>
          <p:cNvSpPr/>
          <p:nvPr/>
        </p:nvSpPr>
        <p:spPr>
          <a:xfrm>
            <a:off x="6012159" y="3101413"/>
            <a:ext cx="2909897" cy="400110"/>
          </a:xfrm>
          <a:prstGeom prst="rect">
            <a:avLst/>
          </a:prstGeom>
        </p:spPr>
        <p:txBody>
          <a:bodyPr wrap="square">
            <a:spAutoFit/>
          </a:bodyPr>
          <a:lstStyle/>
          <a:p>
            <a:r>
              <a:rPr lang="en-US" sz="2000" dirty="0">
                <a:solidFill>
                  <a:srgbClr val="000066"/>
                </a:solidFill>
              </a:rPr>
              <a:t>hydrogen </a:t>
            </a:r>
            <a:r>
              <a:rPr lang="en-US" sz="2000" dirty="0" smtClean="0">
                <a:solidFill>
                  <a:srgbClr val="000066"/>
                </a:solidFill>
              </a:rPr>
              <a:t>bonds  </a:t>
            </a:r>
            <a:r>
              <a:rPr lang="en-US" sz="2000" dirty="0">
                <a:solidFill>
                  <a:srgbClr val="000066"/>
                </a:solidFill>
              </a:rPr>
              <a:t>in </a:t>
            </a:r>
            <a:r>
              <a:rPr lang="en-US" sz="2000" dirty="0" smtClean="0">
                <a:solidFill>
                  <a:srgbClr val="000066"/>
                </a:solidFill>
              </a:rPr>
              <a:t>nylon</a:t>
            </a:r>
            <a:endParaRPr lang="en-US" sz="2000" dirty="0">
              <a:solidFill>
                <a:srgbClr val="000066"/>
              </a:solidFill>
            </a:endParaRPr>
          </a:p>
        </p:txBody>
      </p:sp>
      <p:grpSp>
        <p:nvGrpSpPr>
          <p:cNvPr id="10" name="Группа 9"/>
          <p:cNvGrpSpPr/>
          <p:nvPr/>
        </p:nvGrpSpPr>
        <p:grpSpPr>
          <a:xfrm>
            <a:off x="5956422" y="3517737"/>
            <a:ext cx="2965635" cy="2268792"/>
            <a:chOff x="5956422" y="3517737"/>
            <a:chExt cx="2965635" cy="2268792"/>
          </a:xfrm>
        </p:grpSpPr>
        <p:pic>
          <p:nvPicPr>
            <p:cNvPr id="9" name="Рисунок 8"/>
            <p:cNvPicPr>
              <a:picLocks noChangeAspect="1"/>
            </p:cNvPicPr>
            <p:nvPr/>
          </p:nvPicPr>
          <p:blipFill>
            <a:blip r:embed="rId5"/>
            <a:stretch>
              <a:fillRect/>
            </a:stretch>
          </p:blipFill>
          <p:spPr>
            <a:xfrm>
              <a:off x="5956422" y="3517737"/>
              <a:ext cx="2965635" cy="2268792"/>
            </a:xfrm>
            <a:prstGeom prst="rect">
              <a:avLst/>
            </a:prstGeom>
          </p:spPr>
        </p:pic>
        <p:sp>
          <p:nvSpPr>
            <p:cNvPr id="28" name="TextBox 27"/>
            <p:cNvSpPr txBox="1"/>
            <p:nvPr/>
          </p:nvSpPr>
          <p:spPr>
            <a:xfrm>
              <a:off x="6258001" y="4154760"/>
              <a:ext cx="264890" cy="276999"/>
            </a:xfrm>
            <a:prstGeom prst="rect">
              <a:avLst/>
            </a:prstGeom>
            <a:noFill/>
          </p:spPr>
          <p:txBody>
            <a:bodyPr wrap="square" rtlCol="0">
              <a:spAutoFit/>
            </a:bodyPr>
            <a:lstStyle/>
            <a:p>
              <a:pPr>
                <a:lnSpc>
                  <a:spcPct val="20000"/>
                </a:lnSpc>
              </a:pPr>
              <a:r>
                <a:rPr lang="en-US" sz="2000" dirty="0" smtClean="0">
                  <a:solidFill>
                    <a:srgbClr val="0000B8"/>
                  </a:solidFill>
                </a:rPr>
                <a:t>.</a:t>
              </a:r>
            </a:p>
            <a:p>
              <a:pPr>
                <a:lnSpc>
                  <a:spcPct val="20000"/>
                </a:lnSpc>
              </a:pPr>
              <a:r>
                <a:rPr lang="en-US" sz="2000" dirty="0" smtClean="0">
                  <a:solidFill>
                    <a:srgbClr val="0000B8"/>
                  </a:solidFill>
                </a:rPr>
                <a:t>.</a:t>
              </a:r>
            </a:p>
            <a:p>
              <a:pPr>
                <a:lnSpc>
                  <a:spcPct val="20000"/>
                </a:lnSpc>
              </a:pPr>
              <a:endParaRPr lang="ru-RU" sz="2000" dirty="0">
                <a:solidFill>
                  <a:srgbClr val="0000B8"/>
                </a:solidFill>
              </a:endParaRPr>
            </a:p>
          </p:txBody>
        </p:sp>
        <p:sp>
          <p:nvSpPr>
            <p:cNvPr id="29" name="TextBox 28"/>
            <p:cNvSpPr txBox="1"/>
            <p:nvPr/>
          </p:nvSpPr>
          <p:spPr>
            <a:xfrm>
              <a:off x="7184289" y="4164699"/>
              <a:ext cx="264890" cy="276999"/>
            </a:xfrm>
            <a:prstGeom prst="rect">
              <a:avLst/>
            </a:prstGeom>
            <a:noFill/>
          </p:spPr>
          <p:txBody>
            <a:bodyPr wrap="square" rtlCol="0">
              <a:spAutoFit/>
            </a:bodyPr>
            <a:lstStyle/>
            <a:p>
              <a:pPr>
                <a:lnSpc>
                  <a:spcPct val="20000"/>
                </a:lnSpc>
              </a:pPr>
              <a:r>
                <a:rPr lang="en-US" sz="2000" dirty="0" smtClean="0">
                  <a:solidFill>
                    <a:srgbClr val="0000B8"/>
                  </a:solidFill>
                </a:rPr>
                <a:t>.</a:t>
              </a:r>
            </a:p>
            <a:p>
              <a:pPr>
                <a:lnSpc>
                  <a:spcPct val="20000"/>
                </a:lnSpc>
              </a:pPr>
              <a:r>
                <a:rPr lang="en-US" sz="2000" dirty="0" smtClean="0">
                  <a:solidFill>
                    <a:srgbClr val="0000B8"/>
                  </a:solidFill>
                </a:rPr>
                <a:t>.</a:t>
              </a:r>
            </a:p>
            <a:p>
              <a:pPr>
                <a:lnSpc>
                  <a:spcPct val="20000"/>
                </a:lnSpc>
              </a:pPr>
              <a:endParaRPr lang="ru-RU" sz="2000" dirty="0">
                <a:solidFill>
                  <a:srgbClr val="0000B8"/>
                </a:solidFill>
              </a:endParaRPr>
            </a:p>
          </p:txBody>
        </p:sp>
        <p:sp>
          <p:nvSpPr>
            <p:cNvPr id="37" name="TextBox 36"/>
            <p:cNvSpPr txBox="1"/>
            <p:nvPr/>
          </p:nvSpPr>
          <p:spPr>
            <a:xfrm>
              <a:off x="6112649" y="4919635"/>
              <a:ext cx="264890" cy="276999"/>
            </a:xfrm>
            <a:prstGeom prst="rect">
              <a:avLst/>
            </a:prstGeom>
            <a:noFill/>
          </p:spPr>
          <p:txBody>
            <a:bodyPr wrap="square" rtlCol="0">
              <a:spAutoFit/>
            </a:bodyPr>
            <a:lstStyle/>
            <a:p>
              <a:pPr>
                <a:lnSpc>
                  <a:spcPct val="20000"/>
                </a:lnSpc>
              </a:pPr>
              <a:r>
                <a:rPr lang="en-US" sz="2000" dirty="0" smtClean="0">
                  <a:solidFill>
                    <a:srgbClr val="0000B8"/>
                  </a:solidFill>
                </a:rPr>
                <a:t>.</a:t>
              </a:r>
            </a:p>
            <a:p>
              <a:pPr>
                <a:lnSpc>
                  <a:spcPct val="20000"/>
                </a:lnSpc>
              </a:pPr>
              <a:r>
                <a:rPr lang="en-US" sz="2000" dirty="0" smtClean="0">
                  <a:solidFill>
                    <a:srgbClr val="0000B8"/>
                  </a:solidFill>
                </a:rPr>
                <a:t>.</a:t>
              </a:r>
            </a:p>
            <a:p>
              <a:pPr>
                <a:lnSpc>
                  <a:spcPct val="20000"/>
                </a:lnSpc>
              </a:pPr>
              <a:endParaRPr lang="ru-RU" sz="2000" dirty="0">
                <a:solidFill>
                  <a:srgbClr val="0000B8"/>
                </a:solidFill>
              </a:endParaRPr>
            </a:p>
          </p:txBody>
        </p:sp>
        <p:sp>
          <p:nvSpPr>
            <p:cNvPr id="38" name="TextBox 37"/>
            <p:cNvSpPr txBox="1"/>
            <p:nvPr/>
          </p:nvSpPr>
          <p:spPr>
            <a:xfrm>
              <a:off x="7051844" y="4919635"/>
              <a:ext cx="264890" cy="276999"/>
            </a:xfrm>
            <a:prstGeom prst="rect">
              <a:avLst/>
            </a:prstGeom>
            <a:noFill/>
          </p:spPr>
          <p:txBody>
            <a:bodyPr wrap="square" rtlCol="0">
              <a:spAutoFit/>
            </a:bodyPr>
            <a:lstStyle/>
            <a:p>
              <a:pPr>
                <a:lnSpc>
                  <a:spcPct val="20000"/>
                </a:lnSpc>
              </a:pPr>
              <a:r>
                <a:rPr lang="en-US" sz="2000" dirty="0" smtClean="0">
                  <a:solidFill>
                    <a:srgbClr val="0000B8"/>
                  </a:solidFill>
                </a:rPr>
                <a:t>.</a:t>
              </a:r>
            </a:p>
            <a:p>
              <a:pPr>
                <a:lnSpc>
                  <a:spcPct val="20000"/>
                </a:lnSpc>
              </a:pPr>
              <a:r>
                <a:rPr lang="en-US" sz="2000" dirty="0" smtClean="0">
                  <a:solidFill>
                    <a:srgbClr val="0000B8"/>
                  </a:solidFill>
                </a:rPr>
                <a:t>.</a:t>
              </a:r>
            </a:p>
            <a:p>
              <a:pPr>
                <a:lnSpc>
                  <a:spcPct val="20000"/>
                </a:lnSpc>
              </a:pPr>
              <a:endParaRPr lang="ru-RU" sz="2000" dirty="0">
                <a:solidFill>
                  <a:srgbClr val="0000B8"/>
                </a:solidFill>
              </a:endParaRPr>
            </a:p>
          </p:txBody>
        </p:sp>
        <p:sp>
          <p:nvSpPr>
            <p:cNvPr id="39" name="TextBox 38"/>
            <p:cNvSpPr txBox="1"/>
            <p:nvPr/>
          </p:nvSpPr>
          <p:spPr>
            <a:xfrm>
              <a:off x="8451912" y="4168238"/>
              <a:ext cx="264890" cy="276999"/>
            </a:xfrm>
            <a:prstGeom prst="rect">
              <a:avLst/>
            </a:prstGeom>
            <a:noFill/>
          </p:spPr>
          <p:txBody>
            <a:bodyPr wrap="square" rtlCol="0">
              <a:spAutoFit/>
            </a:bodyPr>
            <a:lstStyle/>
            <a:p>
              <a:pPr>
                <a:lnSpc>
                  <a:spcPct val="20000"/>
                </a:lnSpc>
              </a:pPr>
              <a:r>
                <a:rPr lang="en-US" sz="2000" dirty="0" smtClean="0">
                  <a:solidFill>
                    <a:srgbClr val="0000B8"/>
                  </a:solidFill>
                </a:rPr>
                <a:t>.</a:t>
              </a:r>
            </a:p>
            <a:p>
              <a:pPr>
                <a:lnSpc>
                  <a:spcPct val="20000"/>
                </a:lnSpc>
              </a:pPr>
              <a:r>
                <a:rPr lang="en-US" sz="2000" dirty="0" smtClean="0">
                  <a:solidFill>
                    <a:srgbClr val="0000B8"/>
                  </a:solidFill>
                </a:rPr>
                <a:t>.</a:t>
              </a:r>
            </a:p>
            <a:p>
              <a:pPr>
                <a:lnSpc>
                  <a:spcPct val="20000"/>
                </a:lnSpc>
              </a:pPr>
              <a:endParaRPr lang="ru-RU" sz="2000" dirty="0">
                <a:solidFill>
                  <a:srgbClr val="0000B8"/>
                </a:solidFill>
              </a:endParaRPr>
            </a:p>
          </p:txBody>
        </p:sp>
        <p:sp>
          <p:nvSpPr>
            <p:cNvPr id="40" name="TextBox 39"/>
            <p:cNvSpPr txBox="1"/>
            <p:nvPr/>
          </p:nvSpPr>
          <p:spPr>
            <a:xfrm>
              <a:off x="8305409" y="4899756"/>
              <a:ext cx="264890" cy="276999"/>
            </a:xfrm>
            <a:prstGeom prst="rect">
              <a:avLst/>
            </a:prstGeom>
            <a:noFill/>
          </p:spPr>
          <p:txBody>
            <a:bodyPr wrap="square" rtlCol="0">
              <a:spAutoFit/>
            </a:bodyPr>
            <a:lstStyle/>
            <a:p>
              <a:pPr>
                <a:lnSpc>
                  <a:spcPct val="20000"/>
                </a:lnSpc>
              </a:pPr>
              <a:r>
                <a:rPr lang="en-US" sz="2000" dirty="0" smtClean="0">
                  <a:solidFill>
                    <a:srgbClr val="0000B8"/>
                  </a:solidFill>
                </a:rPr>
                <a:t>.</a:t>
              </a:r>
            </a:p>
            <a:p>
              <a:pPr>
                <a:lnSpc>
                  <a:spcPct val="20000"/>
                </a:lnSpc>
              </a:pPr>
              <a:r>
                <a:rPr lang="en-US" sz="2000" dirty="0" smtClean="0">
                  <a:solidFill>
                    <a:srgbClr val="0000B8"/>
                  </a:solidFill>
                </a:rPr>
                <a:t>.</a:t>
              </a:r>
            </a:p>
            <a:p>
              <a:pPr>
                <a:lnSpc>
                  <a:spcPct val="20000"/>
                </a:lnSpc>
              </a:pPr>
              <a:endParaRPr lang="ru-RU" sz="2000" dirty="0">
                <a:solidFill>
                  <a:srgbClr val="0000B8"/>
                </a:solidFill>
              </a:endParaRPr>
            </a:p>
          </p:txBody>
        </p:sp>
      </p:grpSp>
      <p:sp>
        <p:nvSpPr>
          <p:cNvPr id="41" name="Прямоугольник 40"/>
          <p:cNvSpPr/>
          <p:nvPr/>
        </p:nvSpPr>
        <p:spPr>
          <a:xfrm>
            <a:off x="1683545" y="4476678"/>
            <a:ext cx="1008112" cy="350910"/>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thymine</a:t>
            </a:r>
            <a:endParaRPr lang="ru-RU" sz="1600" dirty="0">
              <a:solidFill>
                <a:schemeClr val="tx1"/>
              </a:solidFill>
            </a:endParaRPr>
          </a:p>
        </p:txBody>
      </p:sp>
      <p:sp>
        <p:nvSpPr>
          <p:cNvPr id="42" name="Прямоугольник 41"/>
          <p:cNvSpPr/>
          <p:nvPr/>
        </p:nvSpPr>
        <p:spPr>
          <a:xfrm>
            <a:off x="2719343" y="4480746"/>
            <a:ext cx="1008112" cy="350910"/>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adenine</a:t>
            </a:r>
            <a:endParaRPr lang="ru-RU" sz="1600" dirty="0">
              <a:solidFill>
                <a:schemeClr val="tx1"/>
              </a:solidFill>
            </a:endParaRPr>
          </a:p>
        </p:txBody>
      </p:sp>
      <p:sp>
        <p:nvSpPr>
          <p:cNvPr id="43" name="Прямоугольник 42"/>
          <p:cNvSpPr/>
          <p:nvPr/>
        </p:nvSpPr>
        <p:spPr>
          <a:xfrm>
            <a:off x="1671475" y="5940021"/>
            <a:ext cx="1008112" cy="350910"/>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cytosine</a:t>
            </a:r>
            <a:endParaRPr lang="ru-RU" sz="1600" dirty="0">
              <a:solidFill>
                <a:schemeClr val="tx1"/>
              </a:solidFill>
            </a:endParaRPr>
          </a:p>
        </p:txBody>
      </p:sp>
      <p:sp>
        <p:nvSpPr>
          <p:cNvPr id="44" name="Прямоугольник 43"/>
          <p:cNvSpPr/>
          <p:nvPr/>
        </p:nvSpPr>
        <p:spPr>
          <a:xfrm>
            <a:off x="2707273" y="5944089"/>
            <a:ext cx="1008112" cy="350910"/>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guanine</a:t>
            </a:r>
            <a:endParaRPr lang="ru-RU" sz="1600" dirty="0">
              <a:solidFill>
                <a:schemeClr val="tx1"/>
              </a:solidFill>
            </a:endParaRPr>
          </a:p>
        </p:txBody>
      </p:sp>
    </p:spTree>
    <p:extLst>
      <p:ext uri="{BB962C8B-B14F-4D97-AF65-F5344CB8AC3E}">
        <p14:creationId xmlns:p14="http://schemas.microsoft.com/office/powerpoint/2010/main" val="1570943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20</a:t>
            </a:r>
            <a:endParaRPr lang="en-US" sz="1600" b="1" dirty="0">
              <a:solidFill>
                <a:schemeClr val="bg1"/>
              </a:solidFill>
            </a:endParaRPr>
          </a:p>
        </p:txBody>
      </p:sp>
      <p:sp>
        <p:nvSpPr>
          <p:cNvPr id="14" name="Title 1"/>
          <p:cNvSpPr txBox="1">
            <a:spLocks/>
          </p:cNvSpPr>
          <p:nvPr/>
        </p:nvSpPr>
        <p:spPr bwMode="auto">
          <a:xfrm>
            <a:off x="-1" y="1"/>
            <a:ext cx="9144001" cy="1285860"/>
          </a:xfrm>
          <a:prstGeom prst="rect">
            <a:avLst/>
          </a:prstGeom>
          <a:noFill/>
          <a:ln w="9525">
            <a:noFill/>
            <a:miter lim="800000"/>
            <a:headEnd/>
            <a:tailEnd/>
          </a:ln>
        </p:spPr>
        <p:txBody>
          <a:bodyPr anchor="ctr"/>
          <a:lstStyle/>
          <a:p>
            <a:pPr algn="ctr"/>
            <a:r>
              <a:rPr lang="en-US" sz="2800" b="1" dirty="0" smtClean="0">
                <a:solidFill>
                  <a:schemeClr val="bg1"/>
                </a:solidFill>
              </a:rPr>
              <a:t>QSPR modeling of Gibbs </a:t>
            </a:r>
            <a:r>
              <a:rPr lang="en-US" sz="2800" b="1" dirty="0">
                <a:solidFill>
                  <a:schemeClr val="bg1"/>
                </a:solidFill>
              </a:rPr>
              <a:t>energy for hydrogen bonding</a:t>
            </a:r>
            <a:endParaRPr lang="en-US" sz="2800" dirty="0">
              <a:solidFill>
                <a:schemeClr val="bg1"/>
              </a:solidFill>
            </a:endParaRPr>
          </a:p>
          <a:p>
            <a:pPr algn="ctr"/>
            <a:r>
              <a:rPr lang="en-US" sz="2400" dirty="0" smtClean="0">
                <a:solidFill>
                  <a:schemeClr val="accent1">
                    <a:lumMod val="20000"/>
                    <a:lumOff val="80000"/>
                  </a:schemeClr>
                </a:solidFill>
                <a:latin typeface="+mj-lt"/>
              </a:rPr>
              <a:t> </a:t>
            </a:r>
            <a:r>
              <a:rPr lang="en-US" sz="2500" dirty="0">
                <a:solidFill>
                  <a:schemeClr val="accent1">
                    <a:lumMod val="20000"/>
                    <a:lumOff val="80000"/>
                  </a:schemeClr>
                </a:solidFill>
                <a:latin typeface="+mj-lt"/>
              </a:rPr>
              <a:t>Distribution of free </a:t>
            </a:r>
            <a:r>
              <a:rPr lang="en-US" sz="2500" dirty="0" smtClean="0">
                <a:solidFill>
                  <a:schemeClr val="accent1">
                    <a:lumMod val="20000"/>
                    <a:lumOff val="80000"/>
                  </a:schemeClr>
                </a:solidFill>
                <a:latin typeface="+mj-lt"/>
              </a:rPr>
              <a:t>energy </a:t>
            </a:r>
            <a:r>
              <a:rPr lang="en-US" sz="2500" dirty="0">
                <a:solidFill>
                  <a:schemeClr val="accent1">
                    <a:lumMod val="20000"/>
                    <a:lumOff val="80000"/>
                  </a:schemeClr>
                </a:solidFill>
                <a:latin typeface="+mj-lt"/>
                <a:sym typeface="Symbol" panose="05050102010706020507" pitchFamily="18" charset="2"/>
              </a:rPr>
              <a:t></a:t>
            </a:r>
            <a:r>
              <a:rPr lang="en-US" sz="2500" i="1" dirty="0">
                <a:solidFill>
                  <a:schemeClr val="accent1">
                    <a:lumMod val="20000"/>
                    <a:lumOff val="80000"/>
                  </a:schemeClr>
                </a:solidFill>
                <a:latin typeface="+mj-lt"/>
              </a:rPr>
              <a:t>G</a:t>
            </a:r>
            <a:r>
              <a:rPr lang="en-US" sz="2500" dirty="0">
                <a:solidFill>
                  <a:schemeClr val="accent1">
                    <a:lumMod val="20000"/>
                    <a:lumOff val="80000"/>
                  </a:schemeClr>
                </a:solidFill>
                <a:latin typeface="+mj-lt"/>
              </a:rPr>
              <a:t> in </a:t>
            </a:r>
            <a:r>
              <a:rPr lang="en-US" sz="2500" dirty="0" smtClean="0">
                <a:solidFill>
                  <a:schemeClr val="accent1">
                    <a:lumMod val="20000"/>
                    <a:lumOff val="80000"/>
                  </a:schemeClr>
                </a:solidFill>
                <a:latin typeface="+mj-lt"/>
              </a:rPr>
              <a:t>training and </a:t>
            </a:r>
            <a:r>
              <a:rPr lang="en-US" sz="2500" dirty="0">
                <a:solidFill>
                  <a:schemeClr val="accent1">
                    <a:lumMod val="20000"/>
                    <a:lumOff val="80000"/>
                  </a:schemeClr>
                </a:solidFill>
                <a:latin typeface="+mj-lt"/>
              </a:rPr>
              <a:t>external test </a:t>
            </a:r>
            <a:r>
              <a:rPr lang="en-US" sz="2500" dirty="0" smtClean="0">
                <a:solidFill>
                  <a:schemeClr val="accent1">
                    <a:lumMod val="20000"/>
                    <a:lumOff val="80000"/>
                  </a:schemeClr>
                </a:solidFill>
                <a:latin typeface="+mj-lt"/>
              </a:rPr>
              <a:t>sets</a:t>
            </a:r>
            <a:endParaRPr lang="en-US" sz="2500" dirty="0">
              <a:solidFill>
                <a:schemeClr val="accent1">
                  <a:lumMod val="20000"/>
                  <a:lumOff val="80000"/>
                </a:schemeClr>
              </a:solidFill>
              <a:latin typeface="+mj-lt"/>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4198308487"/>
              </p:ext>
            </p:extLst>
          </p:nvPr>
        </p:nvGraphicFramePr>
        <p:xfrm>
          <a:off x="395535" y="1980797"/>
          <a:ext cx="4176464" cy="3155259"/>
        </p:xfrm>
        <a:graphic>
          <a:graphicData uri="http://schemas.openxmlformats.org/presentationml/2006/ole">
            <mc:AlternateContent xmlns:mc="http://schemas.openxmlformats.org/markup-compatibility/2006">
              <mc:Choice xmlns:v="urn:schemas-microsoft-com:vml" Requires="v">
                <p:oleObj spid="_x0000_s75973" name="SPW 11.0 Graph" r:id="rId5" imgW="5895484" imgH="4501330" progId="SigmaPlotGraphicObject.10">
                  <p:embed/>
                </p:oleObj>
              </mc:Choice>
              <mc:Fallback>
                <p:oleObj name="SPW 11.0 Graph" r:id="rId5" imgW="5895484" imgH="4501330" progId="SigmaPlotGraphicObject.1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5" y="1980797"/>
                        <a:ext cx="4176464" cy="3155259"/>
                      </a:xfrm>
                      <a:prstGeom prst="rect">
                        <a:avLst/>
                      </a:prstGeom>
                      <a:noFill/>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2861360233"/>
              </p:ext>
            </p:extLst>
          </p:nvPr>
        </p:nvGraphicFramePr>
        <p:xfrm>
          <a:off x="4860032" y="1980797"/>
          <a:ext cx="4104456" cy="3170430"/>
        </p:xfrm>
        <a:graphic>
          <a:graphicData uri="http://schemas.openxmlformats.org/presentationml/2006/ole">
            <mc:AlternateContent xmlns:mc="http://schemas.openxmlformats.org/markup-compatibility/2006">
              <mc:Choice xmlns:v="urn:schemas-microsoft-com:vml" Requires="v">
                <p:oleObj spid="_x0000_s75974" name="SPW 11.0 Graph" r:id="rId7" imgW="5775481" imgH="4501330" progId="SigmaPlotGraphicObject.10">
                  <p:embed/>
                </p:oleObj>
              </mc:Choice>
              <mc:Fallback>
                <p:oleObj name="SPW 11.0 Graph" r:id="rId7" imgW="5775481" imgH="4501330" progId="SigmaPlotGraphicObject.10">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0032" y="1980797"/>
                        <a:ext cx="4104456" cy="3170430"/>
                      </a:xfrm>
                      <a:prstGeom prst="rect">
                        <a:avLst/>
                      </a:prstGeom>
                      <a:noFill/>
                    </p:spPr>
                  </p:pic>
                </p:oleObj>
              </mc:Fallback>
            </mc:AlternateContent>
          </a:graphicData>
        </a:graphic>
      </p:graphicFrame>
      <p:sp>
        <p:nvSpPr>
          <p:cNvPr id="23" name="Прямоугольник 22"/>
          <p:cNvSpPr/>
          <p:nvPr/>
        </p:nvSpPr>
        <p:spPr>
          <a:xfrm>
            <a:off x="1735389" y="5461625"/>
            <a:ext cx="1496756" cy="430887"/>
          </a:xfrm>
          <a:prstGeom prst="rect">
            <a:avLst/>
          </a:prstGeom>
        </p:spPr>
        <p:txBody>
          <a:bodyPr wrap="none">
            <a:spAutoFit/>
          </a:bodyPr>
          <a:lstStyle/>
          <a:p>
            <a:pPr algn="ctr"/>
            <a:r>
              <a:rPr lang="en-US" sz="2200" dirty="0" smtClean="0"/>
              <a:t>Training set</a:t>
            </a:r>
            <a:endParaRPr lang="en-US" sz="2200" dirty="0"/>
          </a:p>
        </p:txBody>
      </p:sp>
      <p:sp>
        <p:nvSpPr>
          <p:cNvPr id="24" name="Прямоугольник 23"/>
          <p:cNvSpPr/>
          <p:nvPr/>
        </p:nvSpPr>
        <p:spPr>
          <a:xfrm>
            <a:off x="6523874" y="5461624"/>
            <a:ext cx="1049390" cy="430887"/>
          </a:xfrm>
          <a:prstGeom prst="rect">
            <a:avLst/>
          </a:prstGeom>
        </p:spPr>
        <p:txBody>
          <a:bodyPr wrap="none">
            <a:spAutoFit/>
          </a:bodyPr>
          <a:lstStyle/>
          <a:p>
            <a:pPr algn="ctr"/>
            <a:r>
              <a:rPr lang="en-US" sz="2200" dirty="0" smtClean="0"/>
              <a:t>Test set</a:t>
            </a:r>
            <a:endParaRPr lang="en-US" sz="2200" dirty="0"/>
          </a:p>
        </p:txBody>
      </p:sp>
      <p:sp>
        <p:nvSpPr>
          <p:cNvPr id="25" name="Прямоугольник 24"/>
          <p:cNvSpPr/>
          <p:nvPr/>
        </p:nvSpPr>
        <p:spPr>
          <a:xfrm>
            <a:off x="3282610" y="4920394"/>
            <a:ext cx="1433406" cy="461665"/>
          </a:xfrm>
          <a:prstGeom prst="rect">
            <a:avLst/>
          </a:prstGeom>
        </p:spPr>
        <p:txBody>
          <a:bodyPr wrap="none">
            <a:spAutoFit/>
          </a:bodyPr>
          <a:lstStyle/>
          <a:p>
            <a:pPr algn="ctr"/>
            <a:r>
              <a:rPr lang="en-US" sz="2200" dirty="0">
                <a:sym typeface="Symbol" panose="05050102010706020507" pitchFamily="18" charset="2"/>
              </a:rPr>
              <a:t></a:t>
            </a:r>
            <a:r>
              <a:rPr lang="en-US" sz="2200" i="1" dirty="0" smtClean="0"/>
              <a:t>G,</a:t>
            </a:r>
            <a:r>
              <a:rPr lang="en-US" sz="2400" i="1" dirty="0" smtClean="0">
                <a:solidFill>
                  <a:schemeClr val="accent1">
                    <a:lumMod val="20000"/>
                    <a:lumOff val="80000"/>
                  </a:schemeClr>
                </a:solidFill>
              </a:rPr>
              <a:t> </a:t>
            </a:r>
            <a:r>
              <a:rPr lang="en-US" sz="2200" i="1" dirty="0" smtClean="0"/>
              <a:t>kJ/</a:t>
            </a:r>
            <a:r>
              <a:rPr lang="en-US" sz="2200" i="1" dirty="0" err="1" smtClean="0"/>
              <a:t>mol</a:t>
            </a:r>
            <a:endParaRPr lang="en-US" sz="2200" dirty="0"/>
          </a:p>
        </p:txBody>
      </p:sp>
      <p:sp>
        <p:nvSpPr>
          <p:cNvPr id="26" name="Прямоугольник 25"/>
          <p:cNvSpPr/>
          <p:nvPr/>
        </p:nvSpPr>
        <p:spPr>
          <a:xfrm>
            <a:off x="7573264" y="4920394"/>
            <a:ext cx="1433406" cy="461665"/>
          </a:xfrm>
          <a:prstGeom prst="rect">
            <a:avLst/>
          </a:prstGeom>
        </p:spPr>
        <p:txBody>
          <a:bodyPr wrap="none">
            <a:spAutoFit/>
          </a:bodyPr>
          <a:lstStyle/>
          <a:p>
            <a:pPr algn="ctr"/>
            <a:r>
              <a:rPr lang="en-US" sz="2200" dirty="0">
                <a:sym typeface="Symbol" panose="05050102010706020507" pitchFamily="18" charset="2"/>
              </a:rPr>
              <a:t></a:t>
            </a:r>
            <a:r>
              <a:rPr lang="en-US" sz="2200" i="1" dirty="0" smtClean="0"/>
              <a:t>G,</a:t>
            </a:r>
            <a:r>
              <a:rPr lang="en-US" sz="2400" i="1" dirty="0" smtClean="0">
                <a:solidFill>
                  <a:schemeClr val="accent1">
                    <a:lumMod val="20000"/>
                    <a:lumOff val="80000"/>
                  </a:schemeClr>
                </a:solidFill>
              </a:rPr>
              <a:t> </a:t>
            </a:r>
            <a:r>
              <a:rPr lang="en-US" sz="2200" i="1" dirty="0" smtClean="0"/>
              <a:t>kJ/</a:t>
            </a:r>
            <a:r>
              <a:rPr lang="en-US" sz="2200" i="1" dirty="0" err="1" smtClean="0"/>
              <a:t>mol</a:t>
            </a:r>
            <a:endParaRPr lang="en-US" sz="2200" dirty="0"/>
          </a:p>
        </p:txBody>
      </p:sp>
      <p:sp>
        <p:nvSpPr>
          <p:cNvPr id="27" name="Прямоугольник 26"/>
          <p:cNvSpPr/>
          <p:nvPr/>
        </p:nvSpPr>
        <p:spPr>
          <a:xfrm>
            <a:off x="4817850" y="1820761"/>
            <a:ext cx="2725746" cy="430887"/>
          </a:xfrm>
          <a:prstGeom prst="rect">
            <a:avLst/>
          </a:prstGeom>
        </p:spPr>
        <p:txBody>
          <a:bodyPr wrap="none">
            <a:spAutoFit/>
          </a:bodyPr>
          <a:lstStyle/>
          <a:p>
            <a:pPr algn="ctr"/>
            <a:r>
              <a:rPr lang="en-US" sz="2200" dirty="0" smtClean="0">
                <a:sym typeface="Symbol" panose="05050102010706020507" pitchFamily="18" charset="2"/>
              </a:rPr>
              <a:t>number of complexes</a:t>
            </a:r>
            <a:endParaRPr lang="en-US" sz="2200" dirty="0"/>
          </a:p>
        </p:txBody>
      </p:sp>
      <p:sp>
        <p:nvSpPr>
          <p:cNvPr id="28" name="Прямоугольник 27"/>
          <p:cNvSpPr/>
          <p:nvPr/>
        </p:nvSpPr>
        <p:spPr>
          <a:xfrm>
            <a:off x="395535" y="1820760"/>
            <a:ext cx="2725746" cy="430887"/>
          </a:xfrm>
          <a:prstGeom prst="rect">
            <a:avLst/>
          </a:prstGeom>
        </p:spPr>
        <p:txBody>
          <a:bodyPr wrap="none">
            <a:spAutoFit/>
          </a:bodyPr>
          <a:lstStyle/>
          <a:p>
            <a:pPr algn="ctr"/>
            <a:r>
              <a:rPr lang="en-US" sz="2200" dirty="0" smtClean="0">
                <a:sym typeface="Symbol" panose="05050102010706020507" pitchFamily="18" charset="2"/>
              </a:rPr>
              <a:t>number of complexes</a:t>
            </a:r>
            <a:endParaRPr lang="en-US" sz="2200" dirty="0"/>
          </a:p>
        </p:txBody>
      </p:sp>
    </p:spTree>
    <p:extLst>
      <p:ext uri="{BB962C8B-B14F-4D97-AF65-F5344CB8AC3E}">
        <p14:creationId xmlns:p14="http://schemas.microsoft.com/office/powerpoint/2010/main" val="1211987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21</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Hydrogen bond acceptors</a:t>
            </a:r>
            <a:endParaRPr lang="en-US" sz="3200" dirty="0">
              <a:solidFill>
                <a:schemeClr val="bg1"/>
              </a:solidFill>
              <a:latin typeface="+mj-lt"/>
            </a:endParaRPr>
          </a:p>
          <a:p>
            <a:pPr algn="ctr"/>
            <a:r>
              <a:rPr lang="en-US" sz="3200" dirty="0" smtClean="0">
                <a:solidFill>
                  <a:schemeClr val="accent1">
                    <a:lumMod val="20000"/>
                    <a:lumOff val="80000"/>
                  </a:schemeClr>
                </a:solidFill>
                <a:latin typeface="+mj-lt"/>
              </a:rPr>
              <a:t>Acceptor groups </a:t>
            </a:r>
            <a:endParaRPr lang="en-US" sz="3200" dirty="0">
              <a:solidFill>
                <a:schemeClr val="accent1">
                  <a:lumMod val="20000"/>
                  <a:lumOff val="80000"/>
                </a:schemeClr>
              </a:solidFill>
              <a:latin typeface="+mj-lt"/>
            </a:endParaRP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Rectangle 5"/>
          <p:cNvSpPr>
            <a:spLocks noChangeArrowheads="1"/>
          </p:cNvSpPr>
          <p:nvPr/>
        </p:nvSpPr>
        <p:spPr bwMode="auto">
          <a:xfrm>
            <a:off x="0" y="3771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1998422493"/>
              </p:ext>
            </p:extLst>
          </p:nvPr>
        </p:nvGraphicFramePr>
        <p:xfrm>
          <a:off x="1691680" y="1484784"/>
          <a:ext cx="6048672" cy="5040548"/>
        </p:xfrm>
        <a:graphic>
          <a:graphicData uri="http://schemas.openxmlformats.org/drawingml/2006/table">
            <a:tbl>
              <a:tblPr firstRow="1" firstCol="1" bandRow="1">
                <a:tableStyleId>{5C22544A-7EE6-4342-B048-85BDC9FD1C3A}</a:tableStyleId>
              </a:tblPr>
              <a:tblGrid>
                <a:gridCol w="701183"/>
                <a:gridCol w="1891105"/>
                <a:gridCol w="3456384"/>
              </a:tblGrid>
              <a:tr h="265292">
                <a:tc>
                  <a:txBody>
                    <a:bodyPr/>
                    <a:lstStyle/>
                    <a:p>
                      <a:pPr>
                        <a:lnSpc>
                          <a:spcPct val="107000"/>
                        </a:lnSpc>
                        <a:spcAft>
                          <a:spcPts val="0"/>
                        </a:spcAft>
                      </a:pPr>
                      <a:r>
                        <a:rPr lang="en-US" sz="1400" dirty="0">
                          <a:effectLst/>
                        </a:rPr>
                        <a:t>no.</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rPr>
                        <a:t>HB acceptor </a:t>
                      </a:r>
                      <a:r>
                        <a:rPr lang="en-US" sz="1600" dirty="0">
                          <a:effectLst/>
                        </a:rPr>
                        <a:t>group</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name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&gt;</a:t>
                      </a:r>
                      <a:r>
                        <a:rPr lang="en-US" sz="1600" b="1" dirty="0">
                          <a:solidFill>
                            <a:srgbClr val="FF0000"/>
                          </a:solidFill>
                          <a:effectLst/>
                        </a:rPr>
                        <a:t>N</a:t>
                      </a:r>
                      <a:r>
                        <a:rPr lang="en-US"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a:effectLst/>
                        </a:rPr>
                        <a:t>amine nitrogen</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&gt;</a:t>
                      </a:r>
                      <a:r>
                        <a:rPr lang="en-US" sz="1600" b="1" dirty="0">
                          <a:solidFill>
                            <a:srgbClr val="FF0000"/>
                          </a:solidFill>
                          <a:effectLst/>
                        </a:rPr>
                        <a:t>N</a:t>
                      </a:r>
                      <a:r>
                        <a:rPr lang="en-US" sz="1600" b="1" baseline="-25000" dirty="0">
                          <a:solidFill>
                            <a:srgbClr val="FF0000"/>
                          </a:solidFill>
                          <a:effectLst/>
                        </a:rPr>
                        <a:t>ar</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a:effectLst/>
                        </a:rPr>
                        <a:t>aromatic nitrogen</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&gt;</a:t>
                      </a:r>
                      <a:r>
                        <a:rPr lang="ru-RU" sz="1600" b="1" dirty="0">
                          <a:effectLst/>
                        </a:rPr>
                        <a:t>С=</a:t>
                      </a:r>
                      <a:r>
                        <a:rPr lang="en-US" sz="1600" b="1" dirty="0">
                          <a:solidFill>
                            <a:srgbClr val="FF0000"/>
                          </a:solidFill>
                          <a:effectLst/>
                        </a:rPr>
                        <a:t>N</a:t>
                      </a:r>
                      <a:r>
                        <a:rPr lang="en-US"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a:effectLst/>
                        </a:rPr>
                        <a:t>i</a:t>
                      </a:r>
                      <a:r>
                        <a:rPr lang="ru-RU" sz="1600">
                          <a:effectLst/>
                        </a:rPr>
                        <a:t>min</a:t>
                      </a:r>
                      <a:r>
                        <a:rPr lang="en-US" sz="1600">
                          <a:effectLst/>
                        </a:rPr>
                        <a:t>e</a:t>
                      </a:r>
                      <a:r>
                        <a:rPr lang="ru-RU" sz="1600">
                          <a:effectLst/>
                        </a:rPr>
                        <a:t> nitrogen</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-C≡</a:t>
                      </a:r>
                      <a:r>
                        <a:rPr lang="en-US" sz="1600" b="1" dirty="0">
                          <a:solidFill>
                            <a:srgbClr val="FF0000"/>
                          </a:solidFill>
                          <a:effectLst/>
                        </a:rPr>
                        <a:t>N</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a:effectLst/>
                        </a:rPr>
                        <a:t>nitrile nitrogen</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a:t>
                      </a:r>
                      <a:r>
                        <a:rPr lang="en-US" sz="1600" b="1" dirty="0">
                          <a:solidFill>
                            <a:srgbClr val="FF0000"/>
                          </a:solidFill>
                          <a:effectLst/>
                        </a:rPr>
                        <a:t>O</a:t>
                      </a:r>
                      <a:r>
                        <a:rPr lang="en-US"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dirty="0" err="1">
                          <a:effectLst/>
                        </a:rPr>
                        <a:t>ether</a:t>
                      </a:r>
                      <a:r>
                        <a:rPr lang="en-US" sz="1600" dirty="0">
                          <a:effectLst/>
                        </a:rPr>
                        <a:t>, alcohol</a:t>
                      </a:r>
                      <a:r>
                        <a:rPr lang="ru-RU" sz="1600" dirty="0">
                          <a:effectLst/>
                        </a:rPr>
                        <a:t> </a:t>
                      </a:r>
                      <a:r>
                        <a:rPr lang="ru-RU" sz="1600" dirty="0" err="1">
                          <a:effectLst/>
                        </a:rPr>
                        <a:t>oxygen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&gt;C=</a:t>
                      </a:r>
                      <a:r>
                        <a:rPr lang="en-US" sz="1600" b="1" dirty="0">
                          <a:solidFill>
                            <a:srgbClr val="FF0000"/>
                          </a:solidFill>
                          <a:effectLst/>
                        </a:rPr>
                        <a:t>O</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dirty="0" err="1">
                          <a:effectLst/>
                        </a:rPr>
                        <a:t>carbonyl</a:t>
                      </a:r>
                      <a:r>
                        <a:rPr lang="ru-RU" sz="1600" dirty="0">
                          <a:effectLst/>
                        </a:rPr>
                        <a:t> </a:t>
                      </a:r>
                      <a:r>
                        <a:rPr lang="ru-RU" sz="1600" dirty="0" err="1">
                          <a:effectLst/>
                        </a:rPr>
                        <a:t>oxygen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P=</a:t>
                      </a:r>
                      <a:r>
                        <a:rPr lang="en-US" sz="1600" b="1" dirty="0">
                          <a:solidFill>
                            <a:srgbClr val="FF0000"/>
                          </a:solidFill>
                          <a:effectLst/>
                        </a:rPr>
                        <a:t>O</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dirty="0" err="1">
                          <a:effectLst/>
                        </a:rPr>
                        <a:t>oxygen</a:t>
                      </a:r>
                      <a:r>
                        <a:rPr lang="ru-RU" sz="1600" dirty="0">
                          <a:effectLst/>
                        </a:rPr>
                        <a:t> </a:t>
                      </a:r>
                      <a:r>
                        <a:rPr lang="ru-RU" sz="1600" dirty="0" err="1">
                          <a:effectLst/>
                        </a:rPr>
                        <a:t>of</a:t>
                      </a:r>
                      <a:r>
                        <a:rPr lang="ru-RU" sz="1600" dirty="0">
                          <a:effectLst/>
                        </a:rPr>
                        <a:t> phosphoryl </a:t>
                      </a:r>
                      <a:r>
                        <a:rPr lang="ru-RU" sz="1600" dirty="0" err="1">
                          <a:effectLst/>
                        </a:rPr>
                        <a:t>group</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S=</a:t>
                      </a:r>
                      <a:r>
                        <a:rPr lang="en-US" sz="1600" b="1" dirty="0">
                          <a:solidFill>
                            <a:srgbClr val="FF0000"/>
                          </a:solidFill>
                          <a:effectLst/>
                        </a:rPr>
                        <a:t>O</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oxygen of </a:t>
                      </a:r>
                      <a:r>
                        <a:rPr lang="en-US" sz="1600" dirty="0" err="1">
                          <a:effectLst/>
                        </a:rPr>
                        <a:t>sulfinyl</a:t>
                      </a:r>
                      <a:r>
                        <a:rPr lang="en-US" sz="1600" dirty="0">
                          <a:effectLst/>
                        </a:rPr>
                        <a:t>, </a:t>
                      </a:r>
                      <a:r>
                        <a:rPr lang="en-US" sz="1600" dirty="0" err="1">
                          <a:effectLst/>
                        </a:rPr>
                        <a:t>sulfonyl</a:t>
                      </a:r>
                      <a:r>
                        <a:rPr lang="en-US" sz="1600" dirty="0">
                          <a:effectLst/>
                        </a:rPr>
                        <a:t> groups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dirty="0">
                          <a:effectLst/>
                        </a:rPr>
                        <a:t>-N</a:t>
                      </a:r>
                      <a:r>
                        <a:rPr lang="en-US" sz="1600" b="1" dirty="0">
                          <a:solidFill>
                            <a:srgbClr val="FF0000"/>
                          </a:solidFill>
                          <a:effectLst/>
                        </a:rPr>
                        <a:t>O</a:t>
                      </a:r>
                      <a:r>
                        <a:rPr lang="en-US" sz="1600" b="1" baseline="-25000" dirty="0">
                          <a:effectLst/>
                        </a:rPr>
                        <a:t>2</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nitro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dirty="0">
                          <a:effectLst/>
                        </a:rPr>
                        <a:t>As=</a:t>
                      </a:r>
                      <a:r>
                        <a:rPr lang="en-US" sz="1600" b="1" dirty="0">
                          <a:solidFill>
                            <a:srgbClr val="FF0000"/>
                          </a:solidFill>
                          <a:effectLst/>
                        </a:rPr>
                        <a:t>O</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arsine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11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dirty="0">
                          <a:effectLst/>
                        </a:rPr>
                        <a:t>&gt;Se=</a:t>
                      </a:r>
                      <a:r>
                        <a:rPr lang="en-US" sz="1600" b="1" dirty="0">
                          <a:solidFill>
                            <a:srgbClr val="FF0000"/>
                          </a:solidFill>
                          <a:effectLst/>
                        </a:rPr>
                        <a:t>O</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err="1">
                          <a:effectLst/>
                        </a:rPr>
                        <a:t>selenyl</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12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a:t>
                      </a:r>
                      <a:r>
                        <a:rPr lang="en-US" sz="1600" b="1" dirty="0">
                          <a:solidFill>
                            <a:srgbClr val="FF0000"/>
                          </a:solidFill>
                          <a:effectLst/>
                        </a:rPr>
                        <a:t>S</a:t>
                      </a:r>
                      <a:r>
                        <a:rPr lang="en-US"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dirty="0" err="1">
                          <a:effectLst/>
                        </a:rPr>
                        <a:t>sulfur</a:t>
                      </a:r>
                      <a:r>
                        <a:rPr lang="ru-RU" sz="1600" dirty="0">
                          <a:effectLst/>
                        </a:rPr>
                        <a:t> </a:t>
                      </a:r>
                      <a:r>
                        <a:rPr lang="ru-RU" sz="1600" dirty="0" err="1">
                          <a:effectLst/>
                        </a:rPr>
                        <a:t>of</a:t>
                      </a:r>
                      <a:r>
                        <a:rPr lang="ru-RU" sz="1600" dirty="0">
                          <a:effectLst/>
                        </a:rPr>
                        <a:t> </a:t>
                      </a:r>
                      <a:r>
                        <a:rPr lang="ru-RU" sz="1600" dirty="0" err="1">
                          <a:effectLst/>
                        </a:rPr>
                        <a:t>sulfide</a:t>
                      </a:r>
                      <a:r>
                        <a:rPr lang="en-US" sz="1600" dirty="0">
                          <a:effectLst/>
                        </a:rPr>
                        <a:t>, </a:t>
                      </a:r>
                      <a:r>
                        <a:rPr lang="en-US" sz="1600" dirty="0" err="1">
                          <a:effectLst/>
                        </a:rPr>
                        <a:t>thiols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13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&gt;C=</a:t>
                      </a:r>
                      <a:r>
                        <a:rPr lang="en-US" sz="1600" b="1" dirty="0">
                          <a:solidFill>
                            <a:srgbClr val="FF0000"/>
                          </a:solidFill>
                          <a:effectLst/>
                        </a:rPr>
                        <a:t>S</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dirty="0" err="1">
                          <a:effectLst/>
                        </a:rPr>
                        <a:t>sulfur</a:t>
                      </a:r>
                      <a:r>
                        <a:rPr lang="ru-RU" sz="1600" dirty="0">
                          <a:effectLst/>
                        </a:rPr>
                        <a:t> </a:t>
                      </a:r>
                      <a:r>
                        <a:rPr lang="ru-RU" sz="1600" dirty="0" err="1">
                          <a:effectLst/>
                        </a:rPr>
                        <a:t>of</a:t>
                      </a:r>
                      <a:r>
                        <a:rPr lang="ru-RU" sz="1600" dirty="0">
                          <a:effectLst/>
                        </a:rPr>
                        <a:t> </a:t>
                      </a:r>
                      <a:r>
                        <a:rPr lang="ru-RU" sz="1600" dirty="0" err="1">
                          <a:effectLst/>
                        </a:rPr>
                        <a:t>thiocarbonyl</a:t>
                      </a:r>
                      <a:r>
                        <a:rPr lang="ru-RU" sz="1600" dirty="0">
                          <a:effectLst/>
                        </a:rPr>
                        <a:t> </a:t>
                      </a:r>
                      <a:r>
                        <a:rPr lang="ru-RU" sz="1600" dirty="0" err="1">
                          <a:effectLst/>
                        </a:rPr>
                        <a:t>group</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14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P=</a:t>
                      </a:r>
                      <a:r>
                        <a:rPr lang="en-US" sz="1600" b="1" dirty="0">
                          <a:solidFill>
                            <a:srgbClr val="FF0000"/>
                          </a:solidFill>
                          <a:effectLst/>
                        </a:rPr>
                        <a:t>S</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dirty="0" err="1">
                          <a:effectLst/>
                        </a:rPr>
                        <a:t>sulfur</a:t>
                      </a:r>
                      <a:r>
                        <a:rPr lang="ru-RU" sz="1600" dirty="0">
                          <a:effectLst/>
                        </a:rPr>
                        <a:t> </a:t>
                      </a:r>
                      <a:r>
                        <a:rPr lang="ru-RU" sz="1600" dirty="0" err="1">
                          <a:effectLst/>
                        </a:rPr>
                        <a:t>of</a:t>
                      </a:r>
                      <a:r>
                        <a:rPr lang="ru-RU" sz="1600" dirty="0">
                          <a:effectLst/>
                        </a:rPr>
                        <a:t> </a:t>
                      </a:r>
                      <a:r>
                        <a:rPr lang="en-US" sz="1600" dirty="0" err="1">
                          <a:effectLst/>
                        </a:rPr>
                        <a:t>thio</a:t>
                      </a:r>
                      <a:r>
                        <a:rPr lang="ru-RU" sz="1600" dirty="0">
                          <a:effectLst/>
                        </a:rPr>
                        <a:t>phosphoryl </a:t>
                      </a:r>
                      <a:r>
                        <a:rPr lang="ru-RU" sz="1600" dirty="0" err="1">
                          <a:effectLst/>
                        </a:rPr>
                        <a:t>group</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15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effectLst/>
                        </a:rPr>
                        <a:t>-</a:t>
                      </a:r>
                      <a:r>
                        <a:rPr lang="en-US" sz="1600" b="1" dirty="0">
                          <a:solidFill>
                            <a:srgbClr val="FF0000"/>
                          </a:solidFill>
                          <a:effectLst/>
                        </a:rPr>
                        <a:t>Se</a:t>
                      </a:r>
                      <a:r>
                        <a:rPr lang="en-US" sz="1600" b="1" dirty="0">
                          <a:effectLst/>
                        </a:rPr>
                        <a:t>-</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err="1">
                          <a:effectLst/>
                        </a:rPr>
                        <a:t>seleno</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16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dirty="0">
                          <a:effectLst/>
                        </a:rPr>
                        <a:t>&gt;C=</a:t>
                      </a:r>
                      <a:r>
                        <a:rPr lang="en-US" sz="1600" b="1" dirty="0">
                          <a:solidFill>
                            <a:srgbClr val="FF0000"/>
                          </a:solidFill>
                          <a:effectLst/>
                        </a:rPr>
                        <a:t>Se</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err="1">
                          <a:effectLst/>
                        </a:rPr>
                        <a:t>selenone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17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b="1" dirty="0">
                          <a:effectLst/>
                        </a:rPr>
                        <a:t>P=</a:t>
                      </a:r>
                      <a:r>
                        <a:rPr lang="en-US" sz="1600" b="1" dirty="0">
                          <a:solidFill>
                            <a:srgbClr val="FF0000"/>
                          </a:solidFill>
                          <a:effectLst/>
                        </a:rPr>
                        <a:t>Se</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phosphine </a:t>
                      </a:r>
                      <a:r>
                        <a:rPr lang="en-US" sz="1600" dirty="0" err="1">
                          <a:effectLst/>
                        </a:rPr>
                        <a:t>selenide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5292">
                <a:tc>
                  <a:txBody>
                    <a:bodyPr/>
                    <a:lstStyle/>
                    <a:p>
                      <a:pPr>
                        <a:lnSpc>
                          <a:spcPct val="107000"/>
                        </a:lnSpc>
                        <a:spcAft>
                          <a:spcPts val="0"/>
                        </a:spcAft>
                      </a:pPr>
                      <a:r>
                        <a:rPr lang="en-US" sz="1400" dirty="0">
                          <a:effectLst/>
                        </a:rPr>
                        <a:t>18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sym typeface="Symbol" panose="05050102010706020507" pitchFamily="18" charset="2"/>
                        </a:rPr>
                        <a:t></a:t>
                      </a:r>
                      <a:r>
                        <a:rPr lang="en-US" sz="1600" b="1" dirty="0">
                          <a:solidFill>
                            <a:srgbClr val="FF0000"/>
                          </a:solidFill>
                          <a:effectLst/>
                        </a:rPr>
                        <a:t>-C</a:t>
                      </a:r>
                      <a:r>
                        <a:rPr lang="en-US" sz="1600" b="1" baseline="-25000" dirty="0">
                          <a:solidFill>
                            <a:srgbClr val="FF0000"/>
                          </a:solidFill>
                          <a:effectLst/>
                        </a:rPr>
                        <a:t>sp2</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benzenes, alkenes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652996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22</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Hydrogen bond donors</a:t>
            </a:r>
            <a:endParaRPr lang="en-US" sz="3200" dirty="0">
              <a:solidFill>
                <a:schemeClr val="bg1"/>
              </a:solidFill>
              <a:latin typeface="+mj-lt"/>
            </a:endParaRPr>
          </a:p>
          <a:p>
            <a:pPr algn="ctr"/>
            <a:r>
              <a:rPr lang="en-US" sz="3200" dirty="0" smtClean="0">
                <a:solidFill>
                  <a:schemeClr val="accent1">
                    <a:lumMod val="20000"/>
                    <a:lumOff val="80000"/>
                  </a:schemeClr>
                </a:solidFill>
                <a:latin typeface="+mj-lt"/>
              </a:rPr>
              <a:t>Donor groups </a:t>
            </a:r>
            <a:endParaRPr lang="en-US" sz="3200" dirty="0">
              <a:solidFill>
                <a:schemeClr val="accent1">
                  <a:lumMod val="20000"/>
                  <a:lumOff val="80000"/>
                </a:schemeClr>
              </a:solidFill>
              <a:latin typeface="+mj-lt"/>
            </a:endParaRPr>
          </a:p>
        </p:txBody>
      </p:sp>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Таблица 7"/>
          <p:cNvGraphicFramePr>
            <a:graphicFrameLocks noGrp="1"/>
          </p:cNvGraphicFramePr>
          <p:nvPr>
            <p:extLst>
              <p:ext uri="{D42A27DB-BD31-4B8C-83A1-F6EECF244321}">
                <p14:modId xmlns:p14="http://schemas.microsoft.com/office/powerpoint/2010/main" val="3327188668"/>
              </p:ext>
            </p:extLst>
          </p:nvPr>
        </p:nvGraphicFramePr>
        <p:xfrm>
          <a:off x="2339752" y="1772816"/>
          <a:ext cx="4680520" cy="4174752"/>
        </p:xfrm>
        <a:graphic>
          <a:graphicData uri="http://schemas.openxmlformats.org/drawingml/2006/table">
            <a:tbl>
              <a:tblPr firstRow="1" firstCol="1" bandRow="1">
                <a:tableStyleId>{5C22544A-7EE6-4342-B048-85BDC9FD1C3A}</a:tableStyleId>
              </a:tblPr>
              <a:tblGrid>
                <a:gridCol w="607692"/>
                <a:gridCol w="1624556"/>
                <a:gridCol w="2448272"/>
              </a:tblGrid>
              <a:tr h="0">
                <a:tc>
                  <a:txBody>
                    <a:bodyPr/>
                    <a:lstStyle/>
                    <a:p>
                      <a:pPr>
                        <a:lnSpc>
                          <a:spcPct val="107000"/>
                        </a:lnSpc>
                        <a:spcAft>
                          <a:spcPts val="0"/>
                        </a:spcAft>
                      </a:pPr>
                      <a:r>
                        <a:rPr lang="en-US" sz="1400" dirty="0">
                          <a:effectLst/>
                        </a:rPr>
                        <a:t>no.</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rPr>
                        <a:t>HB donor </a:t>
                      </a:r>
                      <a:r>
                        <a:rPr lang="en-US" sz="1600" dirty="0">
                          <a:effectLst/>
                        </a:rPr>
                        <a:t>group</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name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smtClean="0">
                          <a:solidFill>
                            <a:srgbClr val="FF0000"/>
                          </a:solidFill>
                          <a:effectLst/>
                        </a:rPr>
                        <a:t>H</a:t>
                      </a:r>
                      <a:r>
                        <a:rPr lang="en-US" sz="1600" b="1" dirty="0" smtClean="0">
                          <a:effectLst/>
                        </a:rPr>
                        <a:t>-NR-C</a:t>
                      </a:r>
                      <a:r>
                        <a:rPr lang="en-US" sz="1600" b="1" baseline="-25000" dirty="0" smtClean="0">
                          <a:effectLst/>
                        </a:rPr>
                        <a:t>alk</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a:effectLst/>
                        </a:rPr>
                        <a:t>amine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smtClean="0">
                          <a:solidFill>
                            <a:srgbClr val="FF0000"/>
                          </a:solidFill>
                          <a:effectLst/>
                        </a:rPr>
                        <a:t>H</a:t>
                      </a:r>
                      <a:r>
                        <a:rPr lang="en-US" sz="1600" b="1" dirty="0" smtClean="0">
                          <a:effectLst/>
                        </a:rPr>
                        <a:t>-NR-C</a:t>
                      </a:r>
                      <a:r>
                        <a:rPr lang="en-US" sz="1600" b="1" baseline="-25000" dirty="0" smtClean="0">
                          <a:effectLst/>
                        </a:rPr>
                        <a:t>ar</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a:effectLst/>
                        </a:rPr>
                        <a:t>aniline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-N=C</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err="1">
                          <a:effectLst/>
                        </a:rPr>
                        <a:t>i</a:t>
                      </a:r>
                      <a:r>
                        <a:rPr lang="ru-RU" sz="1600" dirty="0" err="1">
                          <a:effectLst/>
                        </a:rPr>
                        <a:t>min</a:t>
                      </a:r>
                      <a:r>
                        <a:rPr lang="en-US" sz="1600" dirty="0">
                          <a:effectLst/>
                        </a:rPr>
                        <a:t>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-N</a:t>
                      </a:r>
                      <a:r>
                        <a:rPr lang="en-US" sz="1600" b="1" baseline="-25000" dirty="0">
                          <a:effectLst/>
                        </a:rPr>
                        <a:t>ar</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dirty="0" err="1">
                          <a:effectLst/>
                        </a:rPr>
                        <a:t>aromatic</a:t>
                      </a:r>
                      <a:r>
                        <a:rPr lang="ru-RU" sz="1600" dirty="0">
                          <a:effectLst/>
                        </a:rPr>
                        <a:t> </a:t>
                      </a:r>
                      <a:r>
                        <a:rPr lang="ru-RU" sz="1600" dirty="0" err="1">
                          <a:effectLst/>
                        </a:rPr>
                        <a:t>nitrogen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-N=S</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ru-RU" sz="1600" dirty="0" err="1">
                          <a:effectLst/>
                        </a:rPr>
                        <a:t>aromatic</a:t>
                      </a:r>
                      <a:r>
                        <a:rPr lang="ru-RU" sz="1600" dirty="0">
                          <a:effectLst/>
                        </a:rPr>
                        <a:t> </a:t>
                      </a:r>
                      <a:r>
                        <a:rPr lang="en-US" sz="1600" dirty="0">
                          <a:effectLst/>
                        </a:rPr>
                        <a:t>fragment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-O-C</a:t>
                      </a:r>
                      <a:r>
                        <a:rPr lang="en-US" sz="1600" b="1" baseline="-25000" dirty="0">
                          <a:effectLst/>
                        </a:rPr>
                        <a:t>ar</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hydroxyl of phenols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-O-C</a:t>
                      </a:r>
                      <a:r>
                        <a:rPr lang="en-US" sz="1600" b="1" baseline="-25000" dirty="0">
                          <a:effectLst/>
                        </a:rPr>
                        <a:t>alk</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hydroxyl of alcohol</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-O-O-</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err="1">
                          <a:effectLst/>
                        </a:rPr>
                        <a:t>peroxy</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-O-Si</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err="1">
                          <a:effectLst/>
                        </a:rPr>
                        <a:t>silanol</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-O-C(=O)-</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carboxyl</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11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-S-C</a:t>
                      </a:r>
                      <a:r>
                        <a:rPr lang="en-US" sz="1600" b="1" baseline="-25000" dirty="0">
                          <a:effectLst/>
                        </a:rPr>
                        <a:t>alk</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err="1">
                          <a:effectLst/>
                        </a:rPr>
                        <a:t>tioalcohol</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12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-S-C</a:t>
                      </a:r>
                      <a:r>
                        <a:rPr lang="en-US" sz="1600" b="1" baseline="-25000" dirty="0">
                          <a:effectLst/>
                        </a:rPr>
                        <a:t>ar</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err="1">
                          <a:effectLst/>
                        </a:rPr>
                        <a:t>tiophenol</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13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-C</a:t>
                      </a:r>
                      <a:r>
                        <a:rPr lang="en-US" sz="1600" b="1" baseline="-25000" dirty="0">
                          <a:effectLst/>
                        </a:rPr>
                        <a:t>alk</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alkane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14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-CR=C</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a:effectLst/>
                        </a:rPr>
                        <a:t>alkene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400" dirty="0">
                          <a:effectLst/>
                        </a:rPr>
                        <a:t>15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b="1" dirty="0">
                          <a:solidFill>
                            <a:srgbClr val="FF0000"/>
                          </a:solidFill>
                          <a:effectLst/>
                        </a:rPr>
                        <a:t>H</a:t>
                      </a:r>
                      <a:r>
                        <a:rPr lang="en-US" sz="1600" b="1" dirty="0">
                          <a:effectLst/>
                        </a:rPr>
                        <a:t>-C≡C</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dirty="0" err="1">
                          <a:effectLst/>
                        </a:rPr>
                        <a:t>alkine</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50674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Прямоугольник 17"/>
          <p:cNvSpPr/>
          <p:nvPr/>
        </p:nvSpPr>
        <p:spPr>
          <a:xfrm>
            <a:off x="4632311" y="5128785"/>
            <a:ext cx="3241694"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96070" y="5134836"/>
            <a:ext cx="3888432"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918733" y="3382891"/>
            <a:ext cx="3315667"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234401"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176472"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23</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a:solidFill>
                  <a:schemeClr val="bg1"/>
                </a:solidFill>
              </a:rPr>
              <a:t>QSPR modeling of Gibbs energy for hydrogen bonding</a:t>
            </a:r>
            <a:endParaRPr lang="en-US" sz="3200" dirty="0">
              <a:solidFill>
                <a:schemeClr val="bg1"/>
              </a:solidFill>
            </a:endParaRPr>
          </a:p>
          <a:p>
            <a:pPr algn="ctr"/>
            <a:r>
              <a:rPr lang="en-US" sz="3200" dirty="0" smtClean="0">
                <a:solidFill>
                  <a:schemeClr val="accent1">
                    <a:lumMod val="20000"/>
                    <a:lumOff val="80000"/>
                  </a:schemeClr>
                </a:solidFill>
                <a:latin typeface="+mj-lt"/>
              </a:rPr>
              <a:t>Data sets</a:t>
            </a:r>
            <a:endParaRPr lang="en-US" sz="3200" dirty="0">
              <a:solidFill>
                <a:schemeClr val="accent1">
                  <a:lumMod val="20000"/>
                  <a:lumOff val="80000"/>
                </a:schemeClr>
              </a:solidFill>
              <a:latin typeface="+mj-lt"/>
            </a:endParaRPr>
          </a:p>
        </p:txBody>
      </p:sp>
      <p:sp>
        <p:nvSpPr>
          <p:cNvPr id="8" name="Прямоугольник 7"/>
          <p:cNvSpPr/>
          <p:nvPr/>
        </p:nvSpPr>
        <p:spPr>
          <a:xfrm>
            <a:off x="128677"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28677" y="1863988"/>
            <a:ext cx="2790056" cy="923330"/>
          </a:xfrm>
          <a:prstGeom prst="rect">
            <a:avLst/>
          </a:prstGeom>
        </p:spPr>
        <p:txBody>
          <a:bodyPr wrap="square">
            <a:spAutoFit/>
          </a:bodyPr>
          <a:lstStyle/>
          <a:p>
            <a:pPr lvl="0"/>
            <a:r>
              <a:rPr lang="en-US" dirty="0">
                <a:solidFill>
                  <a:schemeClr val="bg1">
                    <a:lumMod val="75000"/>
                  </a:schemeClr>
                </a:solidFill>
                <a:latin typeface="Times New Roman" panose="02020603050405020304" pitchFamily="18" charset="0"/>
                <a:cs typeface="Times New Roman" panose="02020603050405020304" pitchFamily="18" charset="0"/>
              </a:rPr>
              <a:t>Data preparation: 3373 HB complexes, </a:t>
            </a:r>
            <a:r>
              <a:rPr lang="en-US" dirty="0">
                <a:solidFill>
                  <a:schemeClr val="bg1">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bg1">
                    <a:lumMod val="75000"/>
                  </a:schemeClr>
                </a:solidFill>
                <a:latin typeface="Times New Roman" panose="02020603050405020304" pitchFamily="18" charset="0"/>
                <a:cs typeface="Times New Roman" panose="02020603050405020304" pitchFamily="18" charset="0"/>
              </a:rPr>
              <a:t>G values measured  in CCl4 at 298 K</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356492" y="1863988"/>
            <a:ext cx="2430016" cy="923330"/>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Generation of  different sets of ISIDA fragment descriptors</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71572" y="1863988"/>
            <a:ext cx="2826568" cy="923330"/>
          </a:xfrm>
          <a:prstGeom prst="rect">
            <a:avLst/>
          </a:prstGeom>
        </p:spPr>
        <p:txBody>
          <a:bodyPr wrap="square">
            <a:spAutoFit/>
          </a:bodyPr>
          <a:lstStyle/>
          <a:p>
            <a:pPr lvl="0"/>
            <a:r>
              <a:rPr lang="en-US" dirty="0">
                <a:solidFill>
                  <a:schemeClr val="bg1">
                    <a:lumMod val="75000"/>
                  </a:schemeClr>
                </a:solidFill>
                <a:latin typeface="Times New Roman" panose="02020603050405020304" pitchFamily="18" charset="0"/>
                <a:cs typeface="Times New Roman" panose="02020603050405020304" pitchFamily="18" charset="0"/>
              </a:rPr>
              <a:t>Obtaining and validation of  ensemble of SVM and MLR individual models</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977092" y="3413972"/>
            <a:ext cx="3313104" cy="923330"/>
          </a:xfrm>
          <a:prstGeom prst="rect">
            <a:avLst/>
          </a:prstGeom>
        </p:spPr>
        <p:txBody>
          <a:bodyPr wrap="square">
            <a:spAutoFit/>
          </a:bodyPr>
          <a:lstStyle/>
          <a:p>
            <a:r>
              <a:rPr lang="en-US" dirty="0">
                <a:solidFill>
                  <a:schemeClr val="bg1">
                    <a:lumMod val="75000"/>
                  </a:schemeClr>
                </a:solidFill>
                <a:latin typeface="Times New Roman" panose="02020603050405020304" pitchFamily="18" charset="0"/>
                <a:cs typeface="Times New Roman" panose="02020603050405020304" pitchFamily="18" charset="0"/>
              </a:rPr>
              <a:t>Selection of the most predictive individual models for consensus calculations ("consensus model")</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81359" y="5090880"/>
            <a:ext cx="3803143" cy="1200329"/>
          </a:xfrm>
          <a:prstGeom prst="rect">
            <a:avLst/>
          </a:prstGeom>
        </p:spPr>
        <p:txBody>
          <a:bodyPr wrap="square">
            <a:spAutoFit/>
          </a:bodyPr>
          <a:lstStyle/>
          <a:p>
            <a:pPr lvl="0"/>
            <a:r>
              <a:rPr lang="en-US" dirty="0">
                <a:solidFill>
                  <a:schemeClr val="bg1">
                    <a:lumMod val="75000"/>
                  </a:schemeClr>
                </a:solidFill>
                <a:latin typeface="Times New Roman" panose="02020603050405020304" pitchFamily="18" charset="0"/>
                <a:cs typeface="Times New Roman" panose="02020603050405020304" pitchFamily="18" charset="0"/>
              </a:rPr>
              <a:t>External test set: </a:t>
            </a:r>
          </a:p>
          <a:p>
            <a:pPr lvl="0"/>
            <a:r>
              <a:rPr lang="en-US" dirty="0">
                <a:solidFill>
                  <a:schemeClr val="bg1">
                    <a:lumMod val="75000"/>
                  </a:schemeClr>
                </a:solidFill>
                <a:latin typeface="Times New Roman" panose="02020603050405020304" pitchFamily="18" charset="0"/>
                <a:cs typeface="Times New Roman" panose="02020603050405020304" pitchFamily="18" charset="0"/>
              </a:rPr>
              <a:t>629 HB complexes, </a:t>
            </a:r>
            <a:r>
              <a:rPr lang="en-US" dirty="0">
                <a:solidFill>
                  <a:schemeClr val="bg1">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bg1">
                    <a:lumMod val="75000"/>
                  </a:schemeClr>
                </a:solidFill>
                <a:latin typeface="Times New Roman" panose="02020603050405020304" pitchFamily="18" charset="0"/>
                <a:cs typeface="Times New Roman" panose="02020603050405020304" pitchFamily="18" charset="0"/>
              </a:rPr>
              <a:t>G values in various solvents (recalculated to CCl4) </a:t>
            </a:r>
          </a:p>
          <a:p>
            <a:pPr lvl="0"/>
            <a:r>
              <a:rPr lang="en-US" dirty="0">
                <a:solidFill>
                  <a:schemeClr val="bg1">
                    <a:lumMod val="75000"/>
                  </a:schemeClr>
                </a:solidFill>
                <a:latin typeface="Times New Roman" panose="02020603050405020304" pitchFamily="18" charset="0"/>
                <a:cs typeface="Times New Roman" panose="02020603050405020304" pitchFamily="18" charset="0"/>
              </a:rPr>
              <a:t>at 293 - 298 K</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777661" y="5229379"/>
            <a:ext cx="3096344" cy="923330"/>
          </a:xfrm>
          <a:prstGeom prst="rect">
            <a:avLst/>
          </a:prstGeom>
        </p:spPr>
        <p:txBody>
          <a:bodyPr wrap="square">
            <a:spAutoFit/>
          </a:bodyPr>
          <a:lstStyle/>
          <a:p>
            <a:pPr lvl="0"/>
            <a:r>
              <a:rPr lang="en-US" dirty="0">
                <a:solidFill>
                  <a:schemeClr val="bg1">
                    <a:lumMod val="75000"/>
                  </a:schemeClr>
                </a:solidFill>
                <a:latin typeface="Times New Roman" panose="02020603050405020304" pitchFamily="18" charset="0"/>
                <a:cs typeface="Times New Roman" panose="02020603050405020304" pitchFamily="18" charset="0"/>
              </a:rPr>
              <a:t>External test set:</a:t>
            </a:r>
          </a:p>
          <a:p>
            <a:pPr lvl="0"/>
            <a:r>
              <a:rPr lang="en-US" dirty="0">
                <a:solidFill>
                  <a:schemeClr val="bg1">
                    <a:lumMod val="75000"/>
                  </a:schemeClr>
                </a:solidFill>
                <a:latin typeface="Times New Roman" panose="02020603050405020304" pitchFamily="18" charset="0"/>
                <a:cs typeface="Times New Roman" panose="02020603050405020304" pitchFamily="18" charset="0"/>
              </a:rPr>
              <a:t>12 HB complexes with </a:t>
            </a:r>
          </a:p>
          <a:p>
            <a:pPr lvl="0"/>
            <a:r>
              <a:rPr lang="en-US" dirty="0">
                <a:solidFill>
                  <a:schemeClr val="bg1">
                    <a:lumMod val="75000"/>
                  </a:schemeClr>
                </a:solidFill>
                <a:latin typeface="Times New Roman" panose="02020603050405020304" pitchFamily="18" charset="0"/>
                <a:cs typeface="Times New Roman" panose="02020603050405020304" pitchFamily="18" charset="0"/>
              </a:rPr>
              <a:t>cooperative hydrogen bonds</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9" name="Стрелка вправо 18"/>
          <p:cNvSpPr/>
          <p:nvPr/>
        </p:nvSpPr>
        <p:spPr>
          <a:xfrm>
            <a:off x="2855189" y="2176649"/>
            <a:ext cx="438767"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a:off x="5887209" y="2155673"/>
            <a:ext cx="438767"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углом 21"/>
          <p:cNvSpPr/>
          <p:nvPr/>
        </p:nvSpPr>
        <p:spPr>
          <a:xfrm>
            <a:off x="6348555" y="3107523"/>
            <a:ext cx="1381433" cy="876993"/>
          </a:xfrm>
          <a:prstGeom prst="bentArrow">
            <a:avLst/>
          </a:prstGeom>
          <a:noFill/>
          <a:ln>
            <a:solidFill>
              <a:schemeClr val="tx2">
                <a:lumMod val="40000"/>
                <a:lumOff val="6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Стрелка вниз 22"/>
          <p:cNvSpPr/>
          <p:nvPr/>
        </p:nvSpPr>
        <p:spPr>
          <a:xfrm>
            <a:off x="3356492" y="4596232"/>
            <a:ext cx="367580" cy="524033"/>
          </a:xfrm>
          <a:prstGeom prst="downArrow">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5418928" y="4566856"/>
            <a:ext cx="367580" cy="524033"/>
          </a:xfrm>
          <a:prstGeom prst="downArrow">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84232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3" name="Объект 42"/>
          <p:cNvGraphicFramePr>
            <a:graphicFrameLocks noChangeAspect="1"/>
          </p:cNvGraphicFramePr>
          <p:nvPr>
            <p:extLst>
              <p:ext uri="{D42A27DB-BD31-4B8C-83A1-F6EECF244321}">
                <p14:modId xmlns:p14="http://schemas.microsoft.com/office/powerpoint/2010/main" val="115628591"/>
              </p:ext>
            </p:extLst>
          </p:nvPr>
        </p:nvGraphicFramePr>
        <p:xfrm>
          <a:off x="3025395" y="1472601"/>
          <a:ext cx="3150659" cy="2560696"/>
        </p:xfrm>
        <a:graphic>
          <a:graphicData uri="http://schemas.openxmlformats.org/presentationml/2006/ole">
            <mc:AlternateContent xmlns:mc="http://schemas.openxmlformats.org/markup-compatibility/2006">
              <mc:Choice xmlns:v="urn:schemas-microsoft-com:vml" Requires="v">
                <p:oleObj spid="_x0000_s78943" name="ISIS/Draw Sketch" r:id="rId5" imgW="2390760" imgH="1942920" progId="ISISServer">
                  <p:embed/>
                </p:oleObj>
              </mc:Choice>
              <mc:Fallback>
                <p:oleObj name="ISIS/Draw Sketch" r:id="rId5" imgW="2390760" imgH="1942920" progId="ISISServer">
                  <p:embed/>
                  <p:pic>
                    <p:nvPicPr>
                      <p:cNvPr id="0" name=""/>
                      <p:cNvPicPr/>
                      <p:nvPr/>
                    </p:nvPicPr>
                    <p:blipFill>
                      <a:blip r:embed="rId6"/>
                      <a:stretch>
                        <a:fillRect/>
                      </a:stretch>
                    </p:blipFill>
                    <p:spPr>
                      <a:xfrm>
                        <a:off x="3025395" y="1472601"/>
                        <a:ext cx="3150659" cy="2560696"/>
                      </a:xfrm>
                      <a:prstGeom prst="rect">
                        <a:avLst/>
                      </a:prstGeom>
                    </p:spPr>
                  </p:pic>
                </p:oleObj>
              </mc:Fallback>
            </mc:AlternateContent>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24</a:t>
            </a:r>
            <a:endParaRPr lang="en-US" sz="1600" b="1" dirty="0">
              <a:solidFill>
                <a:schemeClr val="bg1"/>
              </a:solidFill>
            </a:endParaRPr>
          </a:p>
        </p:txBody>
      </p:sp>
      <p:sp>
        <p:nvSpPr>
          <p:cNvPr id="14" name="Title 1"/>
          <p:cNvSpPr txBox="1">
            <a:spLocks/>
          </p:cNvSpPr>
          <p:nvPr/>
        </p:nvSpPr>
        <p:spPr bwMode="auto">
          <a:xfrm>
            <a:off x="-1" y="1"/>
            <a:ext cx="9144001" cy="1285860"/>
          </a:xfrm>
          <a:prstGeom prst="rect">
            <a:avLst/>
          </a:prstGeom>
          <a:noFill/>
          <a:ln w="9525">
            <a:noFill/>
            <a:miter lim="800000"/>
            <a:headEnd/>
            <a:tailEnd/>
          </a:ln>
        </p:spPr>
        <p:txBody>
          <a:bodyPr anchor="ctr"/>
          <a:lstStyle/>
          <a:p>
            <a:pPr algn="ctr"/>
            <a:r>
              <a:rPr lang="en-US" sz="2800" b="1" dirty="0" smtClean="0">
                <a:solidFill>
                  <a:schemeClr val="bg1"/>
                </a:solidFill>
              </a:rPr>
              <a:t>QSPR modeling of Gibbs </a:t>
            </a:r>
            <a:r>
              <a:rPr lang="en-US" sz="2800" b="1" dirty="0">
                <a:solidFill>
                  <a:schemeClr val="bg1"/>
                </a:solidFill>
              </a:rPr>
              <a:t>energy for hydrogen bonding</a:t>
            </a:r>
            <a:endParaRPr lang="en-US" sz="2800" dirty="0">
              <a:solidFill>
                <a:schemeClr val="bg1"/>
              </a:solidFill>
            </a:endParaRPr>
          </a:p>
          <a:p>
            <a:pPr algn="ctr"/>
            <a:r>
              <a:rPr lang="en-US" sz="3200" dirty="0" smtClean="0">
                <a:solidFill>
                  <a:schemeClr val="accent1">
                    <a:lumMod val="20000"/>
                    <a:lumOff val="80000"/>
                  </a:schemeClr>
                </a:solidFill>
                <a:latin typeface="+mj-lt"/>
              </a:rPr>
              <a:t> ISIDA fragment descriptors</a:t>
            </a:r>
            <a:endParaRPr lang="en-US" sz="3200" dirty="0">
              <a:solidFill>
                <a:schemeClr val="accent1">
                  <a:lumMod val="20000"/>
                  <a:lumOff val="80000"/>
                </a:schemeClr>
              </a:solidFill>
              <a:latin typeface="+mj-lt"/>
            </a:endParaRPr>
          </a:p>
        </p:txBody>
      </p:sp>
      <p:sp>
        <p:nvSpPr>
          <p:cNvPr id="5" name="Овал 4"/>
          <p:cNvSpPr/>
          <p:nvPr/>
        </p:nvSpPr>
        <p:spPr>
          <a:xfrm>
            <a:off x="3206283" y="2850501"/>
            <a:ext cx="432048" cy="432048"/>
          </a:xfrm>
          <a:prstGeom prst="ellipse">
            <a:avLst/>
          </a:prstGeom>
          <a:noFill/>
          <a:ln w="222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4058005" y="1681659"/>
            <a:ext cx="432048" cy="432048"/>
          </a:xfrm>
          <a:prstGeom prst="ellipse">
            <a:avLst/>
          </a:prstGeom>
          <a:noFill/>
          <a:ln w="222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6228184" y="3332632"/>
            <a:ext cx="1653018" cy="400110"/>
          </a:xfrm>
          <a:prstGeom prst="rect">
            <a:avLst/>
          </a:prstGeom>
        </p:spPr>
        <p:txBody>
          <a:bodyPr wrap="none">
            <a:spAutoFit/>
          </a:bodyPr>
          <a:lstStyle/>
          <a:p>
            <a:pPr algn="ctr"/>
            <a:r>
              <a:rPr lang="en-US" sz="2000" dirty="0" smtClean="0"/>
              <a:t>H-Bond donor</a:t>
            </a:r>
            <a:endParaRPr lang="en-US" sz="2000" dirty="0"/>
          </a:p>
        </p:txBody>
      </p:sp>
      <p:graphicFrame>
        <p:nvGraphicFramePr>
          <p:cNvPr id="9" name="Таблица 8"/>
          <p:cNvGraphicFramePr>
            <a:graphicFrameLocks noGrp="1"/>
          </p:cNvGraphicFramePr>
          <p:nvPr>
            <p:extLst>
              <p:ext uri="{D42A27DB-BD31-4B8C-83A1-F6EECF244321}">
                <p14:modId xmlns:p14="http://schemas.microsoft.com/office/powerpoint/2010/main" val="3188202099"/>
              </p:ext>
            </p:extLst>
          </p:nvPr>
        </p:nvGraphicFramePr>
        <p:xfrm>
          <a:off x="487319" y="3789040"/>
          <a:ext cx="2644521" cy="1337185"/>
        </p:xfrm>
        <a:graphic>
          <a:graphicData uri="http://schemas.openxmlformats.org/drawingml/2006/table">
            <a:tbl>
              <a:tblPr firstRow="1" firstCol="1" bandRow="1">
                <a:tableStyleId>{5C22544A-7EE6-4342-B048-85BDC9FD1C3A}</a:tableStyleId>
              </a:tblPr>
              <a:tblGrid>
                <a:gridCol w="1924441"/>
                <a:gridCol w="720080"/>
              </a:tblGrid>
              <a:tr h="0">
                <a:tc>
                  <a:txBody>
                    <a:bodyPr/>
                    <a:lstStyle/>
                    <a:p>
                      <a:pPr>
                        <a:lnSpc>
                          <a:spcPct val="107000"/>
                        </a:lnSpc>
                        <a:spcAft>
                          <a:spcPts val="0"/>
                        </a:spcAft>
                      </a:pPr>
                      <a:r>
                        <a:rPr lang="en-US" sz="1600" dirty="0">
                          <a:effectLst/>
                        </a:rPr>
                        <a:t>molecular fragment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count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600" dirty="0" smtClean="0">
                          <a:solidFill>
                            <a:srgbClr val="0000FF"/>
                          </a:solidFill>
                          <a:effectLst/>
                        </a:rPr>
                        <a:t>C</a:t>
                      </a:r>
                      <a:r>
                        <a:rPr lang="en-US" sz="1600" dirty="0" smtClean="0">
                          <a:solidFill>
                            <a:srgbClr val="0000FF"/>
                          </a:solidFill>
                          <a:effectLst/>
                          <a:sym typeface="Symbol" panose="05050102010706020507" pitchFamily="18" charset="2"/>
                        </a:rPr>
                        <a:t></a:t>
                      </a:r>
                      <a:r>
                        <a:rPr lang="en-US" sz="1600" dirty="0" smtClean="0">
                          <a:solidFill>
                            <a:srgbClr val="0000FF"/>
                          </a:solidFill>
                          <a:effectLst/>
                        </a:rPr>
                        <a:t>C</a:t>
                      </a:r>
                      <a:r>
                        <a:rPr lang="en-US" sz="1600" dirty="0" smtClean="0">
                          <a:solidFill>
                            <a:srgbClr val="0000FF"/>
                          </a:solidFill>
                          <a:effectLst/>
                          <a:sym typeface="Symbol" panose="05050102010706020507" pitchFamily="18" charset="2"/>
                        </a:rPr>
                        <a:t></a:t>
                      </a:r>
                      <a:r>
                        <a:rPr lang="en-US" sz="1600" dirty="0" smtClean="0">
                          <a:solidFill>
                            <a:srgbClr val="0000FF"/>
                          </a:solidFill>
                          <a:effectLst/>
                        </a:rPr>
                        <a:t>N*</a:t>
                      </a:r>
                      <a:endParaRPr lang="ru-RU"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07000"/>
                        </a:lnSpc>
                        <a:spcAft>
                          <a:spcPts val="0"/>
                        </a:spcAft>
                      </a:pPr>
                      <a:r>
                        <a:rPr lang="en-US" sz="1600" b="1" dirty="0">
                          <a:effectLst/>
                        </a:rPr>
                        <a:t>2</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600" dirty="0" smtClean="0">
                          <a:solidFill>
                            <a:srgbClr val="0000FF"/>
                          </a:solidFill>
                          <a:effectLst/>
                        </a:rPr>
                        <a:t>C</a:t>
                      </a:r>
                      <a:r>
                        <a:rPr lang="en-US" sz="1600" dirty="0" smtClean="0">
                          <a:solidFill>
                            <a:srgbClr val="0000FF"/>
                          </a:solidFill>
                          <a:effectLst/>
                          <a:sym typeface="Symbol" panose="05050102010706020507" pitchFamily="18" charset="2"/>
                        </a:rPr>
                        <a:t></a:t>
                      </a:r>
                      <a:r>
                        <a:rPr lang="en-US" sz="1600" dirty="0" smtClean="0">
                          <a:solidFill>
                            <a:srgbClr val="0000FF"/>
                          </a:solidFill>
                          <a:effectLst/>
                        </a:rPr>
                        <a:t>C</a:t>
                      </a:r>
                      <a:r>
                        <a:rPr lang="en-US" sz="1600" dirty="0" smtClean="0">
                          <a:solidFill>
                            <a:srgbClr val="0000FF"/>
                          </a:solidFill>
                          <a:effectLst/>
                          <a:sym typeface="Symbol" panose="05050102010706020507" pitchFamily="18" charset="2"/>
                        </a:rPr>
                        <a:t></a:t>
                      </a:r>
                      <a:r>
                        <a:rPr lang="en-US" sz="1600" dirty="0" smtClean="0">
                          <a:solidFill>
                            <a:srgbClr val="0000FF"/>
                          </a:solidFill>
                          <a:effectLst/>
                        </a:rPr>
                        <a:t>N</a:t>
                      </a:r>
                      <a:endParaRPr lang="ru-RU"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07000"/>
                        </a:lnSpc>
                        <a:spcAft>
                          <a:spcPts val="0"/>
                        </a:spcAft>
                      </a:pPr>
                      <a:r>
                        <a:rPr lang="en-US" sz="1600" b="1" dirty="0">
                          <a:effectLst/>
                        </a:rPr>
                        <a:t>2</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600" dirty="0">
                          <a:solidFill>
                            <a:srgbClr val="0000FF"/>
                          </a:solidFill>
                          <a:effectLst/>
                        </a:rPr>
                        <a:t>C-C-C=O</a:t>
                      </a:r>
                      <a:endParaRPr lang="ru-RU"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07000"/>
                        </a:lnSpc>
                        <a:spcAft>
                          <a:spcPts val="0"/>
                        </a:spcAft>
                      </a:pPr>
                      <a:r>
                        <a:rPr lang="en-US" sz="1600" b="1" dirty="0">
                          <a:effectLst/>
                        </a:rPr>
                        <a:t>3</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07000"/>
                        </a:lnSpc>
                        <a:spcAft>
                          <a:spcPts val="0"/>
                        </a:spcAft>
                      </a:pPr>
                      <a:r>
                        <a:rPr lang="en-US" sz="1800" b="1" dirty="0">
                          <a:effectLst/>
                        </a:rPr>
                        <a:t>...</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1883857251"/>
              </p:ext>
            </p:extLst>
          </p:nvPr>
        </p:nvGraphicFramePr>
        <p:xfrm>
          <a:off x="6300192" y="3789040"/>
          <a:ext cx="2617034" cy="1337185"/>
        </p:xfrm>
        <a:graphic>
          <a:graphicData uri="http://schemas.openxmlformats.org/drawingml/2006/table">
            <a:tbl>
              <a:tblPr firstRow="1" firstCol="1" bandRow="1">
                <a:tableStyleId>{5C22544A-7EE6-4342-B048-85BDC9FD1C3A}</a:tableStyleId>
              </a:tblPr>
              <a:tblGrid>
                <a:gridCol w="1896954"/>
                <a:gridCol w="720080"/>
              </a:tblGrid>
              <a:tr h="0">
                <a:tc>
                  <a:txBody>
                    <a:bodyPr/>
                    <a:lstStyle/>
                    <a:p>
                      <a:pPr>
                        <a:lnSpc>
                          <a:spcPct val="107000"/>
                        </a:lnSpc>
                        <a:spcAft>
                          <a:spcPts val="0"/>
                        </a:spcAft>
                      </a:pPr>
                      <a:r>
                        <a:rPr lang="en-US" sz="1600" dirty="0">
                          <a:effectLst/>
                        </a:rPr>
                        <a:t>molecular fragment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count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600" dirty="0" smtClean="0">
                          <a:solidFill>
                            <a:srgbClr val="FF0000"/>
                          </a:solidFill>
                          <a:effectLst/>
                        </a:rPr>
                        <a:t>C-C-O*</a:t>
                      </a:r>
                      <a:endParaRPr lang="ru-R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07000"/>
                        </a:lnSpc>
                        <a:spcAft>
                          <a:spcPts val="0"/>
                        </a:spcAft>
                      </a:pPr>
                      <a:r>
                        <a:rPr lang="en-US" sz="1600" b="1" dirty="0">
                          <a:effectLst/>
                        </a:rPr>
                        <a:t>2</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600" dirty="0" smtClean="0">
                          <a:solidFill>
                            <a:srgbClr val="FF0000"/>
                          </a:solidFill>
                          <a:effectLst/>
                        </a:rPr>
                        <a:t>C-C-O</a:t>
                      </a:r>
                      <a:endParaRPr lang="ru-R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07000"/>
                        </a:lnSpc>
                        <a:spcAft>
                          <a:spcPts val="0"/>
                        </a:spcAft>
                      </a:pPr>
                      <a:r>
                        <a:rPr lang="en-US" sz="1600" b="1" dirty="0" smtClean="0">
                          <a:effectLst/>
                        </a:rPr>
                        <a:t>2</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600" dirty="0" smtClean="0">
                          <a:solidFill>
                            <a:srgbClr val="FF0000"/>
                          </a:solidFill>
                          <a:effectLst/>
                        </a:rPr>
                        <a:t>C-C-C=O</a:t>
                      </a:r>
                      <a:endParaRPr lang="ru-RU"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07000"/>
                        </a:lnSpc>
                        <a:spcAft>
                          <a:spcPts val="0"/>
                        </a:spcAft>
                      </a:pPr>
                      <a:r>
                        <a:rPr lang="en-US" sz="1600" b="1" dirty="0">
                          <a:effectLst/>
                        </a:rPr>
                        <a:t>1</a:t>
                      </a:r>
                      <a:endParaRPr lang="ru-RU"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1800" b="1" dirty="0">
                          <a:solidFill>
                            <a:schemeClr val="tx1"/>
                          </a:solidFill>
                          <a:effectLst/>
                        </a:rPr>
                        <a:t>...</a:t>
                      </a:r>
                      <a:endPar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nSpc>
                          <a:spcPct val="107000"/>
                        </a:lnSpc>
                        <a:spcAft>
                          <a:spcPts val="0"/>
                        </a:spcAft>
                      </a:pPr>
                      <a:r>
                        <a:rPr lang="en-US" sz="1800" b="1" dirty="0">
                          <a:effectLst/>
                        </a:rPr>
                        <a:t>...</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26" name="Прямоугольник 25"/>
          <p:cNvSpPr/>
          <p:nvPr/>
        </p:nvSpPr>
        <p:spPr>
          <a:xfrm>
            <a:off x="395536" y="3298437"/>
            <a:ext cx="1936299" cy="400110"/>
          </a:xfrm>
          <a:prstGeom prst="rect">
            <a:avLst/>
          </a:prstGeom>
        </p:spPr>
        <p:txBody>
          <a:bodyPr wrap="none">
            <a:spAutoFit/>
          </a:bodyPr>
          <a:lstStyle/>
          <a:p>
            <a:pPr algn="ctr"/>
            <a:r>
              <a:rPr lang="en-US" sz="2000" dirty="0" smtClean="0"/>
              <a:t>H-Bond acceptor</a:t>
            </a:r>
            <a:endParaRPr lang="en-US" sz="2000" dirty="0"/>
          </a:p>
        </p:txBody>
      </p:sp>
      <p:sp>
        <p:nvSpPr>
          <p:cNvPr id="27" name="Прямоугольник 26"/>
          <p:cNvSpPr/>
          <p:nvPr/>
        </p:nvSpPr>
        <p:spPr>
          <a:xfrm>
            <a:off x="4526969" y="1834397"/>
            <a:ext cx="312906" cy="400110"/>
          </a:xfrm>
          <a:prstGeom prst="rect">
            <a:avLst/>
          </a:prstGeom>
        </p:spPr>
        <p:txBody>
          <a:bodyPr wrap="none">
            <a:spAutoFit/>
          </a:bodyPr>
          <a:lstStyle/>
          <a:p>
            <a:pPr algn="ctr"/>
            <a:r>
              <a:rPr lang="en-US" sz="2000" dirty="0" smtClean="0">
                <a:solidFill>
                  <a:srgbClr val="0000FF"/>
                </a:solidFill>
              </a:rPr>
              <a:t>*</a:t>
            </a:r>
            <a:endParaRPr lang="en-US" sz="2000" dirty="0">
              <a:solidFill>
                <a:srgbClr val="0000FF"/>
              </a:solidFill>
            </a:endParaRPr>
          </a:p>
        </p:txBody>
      </p:sp>
      <p:sp>
        <p:nvSpPr>
          <p:cNvPr id="28" name="Прямоугольник 27"/>
          <p:cNvSpPr/>
          <p:nvPr/>
        </p:nvSpPr>
        <p:spPr>
          <a:xfrm>
            <a:off x="4621694" y="2526287"/>
            <a:ext cx="312906" cy="400110"/>
          </a:xfrm>
          <a:prstGeom prst="rect">
            <a:avLst/>
          </a:prstGeom>
        </p:spPr>
        <p:txBody>
          <a:bodyPr wrap="none">
            <a:spAutoFit/>
          </a:bodyPr>
          <a:lstStyle/>
          <a:p>
            <a:pPr algn="ctr"/>
            <a:r>
              <a:rPr lang="en-US" sz="2000" dirty="0" smtClean="0">
                <a:solidFill>
                  <a:srgbClr val="FF0000"/>
                </a:solidFill>
              </a:rPr>
              <a:t>*</a:t>
            </a:r>
            <a:endParaRPr lang="en-US" sz="2000" dirty="0">
              <a:solidFill>
                <a:srgbClr val="FF0000"/>
              </a:solidFill>
            </a:endParaRPr>
          </a:p>
        </p:txBody>
      </p:sp>
      <mc:AlternateContent xmlns:mc="http://schemas.openxmlformats.org/markup-compatibility/2006" xmlns:a14="http://schemas.microsoft.com/office/drawing/2010/main">
        <mc:Choice Requires="a14">
          <p:sp>
            <p:nvSpPr>
              <p:cNvPr id="29" name="Прямоугольник 28"/>
              <p:cNvSpPr/>
              <p:nvPr/>
            </p:nvSpPr>
            <p:spPr>
              <a:xfrm>
                <a:off x="134031" y="5689367"/>
                <a:ext cx="867936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rPr>
                        <m:t>𝐺</m:t>
                      </m:r>
                      <m:r>
                        <a:rPr lang="en-US" sz="2400" b="0" i="1" baseline="-25000" smtClean="0">
                          <a:latin typeface="Cambria Math" panose="02040503050406030204" pitchFamily="18" charset="0"/>
                        </a:rPr>
                        <m:t>𝑒𝑥𝑝</m:t>
                      </m:r>
                      <m:r>
                        <a:rPr lang="ru-RU" sz="2400" i="0">
                          <a:latin typeface="Cambria Math" panose="02040503050406030204" pitchFamily="18" charset="0"/>
                        </a:rPr>
                        <m:t> </m:t>
                      </m:r>
                      <m:r>
                        <a:rPr lang="ru-RU" sz="2400" i="1" smtClean="0">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sym typeface="Symbol" panose="05050102010706020507" pitchFamily="18" charset="2"/>
                        </a:rPr>
                        <m:t> </m:t>
                      </m:r>
                      <m:r>
                        <a:rPr lang="en-US" sz="2400" i="1">
                          <a:latin typeface="Cambria Math" panose="02040503050406030204" pitchFamily="18" charset="0"/>
                          <a:sym typeface="Symbol" panose="05050102010706020507" pitchFamily="18" charset="2"/>
                        </a:rPr>
                        <m:t></m:t>
                      </m:r>
                      <m:sSub>
                        <m:sSubPr>
                          <m:ctrlPr>
                            <a:rPr lang="en-US" sz="2400" i="1" smtClean="0">
                              <a:latin typeface="Cambria Math" panose="02040503050406030204" pitchFamily="18" charset="0"/>
                              <a:sym typeface="Symbol" panose="05050102010706020507" pitchFamily="18" charset="2"/>
                            </a:rPr>
                          </m:ctrlPr>
                        </m:sSubPr>
                        <m:e>
                          <m:r>
                            <a:rPr lang="en-US" sz="2400" b="0" i="1" smtClean="0">
                              <a:latin typeface="Cambria Math" panose="02040503050406030204" pitchFamily="18" charset="0"/>
                              <a:sym typeface="Symbol" panose="05050102010706020507" pitchFamily="18" charset="2"/>
                            </a:rPr>
                            <m:t>𝐺</m:t>
                          </m:r>
                        </m:e>
                        <m:sub>
                          <m:r>
                            <a:rPr lang="en-US" sz="2400" b="0" i="1" smtClean="0">
                              <a:latin typeface="Cambria Math" panose="02040503050406030204" pitchFamily="18" charset="0"/>
                              <a:sym typeface="Symbol" panose="05050102010706020507" pitchFamily="18" charset="2"/>
                            </a:rPr>
                            <m:t>𝑐𝑎𝑙𝑐</m:t>
                          </m:r>
                        </m:sub>
                      </m:sSub>
                      <m:r>
                        <a:rPr lang="ru-RU" sz="2400" i="0">
                          <a:latin typeface="Cambria Math" panose="02040503050406030204" pitchFamily="18" charset="0"/>
                        </a:rPr>
                        <m:t>= </m:t>
                      </m:r>
                      <m:sSub>
                        <m:sSubPr>
                          <m:ctrlPr>
                            <a:rPr lang="ru-RU" sz="2400" i="1">
                              <a:latin typeface="Cambria Math" panose="02040503050406030204" pitchFamily="18" charset="0"/>
                            </a:rPr>
                          </m:ctrlPr>
                        </m:sSubPr>
                        <m:e>
                          <m:r>
                            <a:rPr lang="ru-RU" sz="2400" i="1">
                              <a:latin typeface="Cambria Math" panose="02040503050406030204" pitchFamily="18" charset="0"/>
                            </a:rPr>
                            <m:t>𝑐</m:t>
                          </m:r>
                        </m:e>
                        <m:sub>
                          <m:r>
                            <a:rPr lang="ru-RU" sz="2400" i="0">
                              <a:latin typeface="Cambria Math" panose="02040503050406030204" pitchFamily="18" charset="0"/>
                            </a:rPr>
                            <m:t>0</m:t>
                          </m:r>
                        </m:sub>
                      </m:sSub>
                      <m:r>
                        <a:rPr lang="ru-RU" sz="2400" i="0">
                          <a:latin typeface="Cambria Math" panose="02040503050406030204" pitchFamily="18" charset="0"/>
                        </a:rPr>
                        <m:t>+ </m:t>
                      </m:r>
                      <m:sSub>
                        <m:sSubPr>
                          <m:ctrlPr>
                            <a:rPr lang="ru-RU" sz="2400" i="1">
                              <a:latin typeface="Cambria Math" panose="02040503050406030204" pitchFamily="18" charset="0"/>
                            </a:rPr>
                          </m:ctrlPr>
                        </m:sSubPr>
                        <m:e>
                          <m:r>
                            <a:rPr lang="ru-RU" sz="2400" i="1">
                              <a:latin typeface="Cambria Math" panose="02040503050406030204" pitchFamily="18" charset="0"/>
                            </a:rPr>
                            <m:t>𝑐</m:t>
                          </m:r>
                        </m:e>
                        <m:sub>
                          <m:r>
                            <a:rPr lang="ru-RU" sz="2400" i="0">
                              <a:latin typeface="Cambria Math" panose="02040503050406030204" pitchFamily="18" charset="0"/>
                            </a:rPr>
                            <m:t>1</m:t>
                          </m:r>
                        </m:sub>
                      </m:sSub>
                      <m:sSub>
                        <m:sSubPr>
                          <m:ctrlPr>
                            <a:rPr lang="ru-RU" sz="2400" i="1">
                              <a:latin typeface="Cambria Math" panose="02040503050406030204" pitchFamily="18" charset="0"/>
                            </a:rPr>
                          </m:ctrlPr>
                        </m:sSubPr>
                        <m:e>
                          <m:r>
                            <a:rPr lang="ru-RU" sz="2400" i="1">
                              <a:latin typeface="Cambria Math" panose="02040503050406030204" pitchFamily="18" charset="0"/>
                            </a:rPr>
                            <m:t>𝑥</m:t>
                          </m:r>
                        </m:e>
                        <m:sub>
                          <m:r>
                            <a:rPr lang="ru-RU" sz="2400" i="0">
                              <a:latin typeface="Cambria Math" panose="02040503050406030204" pitchFamily="18" charset="0"/>
                            </a:rPr>
                            <m:t>1</m:t>
                          </m:r>
                        </m:sub>
                      </m:sSub>
                      <m:r>
                        <a:rPr lang="ru-RU" sz="2400" i="0">
                          <a:latin typeface="Cambria Math" panose="02040503050406030204" pitchFamily="18" charset="0"/>
                        </a:rPr>
                        <m:t>+ </m:t>
                      </m:r>
                      <m:sSub>
                        <m:sSubPr>
                          <m:ctrlPr>
                            <a:rPr lang="ru-RU" sz="2400" i="1">
                              <a:latin typeface="Cambria Math" panose="02040503050406030204" pitchFamily="18" charset="0"/>
                            </a:rPr>
                          </m:ctrlPr>
                        </m:sSubPr>
                        <m:e>
                          <m:r>
                            <a:rPr lang="ru-RU" sz="2400" i="1">
                              <a:latin typeface="Cambria Math" panose="02040503050406030204" pitchFamily="18" charset="0"/>
                            </a:rPr>
                            <m:t>𝑐</m:t>
                          </m:r>
                        </m:e>
                        <m:sub>
                          <m:r>
                            <a:rPr lang="ru-RU" sz="2400" i="0">
                              <a:latin typeface="Cambria Math" panose="02040503050406030204" pitchFamily="18" charset="0"/>
                            </a:rPr>
                            <m:t>2</m:t>
                          </m:r>
                        </m:sub>
                      </m:sSub>
                      <m:sSub>
                        <m:sSubPr>
                          <m:ctrlPr>
                            <a:rPr lang="ru-RU" sz="2400" i="1">
                              <a:latin typeface="Cambria Math" panose="02040503050406030204" pitchFamily="18" charset="0"/>
                            </a:rPr>
                          </m:ctrlPr>
                        </m:sSubPr>
                        <m:e>
                          <m:r>
                            <a:rPr lang="ru-RU" sz="2400" i="1">
                              <a:latin typeface="Cambria Math" panose="02040503050406030204" pitchFamily="18" charset="0"/>
                            </a:rPr>
                            <m:t>𝑥</m:t>
                          </m:r>
                        </m:e>
                        <m:sub>
                          <m:r>
                            <a:rPr lang="ru-RU" sz="2400" i="0">
                              <a:latin typeface="Cambria Math" panose="02040503050406030204" pitchFamily="18" charset="0"/>
                            </a:rPr>
                            <m:t>2</m:t>
                          </m:r>
                        </m:sub>
                      </m:sSub>
                      <m:r>
                        <a:rPr lang="ru-RU" sz="2400">
                          <a:latin typeface="Cambria Math" panose="02040503050406030204" pitchFamily="18" charset="0"/>
                        </a:rPr>
                        <m:t>+ </m:t>
                      </m:r>
                      <m:sSub>
                        <m:sSubPr>
                          <m:ctrlPr>
                            <a:rPr lang="ru-RU" sz="2400" i="1">
                              <a:latin typeface="Cambria Math" panose="02040503050406030204" pitchFamily="18" charset="0"/>
                            </a:rPr>
                          </m:ctrlPr>
                        </m:sSubPr>
                        <m:e>
                          <m:r>
                            <a:rPr lang="ru-RU" sz="2400" i="1">
                              <a:latin typeface="Cambria Math" panose="02040503050406030204" pitchFamily="18" charset="0"/>
                            </a:rPr>
                            <m:t>𝑐</m:t>
                          </m:r>
                        </m:e>
                        <m:sub>
                          <m:r>
                            <a:rPr lang="en-US" sz="2400" b="0" i="1" smtClean="0">
                              <a:latin typeface="Cambria Math" panose="02040503050406030204" pitchFamily="18" charset="0"/>
                            </a:rPr>
                            <m:t>3</m:t>
                          </m:r>
                        </m:sub>
                      </m:sSub>
                      <m:sSub>
                        <m:sSubPr>
                          <m:ctrlPr>
                            <a:rPr lang="ru-RU" sz="2400" i="1">
                              <a:latin typeface="Cambria Math" panose="02040503050406030204" pitchFamily="18" charset="0"/>
                            </a:rPr>
                          </m:ctrlPr>
                        </m:sSubPr>
                        <m:e>
                          <m:r>
                            <a:rPr lang="ru-RU" sz="2400" i="1">
                              <a:latin typeface="Cambria Math" panose="02040503050406030204" pitchFamily="18" charset="0"/>
                            </a:rPr>
                            <m:t>𝑥</m:t>
                          </m:r>
                        </m:e>
                        <m:sub>
                          <m:r>
                            <a:rPr lang="en-US" sz="2400" b="0" i="1" smtClean="0">
                              <a:latin typeface="Cambria Math" panose="02040503050406030204" pitchFamily="18" charset="0"/>
                            </a:rPr>
                            <m:t>3</m:t>
                          </m:r>
                        </m:sub>
                      </m:sSub>
                      <m:r>
                        <a:rPr lang="ru-RU" sz="2400">
                          <a:latin typeface="Cambria Math" panose="02040503050406030204" pitchFamily="18" charset="0"/>
                        </a:rPr>
                        <m:t>+ </m:t>
                      </m:r>
                      <m:sSub>
                        <m:sSubPr>
                          <m:ctrlPr>
                            <a:rPr lang="ru-RU" sz="2400" i="1">
                              <a:latin typeface="Cambria Math" panose="02040503050406030204" pitchFamily="18" charset="0"/>
                            </a:rPr>
                          </m:ctrlPr>
                        </m:sSubPr>
                        <m:e>
                          <m:r>
                            <a:rPr lang="ru-RU" sz="2400" i="1">
                              <a:latin typeface="Cambria Math" panose="02040503050406030204" pitchFamily="18" charset="0"/>
                            </a:rPr>
                            <m:t>𝑐</m:t>
                          </m:r>
                        </m:e>
                        <m:sub>
                          <m:r>
                            <a:rPr lang="en-US" sz="2400" b="0" i="1" smtClean="0">
                              <a:latin typeface="Cambria Math" panose="02040503050406030204" pitchFamily="18" charset="0"/>
                            </a:rPr>
                            <m:t>4</m:t>
                          </m:r>
                        </m:sub>
                      </m:sSub>
                      <m:sSub>
                        <m:sSubPr>
                          <m:ctrlPr>
                            <a:rPr lang="ru-RU" sz="2400" i="1">
                              <a:latin typeface="Cambria Math" panose="02040503050406030204" pitchFamily="18" charset="0"/>
                            </a:rPr>
                          </m:ctrlPr>
                        </m:sSubPr>
                        <m:e>
                          <m:r>
                            <a:rPr lang="ru-RU" sz="2400" i="1">
                              <a:latin typeface="Cambria Math" panose="02040503050406030204" pitchFamily="18" charset="0"/>
                            </a:rPr>
                            <m:t>𝑥</m:t>
                          </m:r>
                        </m:e>
                        <m:sub>
                          <m:r>
                            <a:rPr lang="en-US" sz="2400" b="0" i="1" smtClean="0">
                              <a:latin typeface="Cambria Math" panose="02040503050406030204" pitchFamily="18" charset="0"/>
                            </a:rPr>
                            <m:t>4</m:t>
                          </m:r>
                        </m:sub>
                      </m:sSub>
                      <m:r>
                        <a:rPr lang="ru-RU" sz="2400" i="0">
                          <a:latin typeface="Cambria Math" panose="02040503050406030204" pitchFamily="18" charset="0"/>
                        </a:rPr>
                        <m:t>+…+ </m:t>
                      </m:r>
                      <m:sSub>
                        <m:sSubPr>
                          <m:ctrlPr>
                            <a:rPr lang="ru-RU" sz="2400" i="1">
                              <a:latin typeface="Cambria Math" panose="02040503050406030204" pitchFamily="18" charset="0"/>
                            </a:rPr>
                          </m:ctrlPr>
                        </m:sSubPr>
                        <m:e>
                          <m:r>
                            <a:rPr lang="ru-RU" sz="2400" i="1">
                              <a:latin typeface="Cambria Math" panose="02040503050406030204" pitchFamily="18" charset="0"/>
                            </a:rPr>
                            <m:t>𝑐</m:t>
                          </m:r>
                        </m:e>
                        <m:sub>
                          <m:r>
                            <a:rPr lang="ru-RU" sz="2400" i="1">
                              <a:latin typeface="Cambria Math" panose="02040503050406030204" pitchFamily="18" charset="0"/>
                            </a:rPr>
                            <m:t>𝑚</m:t>
                          </m:r>
                        </m:sub>
                      </m:sSub>
                      <m:sSub>
                        <m:sSubPr>
                          <m:ctrlPr>
                            <a:rPr lang="ru-RU" sz="2400" i="1">
                              <a:latin typeface="Cambria Math" panose="02040503050406030204" pitchFamily="18" charset="0"/>
                            </a:rPr>
                          </m:ctrlPr>
                        </m:sSubPr>
                        <m:e>
                          <m:r>
                            <a:rPr lang="ru-RU" sz="2400" i="1">
                              <a:latin typeface="Cambria Math" panose="02040503050406030204" pitchFamily="18" charset="0"/>
                            </a:rPr>
                            <m:t>𝑥</m:t>
                          </m:r>
                        </m:e>
                        <m:sub>
                          <m:r>
                            <a:rPr lang="ru-RU" sz="2400" i="1">
                              <a:latin typeface="Cambria Math" panose="02040503050406030204" pitchFamily="18" charset="0"/>
                            </a:rPr>
                            <m:t>𝑚</m:t>
                          </m:r>
                        </m:sub>
                      </m:sSub>
                    </m:oMath>
                  </m:oMathPara>
                </a14:m>
                <a:endParaRPr lang="ru-RU" sz="2400" dirty="0"/>
              </a:p>
            </p:txBody>
          </p:sp>
        </mc:Choice>
        <mc:Fallback xmlns="">
          <p:sp>
            <p:nvSpPr>
              <p:cNvPr id="29" name="Прямоугольник 28"/>
              <p:cNvSpPr>
                <a:spLocks noRot="1" noChangeAspect="1" noMove="1" noResize="1" noEditPoints="1" noAdjustHandles="1" noChangeArrowheads="1" noChangeShapeType="1" noTextEdit="1"/>
              </p:cNvSpPr>
              <p:nvPr/>
            </p:nvSpPr>
            <p:spPr>
              <a:xfrm>
                <a:off x="134031" y="5689367"/>
                <a:ext cx="8679364" cy="461665"/>
              </a:xfrm>
              <a:prstGeom prst="rect">
                <a:avLst/>
              </a:prstGeom>
              <a:blipFill rotWithShape="0">
                <a:blip r:embed="rId7"/>
                <a:stretch>
                  <a:fillRect b="-13158"/>
                </a:stretch>
              </a:blipFill>
            </p:spPr>
            <p:txBody>
              <a:bodyPr/>
              <a:lstStyle/>
              <a:p>
                <a:r>
                  <a:rPr lang="ru-RU">
                    <a:noFill/>
                  </a:rPr>
                  <a:t> </a:t>
                </a:r>
              </a:p>
            </p:txBody>
          </p:sp>
        </mc:Fallback>
      </mc:AlternateContent>
      <p:cxnSp>
        <p:nvCxnSpPr>
          <p:cNvPr id="31" name="Прямая со стрелкой 30"/>
          <p:cNvCxnSpPr/>
          <p:nvPr/>
        </p:nvCxnSpPr>
        <p:spPr>
          <a:xfrm>
            <a:off x="1187624" y="4191132"/>
            <a:ext cx="3479616" cy="1619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1187624" y="4424913"/>
            <a:ext cx="2470585" cy="135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5662059" y="4280266"/>
            <a:ext cx="716150" cy="1464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6876256" y="4808439"/>
            <a:ext cx="1439092" cy="971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Прямоугольник 41"/>
          <p:cNvSpPr/>
          <p:nvPr/>
        </p:nvSpPr>
        <p:spPr>
          <a:xfrm>
            <a:off x="3932904" y="6217722"/>
            <a:ext cx="1468672" cy="400110"/>
          </a:xfrm>
          <a:prstGeom prst="rect">
            <a:avLst/>
          </a:prstGeom>
        </p:spPr>
        <p:txBody>
          <a:bodyPr wrap="none">
            <a:spAutoFit/>
          </a:bodyPr>
          <a:lstStyle/>
          <a:p>
            <a:pPr algn="ctr"/>
            <a:r>
              <a:rPr lang="en-US" sz="2000" dirty="0" smtClean="0"/>
              <a:t>QSPR model</a:t>
            </a:r>
            <a:endParaRPr lang="en-US" sz="2000" dirty="0"/>
          </a:p>
        </p:txBody>
      </p:sp>
    </p:spTree>
    <p:extLst>
      <p:ext uri="{BB962C8B-B14F-4D97-AF65-F5344CB8AC3E}">
        <p14:creationId xmlns:p14="http://schemas.microsoft.com/office/powerpoint/2010/main" val="1664813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Прямоугольник 17"/>
          <p:cNvSpPr/>
          <p:nvPr/>
        </p:nvSpPr>
        <p:spPr>
          <a:xfrm>
            <a:off x="4632311" y="5128785"/>
            <a:ext cx="3241694"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96070" y="5134836"/>
            <a:ext cx="3888432"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918733" y="3382891"/>
            <a:ext cx="3315667"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234401"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176472"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25</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a:solidFill>
                  <a:schemeClr val="bg1"/>
                </a:solidFill>
              </a:rPr>
              <a:t>QSPR modeling of Gibbs energy for hydrogen bonding</a:t>
            </a:r>
            <a:endParaRPr lang="en-US" sz="3200" dirty="0">
              <a:solidFill>
                <a:schemeClr val="bg1"/>
              </a:solidFill>
            </a:endParaRPr>
          </a:p>
          <a:p>
            <a:pPr algn="ctr"/>
            <a:r>
              <a:rPr lang="en-US" sz="3200" dirty="0" smtClean="0">
                <a:solidFill>
                  <a:schemeClr val="accent1">
                    <a:lumMod val="20000"/>
                    <a:lumOff val="80000"/>
                  </a:schemeClr>
                </a:solidFill>
                <a:latin typeface="+mj-lt"/>
              </a:rPr>
              <a:t>Machine </a:t>
            </a:r>
            <a:r>
              <a:rPr lang="en-US" sz="3200" dirty="0">
                <a:solidFill>
                  <a:schemeClr val="accent1">
                    <a:lumMod val="20000"/>
                    <a:lumOff val="80000"/>
                  </a:schemeClr>
                </a:solidFill>
                <a:latin typeface="+mj-lt"/>
              </a:rPr>
              <a:t>learning </a:t>
            </a:r>
            <a:r>
              <a:rPr lang="en-US" sz="3200" dirty="0" smtClean="0">
                <a:solidFill>
                  <a:schemeClr val="accent1">
                    <a:lumMod val="20000"/>
                    <a:lumOff val="80000"/>
                  </a:schemeClr>
                </a:solidFill>
                <a:latin typeface="+mj-lt"/>
              </a:rPr>
              <a:t>methods</a:t>
            </a:r>
            <a:endParaRPr lang="en-US" sz="3200" dirty="0">
              <a:solidFill>
                <a:schemeClr val="accent1">
                  <a:lumMod val="20000"/>
                  <a:lumOff val="80000"/>
                </a:schemeClr>
              </a:solidFill>
              <a:latin typeface="+mj-lt"/>
            </a:endParaRPr>
          </a:p>
        </p:txBody>
      </p:sp>
      <p:sp>
        <p:nvSpPr>
          <p:cNvPr id="8" name="Прямоугольник 7"/>
          <p:cNvSpPr/>
          <p:nvPr/>
        </p:nvSpPr>
        <p:spPr>
          <a:xfrm>
            <a:off x="128677" y="1769445"/>
            <a:ext cx="2790056"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 name="Прямоугольник 2"/>
          <p:cNvSpPr/>
          <p:nvPr/>
        </p:nvSpPr>
        <p:spPr>
          <a:xfrm>
            <a:off x="128677" y="1863988"/>
            <a:ext cx="2790056" cy="923330"/>
          </a:xfrm>
          <a:prstGeom prst="rect">
            <a:avLst/>
          </a:prstGeom>
        </p:spPr>
        <p:txBody>
          <a:bodyPr wrap="square">
            <a:spAutoFit/>
          </a:bodyPr>
          <a:lstStyle/>
          <a:p>
            <a:pPr lvl="0"/>
            <a:r>
              <a:rPr lang="en-US" dirty="0">
                <a:solidFill>
                  <a:schemeClr val="bg1">
                    <a:lumMod val="75000"/>
                  </a:schemeClr>
                </a:solidFill>
                <a:latin typeface="Times New Roman" panose="02020603050405020304" pitchFamily="18" charset="0"/>
                <a:cs typeface="Times New Roman" panose="02020603050405020304" pitchFamily="18" charset="0"/>
              </a:rPr>
              <a:t>Data preparation: 3373 HB complexes, </a:t>
            </a:r>
            <a:r>
              <a:rPr lang="en-US" dirty="0">
                <a:solidFill>
                  <a:schemeClr val="bg1">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bg1">
                    <a:lumMod val="75000"/>
                  </a:schemeClr>
                </a:solidFill>
                <a:latin typeface="Times New Roman" panose="02020603050405020304" pitchFamily="18" charset="0"/>
                <a:cs typeface="Times New Roman" panose="02020603050405020304" pitchFamily="18" charset="0"/>
              </a:rPr>
              <a:t>G values measured  in CCl4 at 298 K</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356492" y="1863988"/>
            <a:ext cx="2430016" cy="923330"/>
          </a:xfrm>
          <a:prstGeom prst="rect">
            <a:avLst/>
          </a:prstGeom>
        </p:spPr>
        <p:txBody>
          <a:bodyPr wrap="square">
            <a:spAutoFit/>
          </a:bodyPr>
          <a:lstStyle/>
          <a:p>
            <a:pPr lvl="0"/>
            <a:r>
              <a:rPr lang="en-US" dirty="0">
                <a:solidFill>
                  <a:schemeClr val="bg1">
                    <a:lumMod val="75000"/>
                  </a:schemeClr>
                </a:solidFill>
                <a:latin typeface="Times New Roman" panose="02020603050405020304" pitchFamily="18" charset="0"/>
                <a:cs typeface="Times New Roman" panose="02020603050405020304" pitchFamily="18" charset="0"/>
              </a:rPr>
              <a:t>Generation of  different sets of ISIDA fragment descriptors</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271572" y="1863988"/>
            <a:ext cx="2826568" cy="923330"/>
          </a:xfrm>
          <a:prstGeom prst="rect">
            <a:avLst/>
          </a:prstGeom>
        </p:spPr>
        <p:txBody>
          <a:bodyPr wrap="square">
            <a:spAutoFit/>
          </a:bodyPr>
          <a:lstStyle/>
          <a:p>
            <a:pPr lvl="0"/>
            <a:r>
              <a:rPr lang="en-US" dirty="0">
                <a:latin typeface="Times New Roman" panose="02020603050405020304" pitchFamily="18" charset="0"/>
                <a:cs typeface="Times New Roman" panose="02020603050405020304" pitchFamily="18" charset="0"/>
              </a:rPr>
              <a:t>Obtaining and validation of  ensemble of SVM and MLR individual models</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977092" y="3413972"/>
            <a:ext cx="3313104"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Selection of the most predictive individual models for consensus calculations ("consensus model")</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81359" y="5090880"/>
            <a:ext cx="3803143" cy="1200329"/>
          </a:xfrm>
          <a:prstGeom prst="rect">
            <a:avLst/>
          </a:prstGeom>
        </p:spPr>
        <p:txBody>
          <a:bodyPr wrap="square">
            <a:spAutoFit/>
          </a:bodyPr>
          <a:lstStyle/>
          <a:p>
            <a:pPr lvl="0"/>
            <a:r>
              <a:rPr lang="en-US" dirty="0">
                <a:solidFill>
                  <a:schemeClr val="bg1">
                    <a:lumMod val="75000"/>
                  </a:schemeClr>
                </a:solidFill>
                <a:latin typeface="Times New Roman" panose="02020603050405020304" pitchFamily="18" charset="0"/>
                <a:cs typeface="Times New Roman" panose="02020603050405020304" pitchFamily="18" charset="0"/>
              </a:rPr>
              <a:t>External test set: </a:t>
            </a:r>
          </a:p>
          <a:p>
            <a:pPr lvl="0"/>
            <a:r>
              <a:rPr lang="en-US" dirty="0">
                <a:solidFill>
                  <a:schemeClr val="bg1">
                    <a:lumMod val="75000"/>
                  </a:schemeClr>
                </a:solidFill>
                <a:latin typeface="Times New Roman" panose="02020603050405020304" pitchFamily="18" charset="0"/>
                <a:cs typeface="Times New Roman" panose="02020603050405020304" pitchFamily="18" charset="0"/>
              </a:rPr>
              <a:t>629 HB complexes, </a:t>
            </a:r>
            <a:r>
              <a:rPr lang="en-US" dirty="0">
                <a:solidFill>
                  <a:schemeClr val="bg1">
                    <a:lumMod val="75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n-US" dirty="0">
                <a:solidFill>
                  <a:schemeClr val="bg1">
                    <a:lumMod val="75000"/>
                  </a:schemeClr>
                </a:solidFill>
                <a:latin typeface="Times New Roman" panose="02020603050405020304" pitchFamily="18" charset="0"/>
                <a:cs typeface="Times New Roman" panose="02020603050405020304" pitchFamily="18" charset="0"/>
              </a:rPr>
              <a:t>G values in various solvents (recalculated to CCl4) </a:t>
            </a:r>
          </a:p>
          <a:p>
            <a:pPr lvl="0"/>
            <a:r>
              <a:rPr lang="en-US" dirty="0">
                <a:solidFill>
                  <a:schemeClr val="bg1">
                    <a:lumMod val="75000"/>
                  </a:schemeClr>
                </a:solidFill>
                <a:latin typeface="Times New Roman" panose="02020603050405020304" pitchFamily="18" charset="0"/>
                <a:cs typeface="Times New Roman" panose="02020603050405020304" pitchFamily="18" charset="0"/>
              </a:rPr>
              <a:t>at 293 - 298 K</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777661" y="5229379"/>
            <a:ext cx="3096344" cy="923330"/>
          </a:xfrm>
          <a:prstGeom prst="rect">
            <a:avLst/>
          </a:prstGeom>
        </p:spPr>
        <p:txBody>
          <a:bodyPr wrap="square">
            <a:spAutoFit/>
          </a:bodyPr>
          <a:lstStyle/>
          <a:p>
            <a:pPr lvl="0"/>
            <a:r>
              <a:rPr lang="en-US" dirty="0">
                <a:solidFill>
                  <a:schemeClr val="bg1">
                    <a:lumMod val="75000"/>
                  </a:schemeClr>
                </a:solidFill>
                <a:latin typeface="Times New Roman" panose="02020603050405020304" pitchFamily="18" charset="0"/>
                <a:cs typeface="Times New Roman" panose="02020603050405020304" pitchFamily="18" charset="0"/>
              </a:rPr>
              <a:t>External test set:</a:t>
            </a:r>
          </a:p>
          <a:p>
            <a:pPr lvl="0"/>
            <a:r>
              <a:rPr lang="en-US" dirty="0">
                <a:solidFill>
                  <a:schemeClr val="bg1">
                    <a:lumMod val="75000"/>
                  </a:schemeClr>
                </a:solidFill>
                <a:latin typeface="Times New Roman" panose="02020603050405020304" pitchFamily="18" charset="0"/>
                <a:cs typeface="Times New Roman" panose="02020603050405020304" pitchFamily="18" charset="0"/>
              </a:rPr>
              <a:t>12 HB complexes with </a:t>
            </a:r>
          </a:p>
          <a:p>
            <a:pPr lvl="0"/>
            <a:r>
              <a:rPr lang="en-US" dirty="0">
                <a:solidFill>
                  <a:schemeClr val="bg1">
                    <a:lumMod val="75000"/>
                  </a:schemeClr>
                </a:solidFill>
                <a:latin typeface="Times New Roman" panose="02020603050405020304" pitchFamily="18" charset="0"/>
                <a:cs typeface="Times New Roman" panose="02020603050405020304" pitchFamily="18" charset="0"/>
              </a:rPr>
              <a:t>cooperative hydrogen bonds</a:t>
            </a:r>
            <a:endParaRPr lang="ru-RU"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9" name="Стрелка вправо 18"/>
          <p:cNvSpPr/>
          <p:nvPr/>
        </p:nvSpPr>
        <p:spPr>
          <a:xfrm>
            <a:off x="2855189" y="2176649"/>
            <a:ext cx="438767"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право 19"/>
          <p:cNvSpPr/>
          <p:nvPr/>
        </p:nvSpPr>
        <p:spPr>
          <a:xfrm>
            <a:off x="5887209" y="2155673"/>
            <a:ext cx="438767"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углом 21"/>
          <p:cNvSpPr/>
          <p:nvPr/>
        </p:nvSpPr>
        <p:spPr>
          <a:xfrm>
            <a:off x="6348555" y="3107523"/>
            <a:ext cx="1381433" cy="876993"/>
          </a:xfrm>
          <a:prstGeom prst="bentArrow">
            <a:avLst/>
          </a:prstGeom>
          <a:noFill/>
          <a:ln>
            <a:solidFill>
              <a:schemeClr val="tx2">
                <a:lumMod val="40000"/>
                <a:lumOff val="60000"/>
              </a:schemeClr>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Стрелка вниз 22"/>
          <p:cNvSpPr/>
          <p:nvPr/>
        </p:nvSpPr>
        <p:spPr>
          <a:xfrm>
            <a:off x="3356492" y="4596232"/>
            <a:ext cx="367580" cy="524033"/>
          </a:xfrm>
          <a:prstGeom prst="downArrow">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5418928" y="4566856"/>
            <a:ext cx="367580" cy="524033"/>
          </a:xfrm>
          <a:prstGeom prst="downArrow">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40053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1547664" y="1700808"/>
            <a:ext cx="6408712" cy="2880320"/>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400" dirty="0">
                <a:solidFill>
                  <a:srgbClr val="0000B4"/>
                </a:solidFill>
              </a:rPr>
              <a:t>Support vector machines:   </a:t>
            </a:r>
          </a:p>
          <a:p>
            <a:pPr>
              <a:defRPr/>
            </a:pPr>
            <a:endParaRPr lang="en-US" sz="2400" dirty="0">
              <a:solidFill>
                <a:srgbClr val="0000B4"/>
              </a:solidFill>
            </a:endParaRPr>
          </a:p>
          <a:p>
            <a:pPr>
              <a:defRPr/>
            </a:pPr>
            <a:r>
              <a:rPr lang="en-US" sz="2400" dirty="0">
                <a:solidFill>
                  <a:srgbClr val="0000B4"/>
                </a:solidFill>
              </a:rPr>
              <a:t>	The </a:t>
            </a:r>
            <a:r>
              <a:rPr lang="en-US" sz="2400" dirty="0" err="1">
                <a:solidFill>
                  <a:srgbClr val="0000B4"/>
                </a:solidFill>
              </a:rPr>
              <a:t>LibSVM</a:t>
            </a:r>
            <a:r>
              <a:rPr lang="en-US" sz="2400" dirty="0">
                <a:solidFill>
                  <a:srgbClr val="0000B4"/>
                </a:solidFill>
              </a:rPr>
              <a:t> </a:t>
            </a:r>
            <a:r>
              <a:rPr lang="en-US" sz="2400" dirty="0" smtClean="0">
                <a:solidFill>
                  <a:srgbClr val="0000B4"/>
                </a:solidFill>
              </a:rPr>
              <a:t>package </a:t>
            </a:r>
            <a:r>
              <a:rPr lang="en-US" dirty="0" smtClean="0">
                <a:solidFill>
                  <a:schemeClr val="tx1"/>
                </a:solidFill>
              </a:rPr>
              <a:t>[1, 2]</a:t>
            </a:r>
            <a:endParaRPr lang="en-US" dirty="0">
              <a:solidFill>
                <a:schemeClr val="tx1"/>
              </a:solidFill>
            </a:endParaRPr>
          </a:p>
          <a:p>
            <a:pPr>
              <a:defRPr/>
            </a:pPr>
            <a:endParaRPr lang="en-US" sz="2400" dirty="0">
              <a:solidFill>
                <a:srgbClr val="0000B4"/>
              </a:solidFill>
            </a:endParaRPr>
          </a:p>
          <a:p>
            <a:pPr>
              <a:defRPr/>
            </a:pPr>
            <a:r>
              <a:rPr lang="en-US" sz="2400" dirty="0">
                <a:solidFill>
                  <a:srgbClr val="0000B4"/>
                </a:solidFill>
              </a:rPr>
              <a:t>Ensemble</a:t>
            </a:r>
            <a:r>
              <a:rPr lang="ru-RU" sz="2400" dirty="0">
                <a:solidFill>
                  <a:srgbClr val="0000B4"/>
                </a:solidFill>
              </a:rPr>
              <a:t> </a:t>
            </a:r>
            <a:r>
              <a:rPr lang="en-US" sz="2400" dirty="0">
                <a:solidFill>
                  <a:srgbClr val="0000B4"/>
                </a:solidFill>
              </a:rPr>
              <a:t>Multiple Linear Regression method: </a:t>
            </a:r>
            <a:endParaRPr lang="ru-RU" sz="2400" dirty="0">
              <a:solidFill>
                <a:srgbClr val="0000B4"/>
              </a:solidFill>
            </a:endParaRPr>
          </a:p>
          <a:p>
            <a:pPr>
              <a:defRPr/>
            </a:pPr>
            <a:endParaRPr lang="ru-RU" sz="2400" dirty="0">
              <a:solidFill>
                <a:srgbClr val="0000B4"/>
              </a:solidFill>
            </a:endParaRPr>
          </a:p>
          <a:p>
            <a:pPr>
              <a:defRPr/>
            </a:pPr>
            <a:r>
              <a:rPr lang="ru-RU" sz="2400" dirty="0">
                <a:solidFill>
                  <a:srgbClr val="0000B4"/>
                </a:solidFill>
              </a:rPr>
              <a:t>	</a:t>
            </a:r>
            <a:r>
              <a:rPr lang="en-US" sz="2400" dirty="0">
                <a:solidFill>
                  <a:srgbClr val="0000B4"/>
                </a:solidFill>
              </a:rPr>
              <a:t>The ISIDA/QSPR </a:t>
            </a:r>
            <a:r>
              <a:rPr lang="en-US" sz="2400" dirty="0" smtClean="0">
                <a:solidFill>
                  <a:srgbClr val="0000B4"/>
                </a:solidFill>
              </a:rPr>
              <a:t>software </a:t>
            </a:r>
            <a:r>
              <a:rPr lang="en-US" dirty="0" smtClean="0">
                <a:solidFill>
                  <a:schemeClr val="tx1"/>
                </a:solidFill>
              </a:rPr>
              <a:t>[3, 4]</a:t>
            </a:r>
            <a:endParaRPr lang="en-US" dirty="0">
              <a:solidFill>
                <a:schemeClr val="tx1"/>
              </a:solidFill>
            </a:endParaRPr>
          </a:p>
        </p:txBody>
      </p:sp>
      <p:sp>
        <p:nvSpPr>
          <p:cNvPr id="12" name="Title 1"/>
          <p:cNvSpPr txBox="1">
            <a:spLocks/>
          </p:cNvSpPr>
          <p:nvPr/>
        </p:nvSpPr>
        <p:spPr bwMode="auto">
          <a:xfrm>
            <a:off x="214282" y="1"/>
            <a:ext cx="8715436" cy="1285860"/>
          </a:xfrm>
          <a:prstGeom prst="rect">
            <a:avLst/>
          </a:prstGeom>
          <a:noFill/>
          <a:ln w="9525">
            <a:noFill/>
            <a:miter lim="800000"/>
            <a:headEnd/>
            <a:tailEnd/>
          </a:ln>
        </p:spPr>
        <p:txBody>
          <a:bodyPr anchor="ctr"/>
          <a:lstStyle/>
          <a:p>
            <a:pPr algn="ctr"/>
            <a:r>
              <a:rPr lang="en-US" sz="2800" b="1" dirty="0">
                <a:solidFill>
                  <a:schemeClr val="bg1"/>
                </a:solidFill>
              </a:rPr>
              <a:t>QSPR modeling of Gibbs energy for hydrogen bonding</a:t>
            </a:r>
            <a:endParaRPr lang="en-US" sz="2800" dirty="0">
              <a:solidFill>
                <a:schemeClr val="bg1"/>
              </a:solidFill>
            </a:endParaRPr>
          </a:p>
          <a:p>
            <a:pPr algn="ctr"/>
            <a:r>
              <a:rPr lang="en-US" sz="3200" dirty="0" smtClean="0">
                <a:solidFill>
                  <a:schemeClr val="accent1">
                    <a:lumMod val="20000"/>
                    <a:lumOff val="80000"/>
                  </a:schemeClr>
                </a:solidFill>
                <a:latin typeface="+mj-lt"/>
              </a:rPr>
              <a:t>Machine learning methods</a:t>
            </a:r>
          </a:p>
        </p:txBody>
      </p:sp>
      <p:sp>
        <p:nvSpPr>
          <p:cNvPr id="16" name="Номер слайда 6"/>
          <p:cNvSpPr>
            <a:spLocks noGrp="1"/>
          </p:cNvSpPr>
          <p:nvPr>
            <p:ph type="sldNum" sz="quarter" idx="12"/>
          </p:nvPr>
        </p:nvSpPr>
        <p:spPr>
          <a:xfrm>
            <a:off x="8315348" y="6642078"/>
            <a:ext cx="828652" cy="215922"/>
          </a:xfrm>
        </p:spPr>
        <p:txBody>
          <a:bodyPr/>
          <a:lstStyle/>
          <a:p>
            <a:pPr>
              <a:defRPr/>
            </a:pPr>
            <a:fld id="{CB65F501-F5CC-4E12-934E-78BB5E4DA208}" type="slidenum">
              <a:rPr lang="en-US" sz="1600" b="1" smtClean="0">
                <a:solidFill>
                  <a:schemeClr val="bg1"/>
                </a:solidFill>
              </a:rPr>
              <a:pPr>
                <a:defRPr/>
              </a:pPr>
              <a:t>26</a:t>
            </a:fld>
            <a:endParaRPr lang="en-US" sz="1600" b="1" dirty="0">
              <a:solidFill>
                <a:schemeClr val="bg1"/>
              </a:solidFill>
            </a:endParaRPr>
          </a:p>
        </p:txBody>
      </p:sp>
      <p:sp>
        <p:nvSpPr>
          <p:cNvPr id="9" name="TextBox 8"/>
          <p:cNvSpPr txBox="1"/>
          <p:nvPr/>
        </p:nvSpPr>
        <p:spPr>
          <a:xfrm>
            <a:off x="1475657" y="5877272"/>
            <a:ext cx="7065169" cy="584775"/>
          </a:xfrm>
          <a:prstGeom prst="rect">
            <a:avLst/>
          </a:prstGeom>
          <a:noFill/>
        </p:spPr>
        <p:txBody>
          <a:bodyPr wrap="square" rtlCol="0">
            <a:spAutoFit/>
          </a:bodyPr>
          <a:lstStyle/>
          <a:p>
            <a:r>
              <a:rPr lang="en-US" sz="1600" dirty="0" smtClean="0"/>
              <a:t>3.  V. </a:t>
            </a:r>
            <a:r>
              <a:rPr lang="en-US" sz="1600" dirty="0" err="1" smtClean="0"/>
              <a:t>Solov’ev</a:t>
            </a:r>
            <a:r>
              <a:rPr lang="en-US" sz="1600" dirty="0" smtClean="0"/>
              <a:t>, </a:t>
            </a:r>
            <a:r>
              <a:rPr lang="ru-RU" sz="1600" dirty="0"/>
              <a:t>A. </a:t>
            </a:r>
            <a:r>
              <a:rPr lang="ru-RU" sz="1600" dirty="0" err="1"/>
              <a:t>Varnek</a:t>
            </a:r>
            <a:r>
              <a:rPr lang="en-US" sz="1600" dirty="0" smtClean="0"/>
              <a:t>  </a:t>
            </a:r>
            <a:r>
              <a:rPr lang="en-US" sz="1600" i="1" dirty="0" smtClean="0">
                <a:hlinkClick r:id="rId4"/>
              </a:rPr>
              <a:t>http</a:t>
            </a:r>
            <a:r>
              <a:rPr lang="en-US" sz="1600" i="1" dirty="0">
                <a:hlinkClick r:id="rId4"/>
              </a:rPr>
              <a:t>://</a:t>
            </a:r>
            <a:r>
              <a:rPr lang="en-US" sz="1600" i="1" dirty="0" smtClean="0">
                <a:hlinkClick r:id="rId4"/>
              </a:rPr>
              <a:t>infochim.u-trasbg.fr/spip.php?rubrique53</a:t>
            </a:r>
            <a:r>
              <a:rPr lang="en-US" sz="1600" i="1" dirty="0" smtClean="0"/>
              <a:t>  </a:t>
            </a:r>
            <a:r>
              <a:rPr lang="en-US" sz="1600" b="1" i="1" dirty="0" smtClean="0"/>
              <a:t>2016</a:t>
            </a:r>
            <a:r>
              <a:rPr lang="en-US" sz="1600" i="1" dirty="0" smtClean="0"/>
              <a:t> </a:t>
            </a:r>
          </a:p>
          <a:p>
            <a:r>
              <a:rPr lang="en-US" sz="1600" dirty="0" smtClean="0"/>
              <a:t>4</a:t>
            </a:r>
            <a:r>
              <a:rPr lang="en-US" sz="1600" dirty="0"/>
              <a:t>. </a:t>
            </a:r>
            <a:r>
              <a:rPr lang="en-US" sz="1600" dirty="0" smtClean="0"/>
              <a:t> V</a:t>
            </a:r>
            <a:r>
              <a:rPr lang="en-US" sz="1600" dirty="0"/>
              <a:t>. </a:t>
            </a:r>
            <a:r>
              <a:rPr lang="en-US" sz="1600" dirty="0" err="1"/>
              <a:t>Solov’ev</a:t>
            </a:r>
            <a:r>
              <a:rPr lang="en-US" sz="1600" dirty="0"/>
              <a:t>, </a:t>
            </a:r>
            <a:r>
              <a:rPr lang="ru-RU" sz="1600" dirty="0"/>
              <a:t>A. </a:t>
            </a:r>
            <a:r>
              <a:rPr lang="ru-RU" sz="1600" dirty="0" err="1"/>
              <a:t>Varnek</a:t>
            </a:r>
            <a:r>
              <a:rPr lang="en-US" sz="1600" dirty="0" smtClean="0"/>
              <a:t>  </a:t>
            </a:r>
            <a:r>
              <a:rPr lang="en-US" sz="1600" i="1" dirty="0" smtClean="0">
                <a:hlinkClick r:id="rId5"/>
              </a:rPr>
              <a:t>http</a:t>
            </a:r>
            <a:r>
              <a:rPr lang="en-US" sz="1600" i="1" dirty="0">
                <a:hlinkClick r:id="rId5"/>
              </a:rPr>
              <a:t>://vpsolovev.ru/programs</a:t>
            </a:r>
            <a:r>
              <a:rPr lang="en-US" sz="1600" i="1" dirty="0" smtClean="0">
                <a:hlinkClick r:id="rId5"/>
              </a:rPr>
              <a:t>/</a:t>
            </a:r>
            <a:r>
              <a:rPr lang="en-US" sz="1600" i="1" dirty="0" smtClean="0"/>
              <a:t>  </a:t>
            </a:r>
            <a:r>
              <a:rPr lang="en-US" sz="1600" b="1" i="1" dirty="0" smtClean="0"/>
              <a:t>2016</a:t>
            </a:r>
          </a:p>
        </p:txBody>
      </p:sp>
      <p:sp>
        <p:nvSpPr>
          <p:cNvPr id="2" name="Прямоугольник 1"/>
          <p:cNvSpPr/>
          <p:nvPr/>
        </p:nvSpPr>
        <p:spPr>
          <a:xfrm>
            <a:off x="1475656" y="5390874"/>
            <a:ext cx="7065170" cy="584775"/>
          </a:xfrm>
          <a:prstGeom prst="rect">
            <a:avLst/>
          </a:prstGeom>
        </p:spPr>
        <p:txBody>
          <a:bodyPr wrap="square">
            <a:spAutoFit/>
          </a:bodyPr>
          <a:lstStyle/>
          <a:p>
            <a:r>
              <a:rPr lang="en-US" sz="1600" dirty="0" smtClean="0"/>
              <a:t>1.  </a:t>
            </a:r>
            <a:r>
              <a:rPr lang="ru-RU" sz="1600" dirty="0" smtClean="0"/>
              <a:t>D</a:t>
            </a:r>
            <a:r>
              <a:rPr lang="ru-RU" sz="1600" dirty="0"/>
              <a:t>. </a:t>
            </a:r>
            <a:r>
              <a:rPr lang="ru-RU" sz="1600" dirty="0" err="1"/>
              <a:t>Horvath</a:t>
            </a:r>
            <a:r>
              <a:rPr lang="ru-RU" sz="1600" dirty="0"/>
              <a:t>, J. </a:t>
            </a:r>
            <a:r>
              <a:rPr lang="ru-RU" sz="1600" dirty="0" err="1"/>
              <a:t>Brown</a:t>
            </a:r>
            <a:r>
              <a:rPr lang="ru-RU" sz="1600" dirty="0"/>
              <a:t>, G. </a:t>
            </a:r>
            <a:r>
              <a:rPr lang="ru-RU" sz="1600" dirty="0" err="1"/>
              <a:t>Marcou</a:t>
            </a:r>
            <a:r>
              <a:rPr lang="ru-RU" sz="1600" dirty="0"/>
              <a:t>, A. </a:t>
            </a:r>
            <a:r>
              <a:rPr lang="ru-RU" sz="1600" dirty="0" err="1" smtClean="0"/>
              <a:t>Varnek</a:t>
            </a:r>
            <a:r>
              <a:rPr lang="en-US" sz="1600" dirty="0" smtClean="0"/>
              <a:t> </a:t>
            </a:r>
            <a:r>
              <a:rPr lang="ru-RU" sz="1600" dirty="0" smtClean="0"/>
              <a:t> </a:t>
            </a:r>
            <a:r>
              <a:rPr lang="ru-RU" sz="1600" i="1" dirty="0" err="1" smtClean="0"/>
              <a:t>Challenges</a:t>
            </a:r>
            <a:r>
              <a:rPr lang="en-US" sz="1600" i="1" dirty="0" smtClean="0"/>
              <a:t>,</a:t>
            </a:r>
            <a:r>
              <a:rPr lang="ru-RU" sz="1600" dirty="0" smtClean="0"/>
              <a:t> </a:t>
            </a:r>
            <a:r>
              <a:rPr lang="ru-RU" sz="1600" b="1" dirty="0"/>
              <a:t>2014</a:t>
            </a:r>
            <a:r>
              <a:rPr lang="ru-RU" sz="1600" dirty="0"/>
              <a:t>, 5, </a:t>
            </a:r>
            <a:r>
              <a:rPr lang="ru-RU" sz="1600" dirty="0" smtClean="0"/>
              <a:t>450</a:t>
            </a:r>
            <a:endParaRPr lang="en-US" sz="1600" dirty="0" smtClean="0"/>
          </a:p>
          <a:p>
            <a:r>
              <a:rPr lang="en-US" sz="1600" dirty="0" smtClean="0"/>
              <a:t>2.  </a:t>
            </a:r>
            <a:r>
              <a:rPr lang="ru-RU" sz="1600" dirty="0" smtClean="0"/>
              <a:t>C.-</a:t>
            </a:r>
            <a:r>
              <a:rPr lang="ru-RU" sz="1600" dirty="0"/>
              <a:t>C. </a:t>
            </a:r>
            <a:r>
              <a:rPr lang="ru-RU" sz="1600" dirty="0" err="1"/>
              <a:t>Chang</a:t>
            </a:r>
            <a:r>
              <a:rPr lang="ru-RU" sz="1600" dirty="0"/>
              <a:t>, C.-J. </a:t>
            </a:r>
            <a:r>
              <a:rPr lang="ru-RU" sz="1600" dirty="0" err="1" smtClean="0"/>
              <a:t>Lin</a:t>
            </a:r>
            <a:r>
              <a:rPr lang="en-US" sz="1600" dirty="0" smtClean="0"/>
              <a:t> </a:t>
            </a:r>
            <a:r>
              <a:rPr lang="ru-RU" sz="1600" dirty="0" smtClean="0"/>
              <a:t> </a:t>
            </a:r>
            <a:r>
              <a:rPr lang="ru-RU" sz="1600" i="1" dirty="0"/>
              <a:t>ACM </a:t>
            </a:r>
            <a:r>
              <a:rPr lang="ru-RU" sz="1600" i="1" dirty="0" err="1"/>
              <a:t>Trans</a:t>
            </a:r>
            <a:r>
              <a:rPr lang="ru-RU" sz="1600" i="1" dirty="0"/>
              <a:t>. </a:t>
            </a:r>
            <a:r>
              <a:rPr lang="ru-RU" sz="1600" i="1" dirty="0" err="1"/>
              <a:t>Intell</a:t>
            </a:r>
            <a:r>
              <a:rPr lang="ru-RU" sz="1600" i="1" dirty="0"/>
              <a:t>. </a:t>
            </a:r>
            <a:r>
              <a:rPr lang="ru-RU" sz="1600" i="1" dirty="0" err="1"/>
              <a:t>Syst</a:t>
            </a:r>
            <a:r>
              <a:rPr lang="ru-RU" sz="1600" i="1" dirty="0"/>
              <a:t>. </a:t>
            </a:r>
            <a:r>
              <a:rPr lang="ru-RU" sz="1600" i="1" dirty="0" err="1"/>
              <a:t>Technol</a:t>
            </a:r>
            <a:r>
              <a:rPr lang="ru-RU" sz="1600" i="1" dirty="0" smtClean="0"/>
              <a:t>.</a:t>
            </a:r>
            <a:r>
              <a:rPr lang="en-US" sz="1600" i="1" dirty="0" smtClean="0"/>
              <a:t>,</a:t>
            </a:r>
            <a:r>
              <a:rPr lang="ru-RU" sz="1600" i="1" dirty="0" smtClean="0"/>
              <a:t> </a:t>
            </a:r>
            <a:r>
              <a:rPr lang="ru-RU" sz="1600" b="1" dirty="0"/>
              <a:t>2011</a:t>
            </a:r>
            <a:r>
              <a:rPr lang="ru-RU" sz="1600" dirty="0"/>
              <a:t>, </a:t>
            </a:r>
            <a:r>
              <a:rPr lang="ru-RU" sz="1600" i="1" dirty="0"/>
              <a:t>2</a:t>
            </a:r>
            <a:r>
              <a:rPr lang="ru-RU" sz="1600" dirty="0"/>
              <a:t>, </a:t>
            </a:r>
            <a:r>
              <a:rPr lang="ru-RU" sz="1600" dirty="0" smtClean="0"/>
              <a:t>1-27</a:t>
            </a:r>
            <a:endParaRPr lang="ru-RU" sz="1600" dirty="0"/>
          </a:p>
        </p:txBody>
      </p:sp>
    </p:spTree>
    <p:extLst>
      <p:ext uri="{BB962C8B-B14F-4D97-AF65-F5344CB8AC3E}">
        <p14:creationId xmlns:p14="http://schemas.microsoft.com/office/powerpoint/2010/main" val="2956784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Title 1"/>
          <p:cNvSpPr txBox="1">
            <a:spLocks/>
          </p:cNvSpPr>
          <p:nvPr/>
        </p:nvSpPr>
        <p:spPr bwMode="auto">
          <a:xfrm>
            <a:off x="0" y="136778"/>
            <a:ext cx="9145016" cy="1010864"/>
          </a:xfrm>
          <a:prstGeom prst="rect">
            <a:avLst/>
          </a:prstGeom>
          <a:noFill/>
          <a:ln w="9525">
            <a:noFill/>
            <a:miter lim="800000"/>
            <a:headEnd/>
            <a:tailEnd/>
          </a:ln>
        </p:spPr>
        <p:txBody>
          <a:bodyPr anchor="ctr"/>
          <a:lstStyle/>
          <a:p>
            <a:pPr algn="ctr"/>
            <a:r>
              <a:rPr lang="en-US" sz="3600" dirty="0" smtClean="0">
                <a:solidFill>
                  <a:schemeClr val="bg1"/>
                </a:solidFill>
              </a:rPr>
              <a:t>Consensus modeling for predicting Gibbs energy</a:t>
            </a:r>
          </a:p>
          <a:p>
            <a:pPr algn="ctr"/>
            <a:r>
              <a:rPr lang="en-US" sz="2400" dirty="0">
                <a:solidFill>
                  <a:schemeClr val="accent1">
                    <a:lumMod val="20000"/>
                    <a:lumOff val="80000"/>
                  </a:schemeClr>
                </a:solidFill>
                <a:latin typeface="+mj-lt"/>
              </a:rPr>
              <a:t>Selection of the most predictive </a:t>
            </a:r>
            <a:r>
              <a:rPr lang="en-US" sz="2400" dirty="0" smtClean="0">
                <a:solidFill>
                  <a:schemeClr val="accent1">
                    <a:lumMod val="20000"/>
                    <a:lumOff val="80000"/>
                  </a:schemeClr>
                </a:solidFill>
                <a:latin typeface="+mj-lt"/>
              </a:rPr>
              <a:t>models </a:t>
            </a:r>
            <a:r>
              <a:rPr lang="en-US" sz="2400" dirty="0">
                <a:solidFill>
                  <a:schemeClr val="accent1">
                    <a:lumMod val="20000"/>
                    <a:lumOff val="80000"/>
                  </a:schemeClr>
                </a:solidFill>
                <a:latin typeface="+mj-lt"/>
              </a:rPr>
              <a:t>for consensus </a:t>
            </a:r>
            <a:r>
              <a:rPr lang="en-US" sz="2400" dirty="0" smtClean="0">
                <a:solidFill>
                  <a:schemeClr val="accent1">
                    <a:lumMod val="20000"/>
                    <a:lumOff val="80000"/>
                  </a:schemeClr>
                </a:solidFill>
                <a:latin typeface="+mj-lt"/>
              </a:rPr>
              <a:t>predictions</a:t>
            </a:r>
          </a:p>
        </p:txBody>
      </p:sp>
      <p:sp>
        <p:nvSpPr>
          <p:cNvPr id="24" name="Номер слайда 6"/>
          <p:cNvSpPr txBox="1">
            <a:spLocks/>
          </p:cNvSpPr>
          <p:nvPr/>
        </p:nvSpPr>
        <p:spPr>
          <a:xfrm>
            <a:off x="8337913" y="6642078"/>
            <a:ext cx="828652" cy="215922"/>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65F501-F5CC-4E12-934E-78BB5E4DA208}" type="slidenum">
              <a:rPr lang="en-US" sz="1600" b="1" smtClean="0">
                <a:solidFill>
                  <a:schemeClr val="bg1"/>
                </a:solidFill>
              </a:rPr>
              <a:pPr>
                <a:defRPr/>
              </a:pPr>
              <a:t>27</a:t>
            </a:fld>
            <a:endParaRPr lang="en-US" sz="1600" b="1" dirty="0">
              <a:solidFill>
                <a:schemeClr val="bg1"/>
              </a:solidFill>
            </a:endParaRPr>
          </a:p>
        </p:txBody>
      </p:sp>
      <mc:AlternateContent xmlns:mc="http://schemas.openxmlformats.org/markup-compatibility/2006" xmlns:a14="http://schemas.microsoft.com/office/drawing/2010/main">
        <mc:Choice Requires="a14">
          <p:sp>
            <p:nvSpPr>
              <p:cNvPr id="16" name="Прямоугольник 15"/>
              <p:cNvSpPr/>
              <p:nvPr/>
            </p:nvSpPr>
            <p:spPr>
              <a:xfrm>
                <a:off x="7596336" y="5880096"/>
                <a:ext cx="908967" cy="362984"/>
              </a:xfrm>
              <a:prstGeom prst="rect">
                <a:avLst/>
              </a:prstGeom>
              <a:solidFill>
                <a:srgbClr val="E3EBF5"/>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𝑌</m:t>
                      </m:r>
                      <m:r>
                        <a:rPr lang="en-US" b="0" i="1" smtClean="0">
                          <a:latin typeface="Cambria Math" panose="02040503050406030204" pitchFamily="18" charset="0"/>
                        </a:rPr>
                        <m:t> </m:t>
                      </m:r>
                      <m:r>
                        <a:rPr lang="en-US" b="0" i="1" smtClean="0">
                          <a:latin typeface="Cambria Math" panose="02040503050406030204" pitchFamily="18" charset="0"/>
                          <a:sym typeface="Symbol" panose="05050102010706020507" pitchFamily="18" charset="2"/>
                        </a:rPr>
                        <m:t></m:t>
                      </m:r>
                      <m:r>
                        <a:rPr lang="en-US" i="1">
                          <a:latin typeface="Cambria Math" panose="02040503050406030204" pitchFamily="18" charset="0"/>
                        </a:rPr>
                        <m:t> </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rPr>
                        <m:t>𝐺</m:t>
                      </m:r>
                    </m:oMath>
                  </m:oMathPara>
                </a14:m>
                <a:endParaRPr lang="ru-RU" i="1" baseline="-25000" dirty="0">
                  <a:latin typeface="Cambria Math" panose="02040503050406030204" pitchFamily="18" charset="0"/>
                </a:endParaRPr>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7596336" y="5880096"/>
                <a:ext cx="908967" cy="362984"/>
              </a:xfrm>
              <a:prstGeom prst="rect">
                <a:avLst/>
              </a:prstGeom>
              <a:blipFill rotWithShape="0">
                <a:blip r:embed="rId4"/>
                <a:stretch>
                  <a:fillRect/>
                </a:stretch>
              </a:blipFill>
            </p:spPr>
            <p:txBody>
              <a:bodyPr/>
              <a:lstStyle/>
              <a:p>
                <a:r>
                  <a:rPr lang="ru-RU">
                    <a:noFill/>
                  </a:rPr>
                  <a:t> </a:t>
                </a:r>
              </a:p>
            </p:txBody>
          </p:sp>
        </mc:Fallback>
      </mc:AlternateContent>
      <p:sp>
        <p:nvSpPr>
          <p:cNvPr id="23" name="Стрелка вниз 22"/>
          <p:cNvSpPr/>
          <p:nvPr/>
        </p:nvSpPr>
        <p:spPr>
          <a:xfrm>
            <a:off x="4242064" y="3380540"/>
            <a:ext cx="428628" cy="928694"/>
          </a:xfrm>
          <a:prstGeom prst="down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2328230" y="2673552"/>
            <a:ext cx="4248471" cy="642942"/>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p:cNvSpPr/>
          <p:nvPr/>
        </p:nvSpPr>
        <p:spPr>
          <a:xfrm>
            <a:off x="4242064" y="5080269"/>
            <a:ext cx="428628" cy="492772"/>
          </a:xfrm>
          <a:prstGeom prst="down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4676832" y="3282138"/>
            <a:ext cx="3071834" cy="1138773"/>
          </a:xfrm>
          <a:prstGeom prst="rect">
            <a:avLst/>
          </a:prstGeom>
          <a:noFill/>
        </p:spPr>
        <p:txBody>
          <a:bodyPr wrap="square" rtlCol="0">
            <a:spAutoFit/>
          </a:bodyPr>
          <a:lstStyle/>
          <a:p>
            <a:r>
              <a:rPr lang="en-US" i="1" dirty="0" smtClean="0">
                <a:solidFill>
                  <a:srgbClr val="663300"/>
                </a:solidFill>
              </a:rPr>
              <a:t>Applicability domain (AD)</a:t>
            </a:r>
          </a:p>
          <a:p>
            <a:r>
              <a:rPr lang="en-US" i="1" dirty="0" smtClean="0">
                <a:solidFill>
                  <a:schemeClr val="accent6">
                    <a:lumMod val="50000"/>
                  </a:schemeClr>
                </a:solidFill>
              </a:rPr>
              <a:t>      </a:t>
            </a:r>
            <a:r>
              <a:rPr lang="en-US" sz="1600" i="1" dirty="0" smtClean="0">
                <a:solidFill>
                  <a:schemeClr val="accent6">
                    <a:lumMod val="50000"/>
                  </a:schemeClr>
                </a:solidFill>
              </a:rPr>
              <a:t>Bounding Box</a:t>
            </a:r>
          </a:p>
          <a:p>
            <a:r>
              <a:rPr lang="en-US" sz="1600" i="1" dirty="0" smtClean="0">
                <a:solidFill>
                  <a:schemeClr val="accent6">
                    <a:lumMod val="50000"/>
                  </a:schemeClr>
                </a:solidFill>
              </a:rPr>
              <a:t>       Fragment Control</a:t>
            </a:r>
          </a:p>
          <a:p>
            <a:r>
              <a:rPr lang="en-US" sz="1600" i="1" dirty="0" smtClean="0">
                <a:solidFill>
                  <a:schemeClr val="accent6">
                    <a:lumMod val="50000"/>
                  </a:schemeClr>
                </a:solidFill>
              </a:rPr>
              <a:t>       Quorum Control</a:t>
            </a:r>
          </a:p>
        </p:txBody>
      </p:sp>
      <p:sp>
        <p:nvSpPr>
          <p:cNvPr id="28" name="Скругленный прямоугольник 27"/>
          <p:cNvSpPr/>
          <p:nvPr/>
        </p:nvSpPr>
        <p:spPr>
          <a:xfrm>
            <a:off x="2553198" y="4383570"/>
            <a:ext cx="3816424" cy="642942"/>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4670692" y="5008830"/>
            <a:ext cx="3214710" cy="646331"/>
          </a:xfrm>
          <a:prstGeom prst="rect">
            <a:avLst/>
          </a:prstGeom>
          <a:noFill/>
        </p:spPr>
        <p:txBody>
          <a:bodyPr wrap="square" rtlCol="0">
            <a:spAutoFit/>
          </a:bodyPr>
          <a:lstStyle/>
          <a:p>
            <a:r>
              <a:rPr lang="en-US" i="1" dirty="0" smtClean="0">
                <a:solidFill>
                  <a:srgbClr val="663300"/>
                </a:solidFill>
              </a:rPr>
              <a:t>Excluding of outlying predictions</a:t>
            </a:r>
          </a:p>
          <a:p>
            <a:r>
              <a:rPr lang="en-US" i="1" dirty="0" smtClean="0">
                <a:solidFill>
                  <a:srgbClr val="663300"/>
                </a:solidFill>
              </a:rPr>
              <a:t>      </a:t>
            </a:r>
            <a:r>
              <a:rPr lang="en-US" sz="1600" i="1" dirty="0" smtClean="0">
                <a:solidFill>
                  <a:schemeClr val="accent6">
                    <a:lumMod val="50000"/>
                  </a:schemeClr>
                </a:solidFill>
              </a:rPr>
              <a:t>Thompson's rule </a:t>
            </a:r>
          </a:p>
        </p:txBody>
      </p:sp>
      <p:sp>
        <p:nvSpPr>
          <p:cNvPr id="30" name="Прямоугольник 29"/>
          <p:cNvSpPr/>
          <p:nvPr/>
        </p:nvSpPr>
        <p:spPr>
          <a:xfrm>
            <a:off x="2178736" y="5598064"/>
            <a:ext cx="4572000" cy="929485"/>
          </a:xfrm>
          <a:prstGeom prst="rect">
            <a:avLst/>
          </a:prstGeom>
        </p:spPr>
        <p:txBody>
          <a:bodyPr>
            <a:spAutoFit/>
          </a:bodyPr>
          <a:lstStyle/>
          <a:p>
            <a:pPr>
              <a:lnSpc>
                <a:spcPct val="80000"/>
              </a:lnSpc>
            </a:pPr>
            <a:r>
              <a:rPr lang="en-US" i="1" dirty="0" smtClean="0">
                <a:solidFill>
                  <a:srgbClr val="000066"/>
                </a:solidFill>
              </a:rPr>
              <a:t>                                                  </a:t>
            </a:r>
            <a:r>
              <a:rPr lang="en-US" sz="1600" i="1" dirty="0" smtClean="0">
                <a:solidFill>
                  <a:srgbClr val="000066"/>
                </a:solidFill>
              </a:rPr>
              <a:t>m</a:t>
            </a:r>
            <a:endParaRPr lang="ru-RU" sz="1600" dirty="0" smtClean="0">
              <a:solidFill>
                <a:srgbClr val="000066"/>
              </a:solidFill>
            </a:endParaRPr>
          </a:p>
          <a:p>
            <a:pPr>
              <a:lnSpc>
                <a:spcPct val="80000"/>
              </a:lnSpc>
            </a:pPr>
            <a:r>
              <a:rPr lang="en-GB" i="1" dirty="0" smtClean="0">
                <a:solidFill>
                  <a:srgbClr val="000066"/>
                </a:solidFill>
              </a:rPr>
              <a:t>	</a:t>
            </a:r>
            <a:r>
              <a:rPr lang="en-GB" sz="2400" i="1" dirty="0" smtClean="0">
                <a:solidFill>
                  <a:srgbClr val="000066"/>
                </a:solidFill>
              </a:rPr>
              <a:t>&lt;</a:t>
            </a:r>
            <a:r>
              <a:rPr lang="en-GB" sz="2400" i="1" baseline="-25000" dirty="0" smtClean="0">
                <a:solidFill>
                  <a:srgbClr val="000066"/>
                </a:solidFill>
              </a:rPr>
              <a:t> </a:t>
            </a:r>
            <a:r>
              <a:rPr lang="en-GB" sz="2400" i="1" dirty="0" err="1" smtClean="0">
                <a:solidFill>
                  <a:srgbClr val="000066"/>
                </a:solidFill>
              </a:rPr>
              <a:t>Y</a:t>
            </a:r>
            <a:r>
              <a:rPr lang="en-GB" sz="2400" i="1" baseline="-25000" dirty="0" err="1" smtClean="0">
                <a:solidFill>
                  <a:srgbClr val="000066"/>
                </a:solidFill>
              </a:rPr>
              <a:t>pred</a:t>
            </a:r>
            <a:r>
              <a:rPr lang="en-GB" sz="2400" i="1" baseline="-25000" dirty="0" smtClean="0">
                <a:solidFill>
                  <a:srgbClr val="000066"/>
                </a:solidFill>
              </a:rPr>
              <a:t> </a:t>
            </a:r>
            <a:r>
              <a:rPr lang="en-GB" sz="2400" i="1" dirty="0" smtClean="0">
                <a:solidFill>
                  <a:srgbClr val="000066"/>
                </a:solidFill>
              </a:rPr>
              <a:t>&gt;</a:t>
            </a:r>
            <a:r>
              <a:rPr lang="en-GB" sz="2400" dirty="0" smtClean="0">
                <a:solidFill>
                  <a:srgbClr val="000066"/>
                </a:solidFill>
              </a:rPr>
              <a:t>  =</a:t>
            </a:r>
            <a:r>
              <a:rPr lang="en-GB" dirty="0" smtClean="0">
                <a:solidFill>
                  <a:srgbClr val="000066"/>
                </a:solidFill>
              </a:rPr>
              <a:t> 1/</a:t>
            </a:r>
            <a:r>
              <a:rPr lang="en-GB" i="1" dirty="0" smtClean="0">
                <a:solidFill>
                  <a:srgbClr val="000066"/>
                </a:solidFill>
              </a:rPr>
              <a:t>m</a:t>
            </a:r>
            <a:r>
              <a:rPr lang="en-GB" dirty="0" smtClean="0">
                <a:solidFill>
                  <a:srgbClr val="000066"/>
                </a:solidFill>
              </a:rPr>
              <a:t> </a:t>
            </a:r>
            <a:r>
              <a:rPr lang="en-US" sz="3200" dirty="0" smtClean="0">
                <a:solidFill>
                  <a:srgbClr val="000066"/>
                </a:solidFill>
                <a:latin typeface="Symbol" pitchFamily="18" charset="2"/>
              </a:rPr>
              <a:t>S</a:t>
            </a:r>
            <a:r>
              <a:rPr lang="en-US" dirty="0" smtClean="0">
                <a:solidFill>
                  <a:srgbClr val="000066"/>
                </a:solidFill>
                <a:latin typeface="Symbol" pitchFamily="18" charset="2"/>
              </a:rPr>
              <a:t> </a:t>
            </a:r>
            <a:r>
              <a:rPr lang="en-GB" sz="2400" i="1" dirty="0" smtClean="0">
                <a:solidFill>
                  <a:srgbClr val="000066"/>
                </a:solidFill>
              </a:rPr>
              <a:t>Y</a:t>
            </a:r>
            <a:r>
              <a:rPr lang="fr-FR" sz="2400" i="1" baseline="-25000" dirty="0" smtClean="0">
                <a:solidFill>
                  <a:srgbClr val="000066"/>
                </a:solidFill>
              </a:rPr>
              <a:t>pred</a:t>
            </a:r>
            <a:r>
              <a:rPr lang="en-GB" sz="2400" i="1" baseline="-25000" dirty="0" smtClean="0">
                <a:solidFill>
                  <a:srgbClr val="000066"/>
                </a:solidFill>
              </a:rPr>
              <a:t>, </a:t>
            </a:r>
            <a:r>
              <a:rPr lang="en-GB" sz="2400" i="1" baseline="-25000" dirty="0" err="1" smtClean="0">
                <a:solidFill>
                  <a:srgbClr val="000066"/>
                </a:solidFill>
              </a:rPr>
              <a:t>i</a:t>
            </a:r>
            <a:r>
              <a:rPr lang="en-GB" sz="2400" i="1" dirty="0" smtClean="0">
                <a:solidFill>
                  <a:srgbClr val="000066"/>
                </a:solidFill>
              </a:rPr>
              <a:t> </a:t>
            </a:r>
            <a:endParaRPr lang="ru-RU" sz="2400" dirty="0" smtClean="0">
              <a:solidFill>
                <a:srgbClr val="000066"/>
              </a:solidFill>
            </a:endParaRPr>
          </a:p>
          <a:p>
            <a:pPr>
              <a:lnSpc>
                <a:spcPct val="80000"/>
              </a:lnSpc>
            </a:pPr>
            <a:r>
              <a:rPr lang="fr-FR" dirty="0" smtClean="0">
                <a:solidFill>
                  <a:srgbClr val="000066"/>
                </a:solidFill>
              </a:rPr>
              <a:t>	  	              </a:t>
            </a:r>
            <a:r>
              <a:rPr lang="fr-FR" sz="1400" i="1" dirty="0" smtClean="0">
                <a:solidFill>
                  <a:srgbClr val="000066"/>
                </a:solidFill>
              </a:rPr>
              <a:t>i</a:t>
            </a:r>
            <a:r>
              <a:rPr lang="fr-FR" sz="1400" dirty="0" smtClean="0">
                <a:solidFill>
                  <a:srgbClr val="000066"/>
                </a:solidFill>
              </a:rPr>
              <a:t> = 1</a:t>
            </a:r>
            <a:endParaRPr lang="ru-RU" sz="1400" dirty="0" smtClean="0">
              <a:solidFill>
                <a:srgbClr val="000066"/>
              </a:solidFill>
            </a:endParaRPr>
          </a:p>
        </p:txBody>
      </p:sp>
      <p:sp>
        <p:nvSpPr>
          <p:cNvPr id="31" name="Скругленный прямоугольник 30"/>
          <p:cNvSpPr/>
          <p:nvPr/>
        </p:nvSpPr>
        <p:spPr>
          <a:xfrm>
            <a:off x="2951592" y="5642469"/>
            <a:ext cx="3168352" cy="853547"/>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p:cNvSpPr txBox="1"/>
          <p:nvPr/>
        </p:nvSpPr>
        <p:spPr>
          <a:xfrm>
            <a:off x="2587918" y="4474208"/>
            <a:ext cx="3794308" cy="461665"/>
          </a:xfrm>
          <a:prstGeom prst="rect">
            <a:avLst/>
          </a:prstGeom>
          <a:noFill/>
        </p:spPr>
        <p:txBody>
          <a:bodyPr wrap="square" rtlCol="0">
            <a:spAutoFit/>
          </a:bodyPr>
          <a:lstStyle/>
          <a:p>
            <a:pPr algn="ctr"/>
            <a:r>
              <a:rPr lang="en-US" sz="2400" dirty="0">
                <a:solidFill>
                  <a:srgbClr val="000066"/>
                </a:solidFill>
              </a:rPr>
              <a:t>Applicable individual models</a:t>
            </a:r>
          </a:p>
        </p:txBody>
      </p:sp>
      <p:sp>
        <p:nvSpPr>
          <p:cNvPr id="33" name="TextBox 32"/>
          <p:cNvSpPr txBox="1"/>
          <p:nvPr/>
        </p:nvSpPr>
        <p:spPr>
          <a:xfrm>
            <a:off x="2830591" y="2764190"/>
            <a:ext cx="3478545" cy="461665"/>
          </a:xfrm>
          <a:prstGeom prst="rect">
            <a:avLst/>
          </a:prstGeom>
          <a:noFill/>
        </p:spPr>
        <p:txBody>
          <a:bodyPr wrap="square" rtlCol="0">
            <a:spAutoFit/>
          </a:bodyPr>
          <a:lstStyle/>
          <a:p>
            <a:pPr algn="ctr"/>
            <a:r>
              <a:rPr lang="en-US" sz="2400" dirty="0">
                <a:solidFill>
                  <a:srgbClr val="000066"/>
                </a:solidFill>
              </a:rPr>
              <a:t>Acceptable QSPR models</a:t>
            </a:r>
          </a:p>
        </p:txBody>
      </p:sp>
      <p:sp>
        <p:nvSpPr>
          <p:cNvPr id="34" name="Скругленный прямоугольник 33"/>
          <p:cNvSpPr/>
          <p:nvPr/>
        </p:nvSpPr>
        <p:spPr>
          <a:xfrm>
            <a:off x="2178736" y="1418252"/>
            <a:ext cx="4572000" cy="642942"/>
          </a:xfrm>
          <a:prstGeom prst="round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a:off x="4236804" y="2111001"/>
            <a:ext cx="428628" cy="492772"/>
          </a:xfrm>
          <a:prstGeom prst="down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a:off x="4762267" y="2020030"/>
            <a:ext cx="1814434" cy="646331"/>
          </a:xfrm>
          <a:prstGeom prst="rect">
            <a:avLst/>
          </a:prstGeom>
          <a:noFill/>
        </p:spPr>
        <p:txBody>
          <a:bodyPr wrap="square" rtlCol="0">
            <a:spAutoFit/>
          </a:bodyPr>
          <a:lstStyle/>
          <a:p>
            <a:r>
              <a:rPr lang="en-US" i="1" dirty="0">
                <a:solidFill>
                  <a:srgbClr val="663300"/>
                </a:solidFill>
              </a:rPr>
              <a:t>Q</a:t>
            </a:r>
            <a:r>
              <a:rPr lang="en-US" i="1" baseline="30000" dirty="0">
                <a:solidFill>
                  <a:srgbClr val="663300"/>
                </a:solidFill>
              </a:rPr>
              <a:t>2</a:t>
            </a:r>
            <a:r>
              <a:rPr lang="en-US" i="1" dirty="0">
                <a:solidFill>
                  <a:srgbClr val="663300"/>
                </a:solidFill>
              </a:rPr>
              <a:t> &gt; </a:t>
            </a:r>
            <a:r>
              <a:rPr lang="en-US" i="1" dirty="0" smtClean="0">
                <a:solidFill>
                  <a:srgbClr val="663300"/>
                </a:solidFill>
              </a:rPr>
              <a:t>Q</a:t>
            </a:r>
            <a:r>
              <a:rPr lang="en-US" i="1" baseline="-25000" dirty="0" smtClean="0">
                <a:solidFill>
                  <a:srgbClr val="663300"/>
                </a:solidFill>
              </a:rPr>
              <a:t>lim</a:t>
            </a:r>
            <a:r>
              <a:rPr lang="en-US" i="1" baseline="30000" dirty="0" smtClean="0">
                <a:solidFill>
                  <a:srgbClr val="663300"/>
                </a:solidFill>
              </a:rPr>
              <a:t>2</a:t>
            </a:r>
          </a:p>
          <a:p>
            <a:r>
              <a:rPr lang="en-US" i="1" dirty="0">
                <a:solidFill>
                  <a:srgbClr val="663300"/>
                </a:solidFill>
              </a:rPr>
              <a:t>(R</a:t>
            </a:r>
            <a:r>
              <a:rPr lang="en-US" i="1" baseline="30000" dirty="0">
                <a:solidFill>
                  <a:srgbClr val="663300"/>
                </a:solidFill>
              </a:rPr>
              <a:t>2</a:t>
            </a:r>
            <a:r>
              <a:rPr lang="en-US" i="1" dirty="0">
                <a:solidFill>
                  <a:srgbClr val="663300"/>
                </a:solidFill>
              </a:rPr>
              <a:t> – Q</a:t>
            </a:r>
            <a:r>
              <a:rPr lang="en-US" i="1" baseline="30000" dirty="0">
                <a:solidFill>
                  <a:srgbClr val="663300"/>
                </a:solidFill>
              </a:rPr>
              <a:t>2</a:t>
            </a:r>
            <a:r>
              <a:rPr lang="en-US" i="1" dirty="0" smtClean="0">
                <a:solidFill>
                  <a:srgbClr val="663300"/>
                </a:solidFill>
              </a:rPr>
              <a:t>) &lt; </a:t>
            </a:r>
            <a:r>
              <a:rPr lang="en-US" i="1" dirty="0" err="1" smtClean="0">
                <a:solidFill>
                  <a:srgbClr val="663300"/>
                </a:solidFill>
                <a:latin typeface="Symbol" panose="05050102010706020507" pitchFamily="18" charset="2"/>
              </a:rPr>
              <a:t>D</a:t>
            </a:r>
            <a:r>
              <a:rPr lang="en-US" i="1" baseline="-25000" dirty="0" err="1" smtClean="0">
                <a:solidFill>
                  <a:srgbClr val="663300"/>
                </a:solidFill>
              </a:rPr>
              <a:t>lim</a:t>
            </a:r>
            <a:r>
              <a:rPr lang="en-US" i="1" dirty="0" smtClean="0">
                <a:solidFill>
                  <a:srgbClr val="663300"/>
                </a:solidFill>
              </a:rPr>
              <a:t> </a:t>
            </a:r>
            <a:endParaRPr lang="en-US" i="1" dirty="0">
              <a:solidFill>
                <a:srgbClr val="663300"/>
              </a:solidFill>
            </a:endParaRPr>
          </a:p>
        </p:txBody>
      </p:sp>
      <p:sp>
        <p:nvSpPr>
          <p:cNvPr id="37" name="TextBox 36"/>
          <p:cNvSpPr txBox="1"/>
          <p:nvPr/>
        </p:nvSpPr>
        <p:spPr>
          <a:xfrm>
            <a:off x="2178736" y="1508890"/>
            <a:ext cx="4572000" cy="461665"/>
          </a:xfrm>
          <a:prstGeom prst="rect">
            <a:avLst/>
          </a:prstGeom>
          <a:noFill/>
        </p:spPr>
        <p:txBody>
          <a:bodyPr wrap="square" rtlCol="0">
            <a:spAutoFit/>
          </a:bodyPr>
          <a:lstStyle/>
          <a:p>
            <a:pPr algn="ctr"/>
            <a:r>
              <a:rPr lang="en-US" sz="2400" dirty="0">
                <a:solidFill>
                  <a:srgbClr val="000066"/>
                </a:solidFill>
              </a:rPr>
              <a:t>Generated Individual QSPR models</a:t>
            </a:r>
            <a:endParaRPr lang="en-US" sz="2400" dirty="0">
              <a:solidFill>
                <a:srgbClr val="0000C0"/>
              </a:solidFill>
            </a:endParaRPr>
          </a:p>
        </p:txBody>
      </p:sp>
      <p:sp>
        <p:nvSpPr>
          <p:cNvPr id="38" name="TextBox 37"/>
          <p:cNvSpPr txBox="1"/>
          <p:nvPr/>
        </p:nvSpPr>
        <p:spPr>
          <a:xfrm>
            <a:off x="341541" y="5862755"/>
            <a:ext cx="2491784" cy="461665"/>
          </a:xfrm>
          <a:prstGeom prst="rect">
            <a:avLst/>
          </a:prstGeom>
          <a:noFill/>
        </p:spPr>
        <p:txBody>
          <a:bodyPr wrap="square" rtlCol="0">
            <a:spAutoFit/>
          </a:bodyPr>
          <a:lstStyle/>
          <a:p>
            <a:r>
              <a:rPr lang="en-US" sz="2400" dirty="0" smtClean="0">
                <a:solidFill>
                  <a:srgbClr val="0000B8"/>
                </a:solidFill>
              </a:rPr>
              <a:t>Consensus model</a:t>
            </a:r>
          </a:p>
        </p:txBody>
      </p:sp>
    </p:spTree>
    <p:extLst>
      <p:ext uri="{BB962C8B-B14F-4D97-AF65-F5344CB8AC3E}">
        <p14:creationId xmlns:p14="http://schemas.microsoft.com/office/powerpoint/2010/main" val="2576465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 name="Прямоугольник 86"/>
          <p:cNvSpPr/>
          <p:nvPr/>
        </p:nvSpPr>
        <p:spPr>
          <a:xfrm>
            <a:off x="783689" y="1404180"/>
            <a:ext cx="7604735" cy="26151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Title 1"/>
          <p:cNvSpPr txBox="1">
            <a:spLocks/>
          </p:cNvSpPr>
          <p:nvPr/>
        </p:nvSpPr>
        <p:spPr bwMode="auto">
          <a:xfrm>
            <a:off x="-40204" y="-51992"/>
            <a:ext cx="9252520" cy="1285860"/>
          </a:xfrm>
          <a:prstGeom prst="rect">
            <a:avLst/>
          </a:prstGeom>
          <a:noFill/>
          <a:ln w="9525">
            <a:noFill/>
            <a:miter lim="800000"/>
            <a:headEnd/>
            <a:tailEnd/>
          </a:ln>
        </p:spPr>
        <p:txBody>
          <a:bodyPr anchor="ctr"/>
          <a:lstStyle/>
          <a:p>
            <a:pPr algn="ctr"/>
            <a:r>
              <a:rPr lang="en-US" sz="3200" b="1" dirty="0">
                <a:solidFill>
                  <a:schemeClr val="bg1"/>
                </a:solidFill>
              </a:rPr>
              <a:t>QSPR modeling of Gibbs energy for hydrogen bonding</a:t>
            </a:r>
            <a:endParaRPr lang="en-US" sz="3200" dirty="0">
              <a:solidFill>
                <a:schemeClr val="bg1"/>
              </a:solidFill>
            </a:endParaRPr>
          </a:p>
          <a:p>
            <a:pPr algn="ctr"/>
            <a:r>
              <a:rPr lang="en-US" sz="3200" dirty="0" smtClean="0">
                <a:solidFill>
                  <a:schemeClr val="accent1">
                    <a:lumMod val="20000"/>
                    <a:lumOff val="80000"/>
                  </a:schemeClr>
                </a:solidFill>
                <a:latin typeface="+mj-lt"/>
              </a:rPr>
              <a:t>External 3-fold cross-validation</a:t>
            </a:r>
          </a:p>
        </p:txBody>
      </p:sp>
      <p:sp>
        <p:nvSpPr>
          <p:cNvPr id="16" name="Номер слайда 6"/>
          <p:cNvSpPr>
            <a:spLocks noGrp="1"/>
          </p:cNvSpPr>
          <p:nvPr>
            <p:ph type="sldNum" sz="quarter" idx="12"/>
          </p:nvPr>
        </p:nvSpPr>
        <p:spPr>
          <a:xfrm>
            <a:off x="8315348" y="6642078"/>
            <a:ext cx="828652" cy="215922"/>
          </a:xfrm>
        </p:spPr>
        <p:txBody>
          <a:bodyPr/>
          <a:lstStyle/>
          <a:p>
            <a:pPr>
              <a:defRPr/>
            </a:pPr>
            <a:fld id="{CB65F501-F5CC-4E12-934E-78BB5E4DA208}" type="slidenum">
              <a:rPr lang="en-US" sz="1600" b="1" smtClean="0">
                <a:solidFill>
                  <a:schemeClr val="bg1"/>
                </a:solidFill>
              </a:rPr>
              <a:pPr>
                <a:defRPr/>
              </a:pPr>
              <a:t>28</a:t>
            </a:fld>
            <a:endParaRPr lang="en-US" sz="1600" b="1" dirty="0">
              <a:solidFill>
                <a:schemeClr val="bg1"/>
              </a:solidFill>
            </a:endParaRPr>
          </a:p>
        </p:txBody>
      </p:sp>
      <p:sp>
        <p:nvSpPr>
          <p:cNvPr id="10" name="Прямоугольник 9"/>
          <p:cNvSpPr/>
          <p:nvPr/>
        </p:nvSpPr>
        <p:spPr>
          <a:xfrm>
            <a:off x="3710948" y="2517235"/>
            <a:ext cx="360040" cy="667609"/>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ик 40"/>
          <p:cNvSpPr/>
          <p:nvPr/>
        </p:nvSpPr>
        <p:spPr>
          <a:xfrm>
            <a:off x="3740125" y="2665886"/>
            <a:ext cx="301686" cy="369332"/>
          </a:xfrm>
          <a:prstGeom prst="rect">
            <a:avLst/>
          </a:prstGeom>
        </p:spPr>
        <p:txBody>
          <a:bodyPr wrap="none">
            <a:spAutoFit/>
          </a:bodyPr>
          <a:lstStyle/>
          <a:p>
            <a:r>
              <a:rPr lang="en-US" dirty="0" smtClean="0">
                <a:solidFill>
                  <a:schemeClr val="bg1"/>
                </a:solidFill>
              </a:rPr>
              <a:t>3</a:t>
            </a:r>
            <a:endParaRPr lang="ru-RU" dirty="0">
              <a:solidFill>
                <a:schemeClr val="bg1"/>
              </a:solidFill>
            </a:endParaRPr>
          </a:p>
        </p:txBody>
      </p:sp>
      <p:sp>
        <p:nvSpPr>
          <p:cNvPr id="4" name="Прямоугольник 3"/>
          <p:cNvSpPr/>
          <p:nvPr/>
        </p:nvSpPr>
        <p:spPr>
          <a:xfrm>
            <a:off x="3761519" y="1294180"/>
            <a:ext cx="1592826" cy="461665"/>
          </a:xfrm>
          <a:prstGeom prst="rect">
            <a:avLst/>
          </a:prstGeom>
        </p:spPr>
        <p:txBody>
          <a:bodyPr wrap="square">
            <a:spAutoFit/>
          </a:bodyPr>
          <a:lstStyle/>
          <a:p>
            <a:r>
              <a:rPr lang="en-US" sz="2400" dirty="0" smtClean="0">
                <a:solidFill>
                  <a:srgbClr val="003192"/>
                </a:solidFill>
              </a:rPr>
              <a:t>three </a:t>
            </a:r>
            <a:r>
              <a:rPr lang="ru-RU" sz="2400" dirty="0" err="1" smtClean="0">
                <a:solidFill>
                  <a:srgbClr val="003192"/>
                </a:solidFill>
              </a:rPr>
              <a:t>fold</a:t>
            </a:r>
            <a:r>
              <a:rPr lang="en-US" sz="2400" dirty="0" smtClean="0">
                <a:solidFill>
                  <a:srgbClr val="003192"/>
                </a:solidFill>
              </a:rPr>
              <a:t>s</a:t>
            </a:r>
            <a:endParaRPr lang="ru-RU" sz="2400" dirty="0">
              <a:solidFill>
                <a:srgbClr val="003192"/>
              </a:solidFill>
            </a:endParaRPr>
          </a:p>
        </p:txBody>
      </p:sp>
      <p:sp>
        <p:nvSpPr>
          <p:cNvPr id="60" name="Прямоугольник 59"/>
          <p:cNvSpPr/>
          <p:nvPr/>
        </p:nvSpPr>
        <p:spPr>
          <a:xfrm>
            <a:off x="6115640" y="2256336"/>
            <a:ext cx="1804864" cy="461665"/>
          </a:xfrm>
          <a:prstGeom prst="rect">
            <a:avLst/>
          </a:prstGeom>
        </p:spPr>
        <p:txBody>
          <a:bodyPr wrap="square">
            <a:spAutoFit/>
          </a:bodyPr>
          <a:lstStyle/>
          <a:p>
            <a:r>
              <a:rPr lang="en-US" sz="2400" dirty="0" smtClean="0">
                <a:solidFill>
                  <a:srgbClr val="003192"/>
                </a:solidFill>
              </a:rPr>
              <a:t>training sets</a:t>
            </a:r>
            <a:endParaRPr lang="ru-RU" sz="2400" dirty="0">
              <a:solidFill>
                <a:srgbClr val="003192"/>
              </a:solidFill>
            </a:endParaRPr>
          </a:p>
        </p:txBody>
      </p:sp>
      <p:sp>
        <p:nvSpPr>
          <p:cNvPr id="61" name="Прямоугольник 60"/>
          <p:cNvSpPr/>
          <p:nvPr/>
        </p:nvSpPr>
        <p:spPr>
          <a:xfrm>
            <a:off x="6115640" y="3323090"/>
            <a:ext cx="1804864" cy="461665"/>
          </a:xfrm>
          <a:prstGeom prst="rect">
            <a:avLst/>
          </a:prstGeom>
        </p:spPr>
        <p:txBody>
          <a:bodyPr wrap="square">
            <a:spAutoFit/>
          </a:bodyPr>
          <a:lstStyle/>
          <a:p>
            <a:r>
              <a:rPr lang="en-US" sz="2400" dirty="0" smtClean="0">
                <a:solidFill>
                  <a:srgbClr val="003192"/>
                </a:solidFill>
              </a:rPr>
              <a:t>test sets</a:t>
            </a:r>
            <a:endParaRPr lang="ru-RU" sz="2400" dirty="0">
              <a:solidFill>
                <a:srgbClr val="003192"/>
              </a:solidFill>
            </a:endParaRPr>
          </a:p>
        </p:txBody>
      </p:sp>
      <p:sp>
        <p:nvSpPr>
          <p:cNvPr id="62" name="Прямоугольник 61"/>
          <p:cNvSpPr/>
          <p:nvPr/>
        </p:nvSpPr>
        <p:spPr>
          <a:xfrm>
            <a:off x="2233871" y="1799657"/>
            <a:ext cx="360040" cy="2058756"/>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рямоугольник 62"/>
          <p:cNvSpPr/>
          <p:nvPr/>
        </p:nvSpPr>
        <p:spPr>
          <a:xfrm>
            <a:off x="840480" y="2111573"/>
            <a:ext cx="1334480" cy="1200329"/>
          </a:xfrm>
          <a:prstGeom prst="rect">
            <a:avLst/>
          </a:prstGeom>
        </p:spPr>
        <p:txBody>
          <a:bodyPr wrap="square">
            <a:spAutoFit/>
          </a:bodyPr>
          <a:lstStyle/>
          <a:p>
            <a:r>
              <a:rPr lang="en-US" sz="2400" dirty="0" smtClean="0">
                <a:solidFill>
                  <a:srgbClr val="003192"/>
                </a:solidFill>
              </a:rPr>
              <a:t>initial training</a:t>
            </a:r>
          </a:p>
          <a:p>
            <a:r>
              <a:rPr lang="en-US" sz="2400" dirty="0" smtClean="0">
                <a:solidFill>
                  <a:srgbClr val="003192"/>
                </a:solidFill>
              </a:rPr>
              <a:t>set</a:t>
            </a:r>
            <a:endParaRPr lang="ru-RU" sz="2400" dirty="0">
              <a:solidFill>
                <a:srgbClr val="003192"/>
              </a:solidFill>
            </a:endParaRPr>
          </a:p>
        </p:txBody>
      </p:sp>
      <p:sp>
        <p:nvSpPr>
          <p:cNvPr id="64" name="Стрелка вниз 63"/>
          <p:cNvSpPr/>
          <p:nvPr/>
        </p:nvSpPr>
        <p:spPr>
          <a:xfrm>
            <a:off x="2911691" y="2377703"/>
            <a:ext cx="428628" cy="642942"/>
          </a:xfrm>
          <a:prstGeom prst="downArrow">
            <a:avLst/>
          </a:prstGeom>
          <a:noFill/>
          <a:ln>
            <a:solidFill>
              <a:schemeClr val="accent1">
                <a:lumMod val="60000"/>
                <a:lumOff val="40000"/>
              </a:schemeClr>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66" name="Прямоугольник 65"/>
              <p:cNvSpPr/>
              <p:nvPr/>
            </p:nvSpPr>
            <p:spPr>
              <a:xfrm>
                <a:off x="1586724" y="4618041"/>
                <a:ext cx="6095265" cy="8485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ru-RU" i="1" smtClean="0">
                              <a:latin typeface="Cambria Math" panose="02040503050406030204" pitchFamily="18" charset="0"/>
                            </a:rPr>
                          </m:ctrlPr>
                        </m:sSubSupPr>
                        <m:e>
                          <m:r>
                            <a:rPr lang="ru-RU" i="1">
                              <a:latin typeface="Cambria Math" panose="02040503050406030204" pitchFamily="18" charset="0"/>
                            </a:rPr>
                            <m:t>𝑅</m:t>
                          </m:r>
                        </m:e>
                        <m:sub>
                          <m:r>
                            <a:rPr lang="ru-RU" i="1">
                              <a:latin typeface="Cambria Math" panose="02040503050406030204" pitchFamily="18" charset="0"/>
                            </a:rPr>
                            <m:t>𝑑𝑒𝑡</m:t>
                          </m:r>
                        </m:sub>
                        <m:sup>
                          <m:r>
                            <a:rPr lang="ru-RU" i="0">
                              <a:latin typeface="Cambria Math" panose="02040503050406030204" pitchFamily="18" charset="0"/>
                            </a:rPr>
                            <m:t>2</m:t>
                          </m:r>
                        </m:sup>
                      </m:sSubSup>
                      <m:r>
                        <a:rPr lang="ru-RU" i="0">
                          <a:latin typeface="Cambria Math" panose="02040503050406030204" pitchFamily="18" charset="0"/>
                        </a:rPr>
                        <m:t>=1−</m:t>
                      </m:r>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𝑖</m:t>
                          </m:r>
                          <m:r>
                            <a:rPr lang="ru-RU">
                              <a:latin typeface="Cambria Math" panose="02040503050406030204" pitchFamily="18" charset="0"/>
                            </a:rPr>
                            <m:t>=1</m:t>
                          </m:r>
                        </m:sub>
                        <m:sup>
                          <m:r>
                            <a:rPr lang="ru-RU" i="1">
                              <a:latin typeface="Cambria Math" panose="02040503050406030204" pitchFamily="18" charset="0"/>
                            </a:rPr>
                            <m:t>𝑛</m:t>
                          </m:r>
                        </m:sup>
                        <m:e>
                          <m:sSup>
                            <m:sSupPr>
                              <m:ctrlPr>
                                <a:rPr lang="ru-RU" i="1" smtClean="0">
                                  <a:latin typeface="Cambria Math" panose="02040503050406030204" pitchFamily="18" charset="0"/>
                                </a:rPr>
                              </m:ctrlPr>
                            </m:sSupPr>
                            <m:e>
                              <m:d>
                                <m:dPr>
                                  <m:ctrlPr>
                                    <a:rPr lang="en-US"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𝑌</m:t>
                                      </m:r>
                                    </m:e>
                                    <m:sub>
                                      <m:r>
                                        <a:rPr lang="ru-RU" i="1">
                                          <a:latin typeface="Cambria Math" panose="02040503050406030204" pitchFamily="18" charset="0"/>
                                        </a:rPr>
                                        <m:t>𝑒𝑥𝑝</m:t>
                                      </m:r>
                                      <m:r>
                                        <a:rPr lang="ru-RU">
                                          <a:latin typeface="Cambria Math" panose="02040503050406030204" pitchFamily="18" charset="0"/>
                                        </a:rPr>
                                        <m:t>,  </m:t>
                                      </m:r>
                                      <m:r>
                                        <a:rPr lang="en-US">
                                          <a:latin typeface="Cambria Math" panose="02040503050406030204" pitchFamily="18" charset="0"/>
                                        </a:rPr>
                                        <m:t> </m:t>
                                      </m:r>
                                      <m:r>
                                        <a:rPr lang="ru-RU" i="1">
                                          <a:latin typeface="Cambria Math" panose="02040503050406030204" pitchFamily="18" charset="0"/>
                                        </a:rPr>
                                        <m:t>𝑖</m:t>
                                      </m:r>
                                    </m:sub>
                                  </m:sSub>
                                  <m:r>
                                    <a:rPr lang="ru-RU">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𝑌</m:t>
                                      </m:r>
                                    </m:e>
                                    <m:sub>
                                      <m:r>
                                        <a:rPr lang="ru-RU" i="1">
                                          <a:latin typeface="Cambria Math" panose="02040503050406030204" pitchFamily="18" charset="0"/>
                                        </a:rPr>
                                        <m:t>𝑝𝑟𝑒𝑑</m:t>
                                      </m:r>
                                      <m:r>
                                        <a:rPr lang="ru-RU">
                                          <a:latin typeface="Cambria Math" panose="02040503050406030204" pitchFamily="18" charset="0"/>
                                        </a:rPr>
                                        <m:t>, </m:t>
                                      </m:r>
                                      <m:r>
                                        <a:rPr lang="en-US" i="1">
                                          <a:latin typeface="Cambria Math" panose="02040503050406030204" pitchFamily="18" charset="0"/>
                                        </a:rPr>
                                        <m:t> </m:t>
                                      </m:r>
                                      <m:r>
                                        <a:rPr lang="ru-RU" i="1">
                                          <a:latin typeface="Cambria Math" panose="02040503050406030204" pitchFamily="18" charset="0"/>
                                        </a:rPr>
                                        <m:t>𝑖</m:t>
                                      </m:r>
                                    </m:sub>
                                  </m:sSub>
                                </m:e>
                              </m:d>
                            </m:e>
                            <m:sup>
                              <m:r>
                                <a:rPr lang="en-US" b="0" i="1" smtClean="0">
                                  <a:latin typeface="Cambria Math" panose="02040503050406030204" pitchFamily="18" charset="0"/>
                                </a:rPr>
                                <m:t>2</m:t>
                              </m:r>
                            </m:sup>
                          </m:sSup>
                        </m:e>
                      </m:nary>
                      <m:r>
                        <a:rPr lang="en-US" b="0" i="1" smtClean="0">
                          <a:latin typeface="Cambria Math" panose="02040503050406030204" pitchFamily="18" charset="0"/>
                        </a:rPr>
                        <m:t>/</m:t>
                      </m:r>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𝑖</m:t>
                          </m:r>
                          <m:r>
                            <a:rPr lang="ru-RU">
                              <a:latin typeface="Cambria Math" panose="02040503050406030204" pitchFamily="18" charset="0"/>
                            </a:rPr>
                            <m:t>=1</m:t>
                          </m:r>
                        </m:sub>
                        <m:sup>
                          <m:r>
                            <a:rPr lang="ru-RU" i="1">
                              <a:latin typeface="Cambria Math" panose="02040503050406030204" pitchFamily="18" charset="0"/>
                            </a:rPr>
                            <m:t>𝑛</m:t>
                          </m:r>
                        </m:sup>
                        <m:e>
                          <m:d>
                            <m:dPr>
                              <m:endChr m:val=""/>
                              <m:ctrlPr>
                                <a:rPr lang="ru-RU" i="1">
                                  <a:latin typeface="Cambria Math" panose="02040503050406030204" pitchFamily="18" charset="0"/>
                                </a:rPr>
                              </m:ctrlPr>
                            </m:dPr>
                            <m:e>
                              <m:sSup>
                                <m:sSupPr>
                                  <m:ctrlPr>
                                    <a:rPr lang="ru-RU" i="1">
                                      <a:latin typeface="Cambria Math" panose="02040503050406030204" pitchFamily="18" charset="0"/>
                                    </a:rPr>
                                  </m:ctrlPr>
                                </m:sSupPr>
                                <m:e>
                                  <m:d>
                                    <m:dPr>
                                      <m:begChr m:val=""/>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𝑌</m:t>
                                          </m:r>
                                        </m:e>
                                        <m:sub>
                                          <m:r>
                                            <a:rPr lang="ru-RU" i="1">
                                              <a:latin typeface="Cambria Math" panose="02040503050406030204" pitchFamily="18" charset="0"/>
                                            </a:rPr>
                                            <m:t>𝑒𝑥𝑝</m:t>
                                          </m:r>
                                          <m:r>
                                            <a:rPr lang="ru-RU">
                                              <a:latin typeface="Cambria Math" panose="02040503050406030204" pitchFamily="18" charset="0"/>
                                            </a:rPr>
                                            <m:t>,  </m:t>
                                          </m:r>
                                          <m:r>
                                            <a:rPr lang="en-US">
                                              <a:latin typeface="Cambria Math" panose="02040503050406030204" pitchFamily="18" charset="0"/>
                                            </a:rPr>
                                            <m:t> </m:t>
                                          </m:r>
                                          <m:r>
                                            <a:rPr lang="ru-RU" i="1">
                                              <a:latin typeface="Cambria Math" panose="02040503050406030204" pitchFamily="18" charset="0"/>
                                            </a:rPr>
                                            <m:t>𝑖</m:t>
                                          </m:r>
                                        </m:sub>
                                      </m:sSub>
                                      <m:r>
                                        <a:rPr lang="ru-RU">
                                          <a:latin typeface="Cambria Math" panose="02040503050406030204" pitchFamily="18" charset="0"/>
                                        </a:rPr>
                                        <m:t>− </m:t>
                                      </m:r>
                                      <m:sSub>
                                        <m:sSubPr>
                                          <m:ctrlPr>
                                            <a:rPr lang="ru-RU" i="1">
                                              <a:latin typeface="Cambria Math" panose="02040503050406030204" pitchFamily="18" charset="0"/>
                                            </a:rPr>
                                          </m:ctrlPr>
                                        </m:sSubPr>
                                        <m:e>
                                          <m:r>
                                            <a:rPr lang="ru-RU">
                                              <a:latin typeface="Cambria Math" panose="02040503050406030204" pitchFamily="18" charset="0"/>
                                            </a:rPr>
                                            <m:t>&lt;</m:t>
                                          </m:r>
                                          <m:r>
                                            <a:rPr lang="ru-RU" i="1">
                                              <a:latin typeface="Cambria Math" panose="02040503050406030204" pitchFamily="18" charset="0"/>
                                            </a:rPr>
                                            <m:t>𝑌</m:t>
                                          </m:r>
                                          <m:r>
                                            <a:rPr lang="ru-RU">
                                              <a:latin typeface="Cambria Math" panose="02040503050406030204" pitchFamily="18" charset="0"/>
                                            </a:rPr>
                                            <m:t>&gt;</m:t>
                                          </m:r>
                                        </m:e>
                                        <m:sub>
                                          <m:r>
                                            <a:rPr lang="ru-RU" i="1">
                                              <a:latin typeface="Cambria Math" panose="02040503050406030204" pitchFamily="18" charset="0"/>
                                            </a:rPr>
                                            <m:t>𝑒𝑥𝑝</m:t>
                                          </m:r>
                                        </m:sub>
                                      </m:sSub>
                                    </m:e>
                                  </m:d>
                                </m:e>
                                <m:sup>
                                  <m:r>
                                    <a:rPr lang="ru-RU">
                                      <a:latin typeface="Cambria Math" panose="02040503050406030204" pitchFamily="18" charset="0"/>
                                    </a:rPr>
                                    <m:t>2</m:t>
                                  </m:r>
                                </m:sup>
                              </m:sSup>
                            </m:e>
                          </m:d>
                        </m:e>
                      </m:nary>
                    </m:oMath>
                  </m:oMathPara>
                </a14:m>
                <a:endParaRPr lang="ru-RU" dirty="0"/>
              </a:p>
            </p:txBody>
          </p:sp>
        </mc:Choice>
        <mc:Fallback xmlns="">
          <p:sp>
            <p:nvSpPr>
              <p:cNvPr id="66" name="Прямоугольник 65"/>
              <p:cNvSpPr>
                <a:spLocks noRot="1" noChangeAspect="1" noMove="1" noResize="1" noEditPoints="1" noAdjustHandles="1" noChangeArrowheads="1" noChangeShapeType="1" noTextEdit="1"/>
              </p:cNvSpPr>
              <p:nvPr/>
            </p:nvSpPr>
            <p:spPr>
              <a:xfrm>
                <a:off x="1586724" y="4618041"/>
                <a:ext cx="6095265" cy="848566"/>
              </a:xfrm>
              <a:prstGeom prst="rect">
                <a:avLst/>
              </a:prstGeom>
              <a:blipFill rotWithShape="0">
                <a:blip r:embed="rId4"/>
                <a:stretch>
                  <a:fillRect/>
                </a:stretch>
              </a:blipFill>
            </p:spPr>
            <p:txBody>
              <a:bodyPr/>
              <a:lstStyle/>
              <a:p>
                <a:r>
                  <a:rPr lang="ru-RU">
                    <a:noFill/>
                  </a:rPr>
                  <a:t> </a:t>
                </a:r>
              </a:p>
            </p:txBody>
          </p:sp>
        </mc:Fallback>
      </mc:AlternateContent>
      <p:sp>
        <p:nvSpPr>
          <p:cNvPr id="67" name="Прямоугольник 66"/>
          <p:cNvSpPr/>
          <p:nvPr/>
        </p:nvSpPr>
        <p:spPr>
          <a:xfrm>
            <a:off x="213619" y="4259035"/>
            <a:ext cx="3379596" cy="461665"/>
          </a:xfrm>
          <a:prstGeom prst="rect">
            <a:avLst/>
          </a:prstGeom>
        </p:spPr>
        <p:txBody>
          <a:bodyPr wrap="square">
            <a:spAutoFit/>
          </a:bodyPr>
          <a:lstStyle/>
          <a:p>
            <a:r>
              <a:rPr lang="en-US" sz="2400" i="1" dirty="0" smtClean="0">
                <a:solidFill>
                  <a:srgbClr val="003192"/>
                </a:solidFill>
              </a:rPr>
              <a:t>determination coefficient:</a:t>
            </a:r>
            <a:endParaRPr lang="ru-RU" sz="2400" i="1" dirty="0">
              <a:solidFill>
                <a:srgbClr val="003192"/>
              </a:solidFill>
            </a:endParaRPr>
          </a:p>
        </p:txBody>
      </p:sp>
      <mc:AlternateContent xmlns:mc="http://schemas.openxmlformats.org/markup-compatibility/2006" xmlns:a14="http://schemas.microsoft.com/office/drawing/2010/main">
        <mc:Choice Requires="a14">
          <p:sp>
            <p:nvSpPr>
              <p:cNvPr id="6" name="Прямоугольник 5"/>
              <p:cNvSpPr/>
              <p:nvPr/>
            </p:nvSpPr>
            <p:spPr>
              <a:xfrm>
                <a:off x="1436932" y="5822561"/>
                <a:ext cx="4030655"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ru-RU" i="1" smtClean="0">
                          <a:latin typeface="Cambria Math" panose="02040503050406030204" pitchFamily="18" charset="0"/>
                        </a:rPr>
                        <m:t>𝑅𝑀𝑆𝐸</m:t>
                      </m:r>
                      <m:r>
                        <a:rPr lang="ru-RU" i="0">
                          <a:latin typeface="Cambria Math" panose="02040503050406030204" pitchFamily="18" charset="0"/>
                        </a:rPr>
                        <m:t>=[ </m:t>
                      </m:r>
                      <m:f>
                        <m:fPr>
                          <m:ctrlPr>
                            <a:rPr lang="ru-RU" i="1">
                              <a:latin typeface="Cambria Math" panose="02040503050406030204" pitchFamily="18" charset="0"/>
                            </a:rPr>
                          </m:ctrlPr>
                        </m:fPr>
                        <m:num>
                          <m:r>
                            <a:rPr lang="ru-RU" i="0">
                              <a:latin typeface="Cambria Math" panose="02040503050406030204" pitchFamily="18" charset="0"/>
                            </a:rPr>
                            <m:t>1</m:t>
                          </m:r>
                        </m:num>
                        <m:den>
                          <m:r>
                            <a:rPr lang="ru-RU" i="1">
                              <a:latin typeface="Cambria Math" panose="02040503050406030204" pitchFamily="18" charset="0"/>
                            </a:rPr>
                            <m:t>𝑛</m:t>
                          </m:r>
                        </m:den>
                      </m:f>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𝑖</m:t>
                          </m:r>
                          <m:r>
                            <a:rPr lang="ru-RU" i="0">
                              <a:latin typeface="Cambria Math" panose="02040503050406030204" pitchFamily="18" charset="0"/>
                            </a:rPr>
                            <m:t>=1</m:t>
                          </m:r>
                        </m:sub>
                        <m:sup>
                          <m:r>
                            <a:rPr lang="ru-RU" i="1">
                              <a:latin typeface="Cambria Math" panose="02040503050406030204" pitchFamily="18" charset="0"/>
                            </a:rPr>
                            <m:t>𝑛</m:t>
                          </m:r>
                        </m:sup>
                        <m:e>
                          <m:d>
                            <m:dPr>
                              <m:endChr m:val=""/>
                              <m:ctrlPr>
                                <a:rPr lang="ru-RU" i="1">
                                  <a:latin typeface="Cambria Math" panose="02040503050406030204" pitchFamily="18" charset="0"/>
                                </a:rPr>
                              </m:ctrlPr>
                            </m:dPr>
                            <m:e>
                              <m:sSub>
                                <m:sSubPr>
                                  <m:ctrlPr>
                                    <a:rPr lang="ru-RU" i="1">
                                      <a:latin typeface="Cambria Math" panose="02040503050406030204" pitchFamily="18" charset="0"/>
                                    </a:rPr>
                                  </m:ctrlPr>
                                </m:sSubPr>
                                <m:e>
                                  <m:r>
                                    <a:rPr lang="ru-RU" i="1">
                                      <a:latin typeface="Cambria Math" panose="02040503050406030204" pitchFamily="18" charset="0"/>
                                    </a:rPr>
                                    <m:t>𝑌</m:t>
                                  </m:r>
                                </m:e>
                                <m:sub>
                                  <m:r>
                                    <a:rPr lang="ru-RU" i="1">
                                      <a:latin typeface="Cambria Math" panose="02040503050406030204" pitchFamily="18" charset="0"/>
                                    </a:rPr>
                                    <m:t>𝑒𝑥𝑝</m:t>
                                  </m:r>
                                  <m:r>
                                    <a:rPr lang="ru-RU" i="0">
                                      <a:latin typeface="Cambria Math" panose="02040503050406030204" pitchFamily="18" charset="0"/>
                                    </a:rPr>
                                    <m:t>,  </m:t>
                                  </m:r>
                                  <m:r>
                                    <a:rPr lang="en-US" b="0" i="0" smtClean="0">
                                      <a:latin typeface="Cambria Math" panose="02040503050406030204" pitchFamily="18" charset="0"/>
                                    </a:rPr>
                                    <m:t> </m:t>
                                  </m:r>
                                  <m:r>
                                    <a:rPr lang="ru-RU" i="1">
                                      <a:latin typeface="Cambria Math" panose="02040503050406030204" pitchFamily="18" charset="0"/>
                                    </a:rPr>
                                    <m:t>𝑖</m:t>
                                  </m:r>
                                </m:sub>
                              </m:sSub>
                              <m:r>
                                <a:rPr lang="ru-RU" i="0">
                                  <a:latin typeface="Cambria Math" panose="02040503050406030204" pitchFamily="18" charset="0"/>
                                </a:rPr>
                                <m:t>− </m:t>
                              </m:r>
                              <m:sSub>
                                <m:sSubPr>
                                  <m:ctrlPr>
                                    <a:rPr lang="ru-RU" i="1">
                                      <a:latin typeface="Cambria Math" panose="02040503050406030204" pitchFamily="18" charset="0"/>
                                    </a:rPr>
                                  </m:ctrlPr>
                                </m:sSubPr>
                                <m:e>
                                  <m:r>
                                    <a:rPr lang="ru-RU" i="1">
                                      <a:latin typeface="Cambria Math" panose="02040503050406030204" pitchFamily="18" charset="0"/>
                                    </a:rPr>
                                    <m:t>𝑌</m:t>
                                  </m:r>
                                </m:e>
                                <m:sub>
                                  <m:r>
                                    <a:rPr lang="ru-RU" i="1">
                                      <a:latin typeface="Cambria Math" panose="02040503050406030204" pitchFamily="18" charset="0"/>
                                    </a:rPr>
                                    <m:t>𝑝𝑟𝑒𝑑</m:t>
                                  </m:r>
                                  <m:r>
                                    <a:rPr lang="ru-RU" i="0">
                                      <a:latin typeface="Cambria Math" panose="02040503050406030204" pitchFamily="18" charset="0"/>
                                    </a:rPr>
                                    <m:t>, </m:t>
                                  </m:r>
                                  <m:r>
                                    <a:rPr lang="en-US" b="0" i="0" smtClean="0">
                                      <a:latin typeface="Cambria Math" panose="02040503050406030204" pitchFamily="18" charset="0"/>
                                    </a:rPr>
                                    <m:t> </m:t>
                                  </m:r>
                                  <m:r>
                                    <a:rPr lang="ru-RU" i="1">
                                      <a:latin typeface="Cambria Math" panose="02040503050406030204" pitchFamily="18" charset="0"/>
                                    </a:rPr>
                                    <m:t>𝑖</m:t>
                                  </m:r>
                                </m:sub>
                              </m:sSub>
                              <m:sSup>
                                <m:sSupPr>
                                  <m:ctrlPr>
                                    <a:rPr lang="ru-RU" i="1">
                                      <a:latin typeface="Cambria Math" panose="02040503050406030204" pitchFamily="18" charset="0"/>
                                    </a:rPr>
                                  </m:ctrlPr>
                                </m:sSupPr>
                                <m:e>
                                  <m:r>
                                    <a:rPr lang="en-US" b="0" i="1" smtClean="0">
                                      <a:latin typeface="Cambria Math" panose="02040503050406030204" pitchFamily="18" charset="0"/>
                                    </a:rPr>
                                    <m:t>)</m:t>
                                  </m:r>
                                </m:e>
                                <m:sup>
                                  <m:r>
                                    <a:rPr lang="ru-RU" i="0">
                                      <a:latin typeface="Cambria Math" panose="02040503050406030204" pitchFamily="18" charset="0"/>
                                    </a:rPr>
                                    <m:t>2</m:t>
                                  </m:r>
                                </m:sup>
                              </m:sSup>
                              <m:r>
                                <a:rPr lang="ru-RU" i="0">
                                  <a:latin typeface="Cambria Math" panose="02040503050406030204" pitchFamily="18" charset="0"/>
                                </a:rPr>
                                <m:t> </m:t>
                              </m:r>
                            </m:e>
                          </m:d>
                        </m:e>
                      </m:nary>
                      <m:sSup>
                        <m:sSupPr>
                          <m:ctrlPr>
                            <a:rPr lang="ru-RU" i="1">
                              <a:latin typeface="Cambria Math" panose="02040503050406030204" pitchFamily="18" charset="0"/>
                            </a:rPr>
                          </m:ctrlPr>
                        </m:sSupPr>
                        <m:e>
                          <m:r>
                            <a:rPr lang="en-US" b="0" i="1" smtClean="0">
                              <a:latin typeface="Cambria Math" panose="02040503050406030204" pitchFamily="18" charset="0"/>
                            </a:rPr>
                            <m:t>]</m:t>
                          </m:r>
                        </m:e>
                        <m:sup>
                          <m:f>
                            <m:fPr>
                              <m:type m:val="lin"/>
                              <m:ctrlPr>
                                <a:rPr lang="ru-RU" i="1">
                                  <a:latin typeface="Cambria Math" panose="02040503050406030204" pitchFamily="18" charset="0"/>
                                </a:rPr>
                              </m:ctrlPr>
                            </m:fPr>
                            <m:num>
                              <m:r>
                                <a:rPr lang="ru-RU" i="0">
                                  <a:latin typeface="Cambria Math" panose="02040503050406030204" pitchFamily="18" charset="0"/>
                                </a:rPr>
                                <m:t>1</m:t>
                              </m:r>
                            </m:num>
                            <m:den>
                              <m:r>
                                <a:rPr lang="ru-RU" i="0">
                                  <a:latin typeface="Cambria Math" panose="02040503050406030204" pitchFamily="18" charset="0"/>
                                </a:rPr>
                                <m:t>2</m:t>
                              </m:r>
                            </m:den>
                          </m:f>
                        </m:sup>
                      </m:sSup>
                    </m:oMath>
                  </m:oMathPara>
                </a14:m>
                <a:endParaRPr lang="ru-RU"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436932" y="5822561"/>
                <a:ext cx="4030655" cy="848566"/>
              </a:xfrm>
              <a:prstGeom prst="rect">
                <a:avLst/>
              </a:prstGeom>
              <a:blipFill rotWithShape="0">
                <a:blip r:embed="rId5"/>
                <a:stretch>
                  <a:fillRect/>
                </a:stretch>
              </a:blipFill>
            </p:spPr>
            <p:txBody>
              <a:bodyPr/>
              <a:lstStyle/>
              <a:p>
                <a:r>
                  <a:rPr lang="ru-RU">
                    <a:noFill/>
                  </a:rPr>
                  <a:t> </a:t>
                </a:r>
              </a:p>
            </p:txBody>
          </p:sp>
        </mc:Fallback>
      </mc:AlternateContent>
      <p:sp>
        <p:nvSpPr>
          <p:cNvPr id="68" name="Прямоугольник 67"/>
          <p:cNvSpPr/>
          <p:nvPr/>
        </p:nvSpPr>
        <p:spPr>
          <a:xfrm>
            <a:off x="213619" y="5441338"/>
            <a:ext cx="3379596" cy="461665"/>
          </a:xfrm>
          <a:prstGeom prst="rect">
            <a:avLst/>
          </a:prstGeom>
        </p:spPr>
        <p:txBody>
          <a:bodyPr wrap="square">
            <a:spAutoFit/>
          </a:bodyPr>
          <a:lstStyle/>
          <a:p>
            <a:r>
              <a:rPr lang="en-US" sz="2400" i="1" dirty="0">
                <a:solidFill>
                  <a:srgbClr val="003192"/>
                </a:solidFill>
              </a:rPr>
              <a:t>root mean squared error </a:t>
            </a:r>
            <a:r>
              <a:rPr lang="en-US" sz="2400" i="1" dirty="0" smtClean="0">
                <a:solidFill>
                  <a:srgbClr val="003192"/>
                </a:solidFill>
              </a:rPr>
              <a:t>:</a:t>
            </a:r>
            <a:endParaRPr lang="ru-RU" sz="2400" i="1" dirty="0">
              <a:solidFill>
                <a:srgbClr val="003192"/>
              </a:solidFill>
            </a:endParaRPr>
          </a:p>
        </p:txBody>
      </p:sp>
      <mc:AlternateContent xmlns:mc="http://schemas.openxmlformats.org/markup-compatibility/2006" xmlns:a14="http://schemas.microsoft.com/office/drawing/2010/main">
        <mc:Choice Requires="a14">
          <p:sp>
            <p:nvSpPr>
              <p:cNvPr id="65" name="Прямоугольник 64"/>
              <p:cNvSpPr/>
              <p:nvPr/>
            </p:nvSpPr>
            <p:spPr>
              <a:xfrm>
                <a:off x="7046991" y="6065352"/>
                <a:ext cx="886012" cy="362984"/>
              </a:xfrm>
              <a:prstGeom prst="rect">
                <a:avLst/>
              </a:prstGeom>
              <a:solidFill>
                <a:srgbClr val="E3EBF5"/>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𝑌</m:t>
                      </m:r>
                      <m:r>
                        <a:rPr lang="en-US" b="0" i="1" smtClean="0">
                          <a:latin typeface="Cambria Math" panose="02040503050406030204" pitchFamily="18" charset="0"/>
                        </a:rPr>
                        <m:t> </m:t>
                      </m:r>
                      <m:r>
                        <a:rPr lang="en-US" b="0" i="1" smtClean="0">
                          <a:latin typeface="Cambria Math" panose="02040503050406030204" pitchFamily="18" charset="0"/>
                          <a:sym typeface="Symbol" panose="05050102010706020507" pitchFamily="18" charset="2"/>
                        </a:rPr>
                        <m:t></m:t>
                      </m:r>
                      <m:r>
                        <a:rPr lang="en-US" i="1">
                          <a:latin typeface="Cambria Math" panose="02040503050406030204" pitchFamily="18" charset="0"/>
                        </a:rPr>
                        <m:t> </m:t>
                      </m:r>
                      <m:r>
                        <a:rPr lang="en-US" b="0" i="1" dirty="0" smtClean="0">
                          <a:latin typeface="Cambria Math" panose="02040503050406030204" pitchFamily="18" charset="0"/>
                          <a:sym typeface="Symbol" panose="05050102010706020507" pitchFamily="18" charset="2"/>
                        </a:rPr>
                        <m:t></m:t>
                      </m:r>
                      <m:r>
                        <m:rPr>
                          <m:nor/>
                        </m:rPr>
                        <a:rPr lang="en-US" b="0" i="1" dirty="0" smtClean="0">
                          <a:latin typeface="Cambria Math" panose="02040503050406030204" pitchFamily="18" charset="0"/>
                        </a:rPr>
                        <m:t>G</m:t>
                      </m:r>
                    </m:oMath>
                  </m:oMathPara>
                </a14:m>
                <a:endParaRPr lang="ru-RU" i="1" baseline="-25000" dirty="0">
                  <a:latin typeface="Cambria Math" panose="02040503050406030204" pitchFamily="18" charset="0"/>
                </a:endParaRPr>
              </a:p>
            </p:txBody>
          </p:sp>
        </mc:Choice>
        <mc:Fallback xmlns="">
          <p:sp>
            <p:nvSpPr>
              <p:cNvPr id="65" name="Прямоугольник 64"/>
              <p:cNvSpPr>
                <a:spLocks noRot="1" noChangeAspect="1" noMove="1" noResize="1" noEditPoints="1" noAdjustHandles="1" noChangeArrowheads="1" noChangeShapeType="1" noTextEdit="1"/>
              </p:cNvSpPr>
              <p:nvPr/>
            </p:nvSpPr>
            <p:spPr>
              <a:xfrm>
                <a:off x="7046991" y="6065352"/>
                <a:ext cx="886012" cy="362984"/>
              </a:xfrm>
              <a:prstGeom prst="rect">
                <a:avLst/>
              </a:prstGeom>
              <a:blipFill rotWithShape="0">
                <a:blip r:embed="rId6"/>
                <a:stretch>
                  <a:fillRect/>
                </a:stretch>
              </a:blipFill>
            </p:spPr>
            <p:txBody>
              <a:bodyPr/>
              <a:lstStyle/>
              <a:p>
                <a:r>
                  <a:rPr lang="ru-RU">
                    <a:noFill/>
                  </a:rPr>
                  <a:t> </a:t>
                </a:r>
              </a:p>
            </p:txBody>
          </p:sp>
        </mc:Fallback>
      </mc:AlternateContent>
      <p:sp>
        <p:nvSpPr>
          <p:cNvPr id="70" name="Прямоугольник 69"/>
          <p:cNvSpPr/>
          <p:nvPr/>
        </p:nvSpPr>
        <p:spPr>
          <a:xfrm>
            <a:off x="3710948" y="3195905"/>
            <a:ext cx="360040" cy="667609"/>
          </a:xfrm>
          <a:prstGeom prst="rect">
            <a:avLst/>
          </a:prstGeom>
          <a:solidFill>
            <a:srgbClr val="579B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Прямоугольник 70"/>
          <p:cNvSpPr/>
          <p:nvPr/>
        </p:nvSpPr>
        <p:spPr>
          <a:xfrm>
            <a:off x="3740125" y="3344556"/>
            <a:ext cx="301686" cy="369332"/>
          </a:xfrm>
          <a:prstGeom prst="rect">
            <a:avLst/>
          </a:prstGeom>
        </p:spPr>
        <p:txBody>
          <a:bodyPr wrap="none">
            <a:spAutoFit/>
          </a:bodyPr>
          <a:lstStyle/>
          <a:p>
            <a:r>
              <a:rPr lang="en-US" dirty="0" smtClean="0">
                <a:solidFill>
                  <a:schemeClr val="bg1"/>
                </a:solidFill>
              </a:rPr>
              <a:t>1</a:t>
            </a:r>
            <a:endParaRPr lang="ru-RU" dirty="0">
              <a:solidFill>
                <a:schemeClr val="bg1"/>
              </a:solidFill>
            </a:endParaRPr>
          </a:p>
        </p:txBody>
      </p:sp>
      <p:sp>
        <p:nvSpPr>
          <p:cNvPr id="72" name="Прямоугольник 71"/>
          <p:cNvSpPr/>
          <p:nvPr/>
        </p:nvSpPr>
        <p:spPr>
          <a:xfrm>
            <a:off x="4344211" y="2511354"/>
            <a:ext cx="360040" cy="667609"/>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Прямоугольник 72"/>
          <p:cNvSpPr/>
          <p:nvPr/>
        </p:nvSpPr>
        <p:spPr>
          <a:xfrm>
            <a:off x="4373388" y="2660005"/>
            <a:ext cx="301686" cy="369332"/>
          </a:xfrm>
          <a:prstGeom prst="rect">
            <a:avLst/>
          </a:prstGeom>
        </p:spPr>
        <p:txBody>
          <a:bodyPr wrap="none">
            <a:spAutoFit/>
          </a:bodyPr>
          <a:lstStyle/>
          <a:p>
            <a:r>
              <a:rPr lang="en-US" dirty="0" smtClean="0">
                <a:solidFill>
                  <a:schemeClr val="bg1"/>
                </a:solidFill>
              </a:rPr>
              <a:t>3</a:t>
            </a:r>
            <a:endParaRPr lang="ru-RU" dirty="0">
              <a:solidFill>
                <a:schemeClr val="bg1"/>
              </a:solidFill>
            </a:endParaRPr>
          </a:p>
        </p:txBody>
      </p:sp>
      <p:sp>
        <p:nvSpPr>
          <p:cNvPr id="74" name="Прямоугольник 73"/>
          <p:cNvSpPr/>
          <p:nvPr/>
        </p:nvSpPr>
        <p:spPr>
          <a:xfrm>
            <a:off x="4344211" y="3201600"/>
            <a:ext cx="360040" cy="667609"/>
          </a:xfrm>
          <a:prstGeom prst="rect">
            <a:avLst/>
          </a:prstGeom>
          <a:solidFill>
            <a:srgbClr val="579B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Прямоугольник 74"/>
          <p:cNvSpPr/>
          <p:nvPr/>
        </p:nvSpPr>
        <p:spPr>
          <a:xfrm>
            <a:off x="4373388" y="3350251"/>
            <a:ext cx="301686" cy="369332"/>
          </a:xfrm>
          <a:prstGeom prst="rect">
            <a:avLst/>
          </a:prstGeom>
        </p:spPr>
        <p:txBody>
          <a:bodyPr wrap="none">
            <a:spAutoFit/>
          </a:bodyPr>
          <a:lstStyle/>
          <a:p>
            <a:r>
              <a:rPr lang="en-US" dirty="0" smtClean="0">
                <a:solidFill>
                  <a:schemeClr val="bg1"/>
                </a:solidFill>
              </a:rPr>
              <a:t>2</a:t>
            </a:r>
            <a:endParaRPr lang="ru-RU" dirty="0">
              <a:solidFill>
                <a:schemeClr val="bg1"/>
              </a:solidFill>
            </a:endParaRPr>
          </a:p>
        </p:txBody>
      </p:sp>
      <p:sp>
        <p:nvSpPr>
          <p:cNvPr id="76" name="Прямоугольник 75"/>
          <p:cNvSpPr/>
          <p:nvPr/>
        </p:nvSpPr>
        <p:spPr>
          <a:xfrm>
            <a:off x="4957596" y="3180226"/>
            <a:ext cx="360040" cy="667609"/>
          </a:xfrm>
          <a:prstGeom prst="rect">
            <a:avLst/>
          </a:prstGeom>
          <a:solidFill>
            <a:srgbClr val="579B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p:cNvSpPr/>
          <p:nvPr/>
        </p:nvSpPr>
        <p:spPr>
          <a:xfrm>
            <a:off x="4986773" y="3328877"/>
            <a:ext cx="301686" cy="369332"/>
          </a:xfrm>
          <a:prstGeom prst="rect">
            <a:avLst/>
          </a:prstGeom>
        </p:spPr>
        <p:txBody>
          <a:bodyPr wrap="none">
            <a:spAutoFit/>
          </a:bodyPr>
          <a:lstStyle/>
          <a:p>
            <a:r>
              <a:rPr lang="en-US" dirty="0" smtClean="0">
                <a:solidFill>
                  <a:schemeClr val="bg1"/>
                </a:solidFill>
              </a:rPr>
              <a:t>3</a:t>
            </a:r>
            <a:endParaRPr lang="ru-RU" dirty="0">
              <a:solidFill>
                <a:schemeClr val="bg1"/>
              </a:solidFill>
            </a:endParaRPr>
          </a:p>
        </p:txBody>
      </p:sp>
      <p:sp>
        <p:nvSpPr>
          <p:cNvPr id="78" name="Прямоугольник 77"/>
          <p:cNvSpPr/>
          <p:nvPr/>
        </p:nvSpPr>
        <p:spPr>
          <a:xfrm>
            <a:off x="3710948" y="1830171"/>
            <a:ext cx="360040" cy="667609"/>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рямоугольник 78"/>
          <p:cNvSpPr/>
          <p:nvPr/>
        </p:nvSpPr>
        <p:spPr>
          <a:xfrm>
            <a:off x="3740125" y="1978822"/>
            <a:ext cx="301686" cy="369332"/>
          </a:xfrm>
          <a:prstGeom prst="rect">
            <a:avLst/>
          </a:prstGeom>
        </p:spPr>
        <p:txBody>
          <a:bodyPr wrap="none">
            <a:spAutoFit/>
          </a:bodyPr>
          <a:lstStyle/>
          <a:p>
            <a:r>
              <a:rPr lang="en-US" dirty="0" smtClean="0">
                <a:solidFill>
                  <a:schemeClr val="bg1"/>
                </a:solidFill>
              </a:rPr>
              <a:t>2</a:t>
            </a:r>
            <a:endParaRPr lang="ru-RU" dirty="0">
              <a:solidFill>
                <a:schemeClr val="bg1"/>
              </a:solidFill>
            </a:endParaRPr>
          </a:p>
        </p:txBody>
      </p:sp>
      <p:sp>
        <p:nvSpPr>
          <p:cNvPr id="80" name="Прямоугольник 79"/>
          <p:cNvSpPr/>
          <p:nvPr/>
        </p:nvSpPr>
        <p:spPr>
          <a:xfrm>
            <a:off x="4338596" y="1819560"/>
            <a:ext cx="360040" cy="667609"/>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Прямоугольник 80"/>
          <p:cNvSpPr/>
          <p:nvPr/>
        </p:nvSpPr>
        <p:spPr>
          <a:xfrm>
            <a:off x="4367773" y="1968211"/>
            <a:ext cx="301686" cy="369332"/>
          </a:xfrm>
          <a:prstGeom prst="rect">
            <a:avLst/>
          </a:prstGeom>
        </p:spPr>
        <p:txBody>
          <a:bodyPr wrap="none">
            <a:spAutoFit/>
          </a:bodyPr>
          <a:lstStyle/>
          <a:p>
            <a:r>
              <a:rPr lang="en-US" dirty="0" smtClean="0">
                <a:solidFill>
                  <a:schemeClr val="bg1"/>
                </a:solidFill>
              </a:rPr>
              <a:t>1</a:t>
            </a:r>
            <a:endParaRPr lang="ru-RU" dirty="0">
              <a:solidFill>
                <a:schemeClr val="bg1"/>
              </a:solidFill>
            </a:endParaRPr>
          </a:p>
        </p:txBody>
      </p:sp>
      <p:sp>
        <p:nvSpPr>
          <p:cNvPr id="82" name="Прямоугольник 81"/>
          <p:cNvSpPr/>
          <p:nvPr/>
        </p:nvSpPr>
        <p:spPr>
          <a:xfrm>
            <a:off x="4950060" y="2506294"/>
            <a:ext cx="360040" cy="667609"/>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рямоугольник 82"/>
          <p:cNvSpPr/>
          <p:nvPr/>
        </p:nvSpPr>
        <p:spPr>
          <a:xfrm>
            <a:off x="4979237" y="2654945"/>
            <a:ext cx="301686" cy="369332"/>
          </a:xfrm>
          <a:prstGeom prst="rect">
            <a:avLst/>
          </a:prstGeom>
        </p:spPr>
        <p:txBody>
          <a:bodyPr wrap="none">
            <a:spAutoFit/>
          </a:bodyPr>
          <a:lstStyle/>
          <a:p>
            <a:r>
              <a:rPr lang="en-US" dirty="0" smtClean="0">
                <a:solidFill>
                  <a:schemeClr val="bg1"/>
                </a:solidFill>
              </a:rPr>
              <a:t>2</a:t>
            </a:r>
            <a:endParaRPr lang="ru-RU" dirty="0">
              <a:solidFill>
                <a:schemeClr val="bg1"/>
              </a:solidFill>
            </a:endParaRPr>
          </a:p>
        </p:txBody>
      </p:sp>
      <p:sp>
        <p:nvSpPr>
          <p:cNvPr id="84" name="Прямоугольник 83"/>
          <p:cNvSpPr/>
          <p:nvPr/>
        </p:nvSpPr>
        <p:spPr>
          <a:xfrm>
            <a:off x="4942524" y="1807833"/>
            <a:ext cx="360040" cy="667609"/>
          </a:xfrm>
          <a:prstGeom prst="rect">
            <a:avLst/>
          </a:prstGeom>
          <a:solidFill>
            <a:srgbClr val="0066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рямоугольник 84"/>
          <p:cNvSpPr/>
          <p:nvPr/>
        </p:nvSpPr>
        <p:spPr>
          <a:xfrm>
            <a:off x="4971701" y="1956484"/>
            <a:ext cx="301686" cy="369332"/>
          </a:xfrm>
          <a:prstGeom prst="rect">
            <a:avLst/>
          </a:prstGeom>
        </p:spPr>
        <p:txBody>
          <a:bodyPr wrap="none">
            <a:spAutoFit/>
          </a:bodyPr>
          <a:lstStyle/>
          <a:p>
            <a:r>
              <a:rPr lang="en-US" dirty="0" smtClean="0">
                <a:solidFill>
                  <a:schemeClr val="bg1"/>
                </a:solidFill>
              </a:rPr>
              <a:t>1</a:t>
            </a:r>
            <a:endParaRPr lang="ru-RU" dirty="0">
              <a:solidFill>
                <a:schemeClr val="bg1"/>
              </a:solidFill>
            </a:endParaRPr>
          </a:p>
        </p:txBody>
      </p:sp>
      <p:sp>
        <p:nvSpPr>
          <p:cNvPr id="5" name="Правая фигурная скобка 4"/>
          <p:cNvSpPr/>
          <p:nvPr/>
        </p:nvSpPr>
        <p:spPr>
          <a:xfrm>
            <a:off x="5580920" y="1799657"/>
            <a:ext cx="431240" cy="13742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6" name="Правая фигурная скобка 85"/>
          <p:cNvSpPr/>
          <p:nvPr/>
        </p:nvSpPr>
        <p:spPr>
          <a:xfrm>
            <a:off x="5580920" y="3245804"/>
            <a:ext cx="431240" cy="6020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1030247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29</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QSPR modeling of Gibbs energy for hydrogen bonding</a:t>
            </a:r>
            <a:endParaRPr lang="en-US" sz="3200" dirty="0">
              <a:solidFill>
                <a:schemeClr val="bg1"/>
              </a:solidFill>
              <a:latin typeface="+mj-lt"/>
            </a:endParaRPr>
          </a:p>
          <a:p>
            <a:pPr algn="ctr"/>
            <a:r>
              <a:rPr lang="en-US" sz="3200" dirty="0" smtClean="0">
                <a:solidFill>
                  <a:schemeClr val="accent1">
                    <a:lumMod val="20000"/>
                    <a:lumOff val="80000"/>
                  </a:schemeClr>
                </a:solidFill>
                <a:latin typeface="+mj-lt"/>
              </a:rPr>
              <a:t>External </a:t>
            </a:r>
            <a:r>
              <a:rPr lang="en-US" sz="3200" dirty="0">
                <a:solidFill>
                  <a:schemeClr val="accent1">
                    <a:lumMod val="20000"/>
                    <a:lumOff val="80000"/>
                  </a:schemeClr>
                </a:solidFill>
              </a:rPr>
              <a:t>3-fold </a:t>
            </a:r>
            <a:r>
              <a:rPr lang="en-US" sz="3200" dirty="0" smtClean="0">
                <a:solidFill>
                  <a:schemeClr val="accent1">
                    <a:lumMod val="20000"/>
                    <a:lumOff val="80000"/>
                  </a:schemeClr>
                </a:solidFill>
                <a:latin typeface="+mj-lt"/>
              </a:rPr>
              <a:t>cross </a:t>
            </a:r>
            <a:r>
              <a:rPr lang="en-US" sz="3200" dirty="0">
                <a:solidFill>
                  <a:schemeClr val="accent1">
                    <a:lumMod val="20000"/>
                    <a:lumOff val="80000"/>
                  </a:schemeClr>
                </a:solidFill>
                <a:latin typeface="+mj-lt"/>
              </a:rPr>
              <a:t>validation </a:t>
            </a:r>
          </a:p>
        </p:txBody>
      </p:sp>
      <p:graphicFrame>
        <p:nvGraphicFramePr>
          <p:cNvPr id="5" name="Объект 4"/>
          <p:cNvGraphicFramePr>
            <a:graphicFrameLocks noChangeAspect="1"/>
          </p:cNvGraphicFramePr>
          <p:nvPr>
            <p:extLst>
              <p:ext uri="{D42A27DB-BD31-4B8C-83A1-F6EECF244321}">
                <p14:modId xmlns:p14="http://schemas.microsoft.com/office/powerpoint/2010/main" val="2833269931"/>
              </p:ext>
            </p:extLst>
          </p:nvPr>
        </p:nvGraphicFramePr>
        <p:xfrm>
          <a:off x="4431268" y="1812329"/>
          <a:ext cx="4452215" cy="3429236"/>
        </p:xfrm>
        <a:graphic>
          <a:graphicData uri="http://schemas.openxmlformats.org/presentationml/2006/ole">
            <mc:AlternateContent xmlns:mc="http://schemas.openxmlformats.org/markup-compatibility/2006">
              <mc:Choice xmlns:v="urn:schemas-microsoft-com:vml" Requires="v">
                <p:oleObj spid="_x0000_s56619" name="SPW 11.0 Graph" r:id="rId5" imgW="5492520" imgH="4230360" progId="SigmaPlotGraphicObject.10">
                  <p:embed/>
                </p:oleObj>
              </mc:Choice>
              <mc:Fallback>
                <p:oleObj name="SPW 11.0 Graph" r:id="rId5" imgW="5492520" imgH="4230360" progId="SigmaPlotGraphicObject.10">
                  <p:embed/>
                  <p:pic>
                    <p:nvPicPr>
                      <p:cNvPr id="0" name=""/>
                      <p:cNvPicPr/>
                      <p:nvPr/>
                    </p:nvPicPr>
                    <p:blipFill>
                      <a:blip r:embed="rId6"/>
                      <a:stretch>
                        <a:fillRect/>
                      </a:stretch>
                    </p:blipFill>
                    <p:spPr>
                      <a:xfrm>
                        <a:off x="4431268" y="1812329"/>
                        <a:ext cx="4452215" cy="3429236"/>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674252089"/>
              </p:ext>
            </p:extLst>
          </p:nvPr>
        </p:nvGraphicFramePr>
        <p:xfrm>
          <a:off x="122311" y="1826315"/>
          <a:ext cx="4276787" cy="3401264"/>
        </p:xfrm>
        <a:graphic>
          <a:graphicData uri="http://schemas.openxmlformats.org/presentationml/2006/ole">
            <mc:AlternateContent xmlns:mc="http://schemas.openxmlformats.org/markup-compatibility/2006">
              <mc:Choice xmlns:v="urn:schemas-microsoft-com:vml" Requires="v">
                <p:oleObj spid="_x0000_s56620" name="SPW 11.0 Graph" r:id="rId7" imgW="5320080" imgH="4230360" progId="SigmaPlotGraphicObject.10">
                  <p:embed/>
                </p:oleObj>
              </mc:Choice>
              <mc:Fallback>
                <p:oleObj name="SPW 11.0 Graph" r:id="rId7" imgW="5320080" imgH="4230360" progId="SigmaPlotGraphicObject.10">
                  <p:embed/>
                  <p:pic>
                    <p:nvPicPr>
                      <p:cNvPr id="0" name=""/>
                      <p:cNvPicPr/>
                      <p:nvPr/>
                    </p:nvPicPr>
                    <p:blipFill>
                      <a:blip r:embed="rId8"/>
                      <a:stretch>
                        <a:fillRect/>
                      </a:stretch>
                    </p:blipFill>
                    <p:spPr>
                      <a:xfrm>
                        <a:off x="122311" y="1826315"/>
                        <a:ext cx="4276787" cy="3401264"/>
                      </a:xfrm>
                      <a:prstGeom prst="rect">
                        <a:avLst/>
                      </a:prstGeom>
                    </p:spPr>
                  </p:pic>
                </p:oleObj>
              </mc:Fallback>
            </mc:AlternateContent>
          </a:graphicData>
        </a:graphic>
      </p:graphicFrame>
      <p:sp>
        <p:nvSpPr>
          <p:cNvPr id="19" name="Прямоугольник 18"/>
          <p:cNvSpPr/>
          <p:nvPr/>
        </p:nvSpPr>
        <p:spPr>
          <a:xfrm>
            <a:off x="179512" y="1633793"/>
            <a:ext cx="1628972"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err="1" smtClean="0">
                <a:cs typeface="Arial" charset="0"/>
              </a:rPr>
              <a:t>G</a:t>
            </a:r>
            <a:r>
              <a:rPr lang="en-US" sz="2000" i="1" baseline="-25000" dirty="0" err="1" smtClean="0">
                <a:cs typeface="Arial" charset="0"/>
              </a:rPr>
              <a:t>pred</a:t>
            </a:r>
            <a:r>
              <a:rPr lang="en-US" sz="2000" i="1" dirty="0" smtClean="0">
                <a:cs typeface="Arial" charset="0"/>
              </a:rPr>
              <a:t>  kJ/</a:t>
            </a:r>
            <a:r>
              <a:rPr lang="en-US" sz="2000" i="1" dirty="0" err="1" smtClean="0">
                <a:cs typeface="Arial" charset="0"/>
              </a:rPr>
              <a:t>mol</a:t>
            </a:r>
            <a:endParaRPr lang="ru-RU" sz="2000" dirty="0"/>
          </a:p>
        </p:txBody>
      </p:sp>
      <p:sp>
        <p:nvSpPr>
          <p:cNvPr id="30" name="Прямоугольник 29"/>
          <p:cNvSpPr/>
          <p:nvPr/>
        </p:nvSpPr>
        <p:spPr>
          <a:xfrm>
            <a:off x="4518164" y="1694993"/>
            <a:ext cx="1628972"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err="1" smtClean="0">
                <a:cs typeface="Arial" charset="0"/>
              </a:rPr>
              <a:t>G</a:t>
            </a:r>
            <a:r>
              <a:rPr lang="en-US" sz="2000" i="1" baseline="-25000" dirty="0" err="1" smtClean="0">
                <a:cs typeface="Arial" charset="0"/>
              </a:rPr>
              <a:t>pred</a:t>
            </a:r>
            <a:r>
              <a:rPr lang="en-US" sz="2000" i="1" dirty="0">
                <a:cs typeface="Arial" charset="0"/>
              </a:rPr>
              <a:t> </a:t>
            </a:r>
            <a:r>
              <a:rPr lang="en-US" sz="2000" i="1" dirty="0" smtClean="0">
                <a:cs typeface="Arial" charset="0"/>
              </a:rPr>
              <a:t> kJ/</a:t>
            </a:r>
            <a:r>
              <a:rPr lang="en-US" sz="2000" i="1" dirty="0" err="1" smtClean="0">
                <a:cs typeface="Arial" charset="0"/>
              </a:rPr>
              <a:t>mol</a:t>
            </a:r>
            <a:endParaRPr lang="ru-RU" sz="2000" dirty="0"/>
          </a:p>
        </p:txBody>
      </p:sp>
      <p:sp>
        <p:nvSpPr>
          <p:cNvPr id="31" name="Прямоугольник 30"/>
          <p:cNvSpPr/>
          <p:nvPr/>
        </p:nvSpPr>
        <p:spPr>
          <a:xfrm>
            <a:off x="2698774" y="5081566"/>
            <a:ext cx="1551707"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err="1" smtClean="0">
                <a:cs typeface="Arial" charset="0"/>
              </a:rPr>
              <a:t>G</a:t>
            </a:r>
            <a:r>
              <a:rPr lang="en-US" sz="2000" i="1" baseline="-25000" dirty="0" err="1" smtClean="0">
                <a:cs typeface="Arial" charset="0"/>
              </a:rPr>
              <a:t>exp</a:t>
            </a:r>
            <a:r>
              <a:rPr lang="en-US" sz="2000" i="1" dirty="0" smtClean="0">
                <a:cs typeface="Arial" charset="0"/>
              </a:rPr>
              <a:t>  kJ/</a:t>
            </a:r>
            <a:r>
              <a:rPr lang="en-US" sz="2000" i="1" dirty="0" err="1" smtClean="0">
                <a:cs typeface="Arial" charset="0"/>
              </a:rPr>
              <a:t>mol</a:t>
            </a:r>
            <a:endParaRPr lang="ru-RU" sz="2000" dirty="0"/>
          </a:p>
        </p:txBody>
      </p:sp>
      <p:sp>
        <p:nvSpPr>
          <p:cNvPr id="32" name="Прямоугольник 31"/>
          <p:cNvSpPr/>
          <p:nvPr/>
        </p:nvSpPr>
        <p:spPr>
          <a:xfrm>
            <a:off x="7150989" y="5081566"/>
            <a:ext cx="1551707"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err="1" smtClean="0">
                <a:cs typeface="Arial" charset="0"/>
              </a:rPr>
              <a:t>G</a:t>
            </a:r>
            <a:r>
              <a:rPr lang="en-US" sz="2000" i="1" baseline="-25000" dirty="0" err="1" smtClean="0">
                <a:cs typeface="Arial" charset="0"/>
              </a:rPr>
              <a:t>exp</a:t>
            </a:r>
            <a:r>
              <a:rPr lang="en-US" sz="2000" i="1" dirty="0" smtClean="0">
                <a:cs typeface="Arial" charset="0"/>
              </a:rPr>
              <a:t>  kJ/</a:t>
            </a:r>
            <a:r>
              <a:rPr lang="en-US" sz="2000" i="1" dirty="0" err="1" smtClean="0">
                <a:cs typeface="Arial" charset="0"/>
              </a:rPr>
              <a:t>mol</a:t>
            </a:r>
            <a:endParaRPr lang="ru-RU" sz="2000" dirty="0"/>
          </a:p>
        </p:txBody>
      </p:sp>
      <p:sp>
        <p:nvSpPr>
          <p:cNvPr id="33" name="Надпись 22"/>
          <p:cNvSpPr txBox="1">
            <a:spLocks noChangeArrowheads="1"/>
          </p:cNvSpPr>
          <p:nvPr/>
        </p:nvSpPr>
        <p:spPr bwMode="auto">
          <a:xfrm>
            <a:off x="4932040" y="2240213"/>
            <a:ext cx="1728192" cy="116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fr-FR" sz="2000" i="1" dirty="0">
                <a:cs typeface="Arial" charset="0"/>
              </a:rPr>
              <a:t>RMSE = </a:t>
            </a:r>
            <a:r>
              <a:rPr lang="fr-FR" sz="2000" i="1" dirty="0" smtClean="0">
                <a:cs typeface="Arial" charset="0"/>
              </a:rPr>
              <a:t>2.2</a:t>
            </a:r>
            <a:endParaRPr lang="ru-RU" sz="2000" i="1" dirty="0">
              <a:cs typeface="Arial" charset="0"/>
            </a:endParaRPr>
          </a:p>
          <a:p>
            <a:pPr>
              <a:lnSpc>
                <a:spcPct val="107000"/>
              </a:lnSpc>
              <a:spcAft>
                <a:spcPts val="0"/>
              </a:spcAft>
            </a:pPr>
            <a:r>
              <a:rPr lang="fr-FR" sz="2000" i="1" dirty="0">
                <a:cs typeface="Arial" charset="0"/>
              </a:rPr>
              <a:t>R</a:t>
            </a:r>
            <a:r>
              <a:rPr lang="fr-FR" sz="2000" i="1" baseline="30000" dirty="0">
                <a:cs typeface="Arial" charset="0"/>
              </a:rPr>
              <a:t>2</a:t>
            </a:r>
            <a:r>
              <a:rPr lang="fr-FR" sz="2000" i="1" baseline="-25000" dirty="0">
                <a:cs typeface="Arial" charset="0"/>
              </a:rPr>
              <a:t>det</a:t>
            </a:r>
            <a:r>
              <a:rPr lang="fr-FR" sz="2000" i="1" dirty="0">
                <a:cs typeface="Arial" charset="0"/>
              </a:rPr>
              <a:t> = </a:t>
            </a:r>
            <a:r>
              <a:rPr lang="fr-FR" sz="2000" i="1" dirty="0" smtClean="0">
                <a:cs typeface="Arial" charset="0"/>
              </a:rPr>
              <a:t>0.87</a:t>
            </a:r>
            <a:endParaRPr lang="ru-RU" sz="2000" i="1" dirty="0">
              <a:cs typeface="Arial" charset="0"/>
            </a:endParaRPr>
          </a:p>
          <a:p>
            <a:pPr>
              <a:lnSpc>
                <a:spcPct val="107000"/>
              </a:lnSpc>
              <a:spcAft>
                <a:spcPts val="0"/>
              </a:spcAft>
            </a:pPr>
            <a:r>
              <a:rPr lang="fr-FR" sz="2000" i="1" dirty="0">
                <a:cs typeface="Arial" charset="0"/>
              </a:rPr>
              <a:t>n = 3373</a:t>
            </a:r>
            <a:endParaRPr lang="ru-RU" sz="2000" i="1" dirty="0">
              <a:cs typeface="Arial" charset="0"/>
            </a:endParaRPr>
          </a:p>
        </p:txBody>
      </p:sp>
      <p:sp>
        <p:nvSpPr>
          <p:cNvPr id="34" name="Надпись 22"/>
          <p:cNvSpPr txBox="1">
            <a:spLocks noChangeArrowheads="1"/>
          </p:cNvSpPr>
          <p:nvPr/>
        </p:nvSpPr>
        <p:spPr bwMode="auto">
          <a:xfrm>
            <a:off x="683568" y="2252383"/>
            <a:ext cx="1728192" cy="116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fr-FR" sz="2000" i="1" dirty="0">
                <a:cs typeface="Arial" charset="0"/>
              </a:rPr>
              <a:t>RMSE = </a:t>
            </a:r>
            <a:r>
              <a:rPr lang="fr-FR" sz="2000" i="1" dirty="0" smtClean="0">
                <a:cs typeface="Arial" charset="0"/>
              </a:rPr>
              <a:t>1.5</a:t>
            </a:r>
            <a:endParaRPr lang="ru-RU" sz="2000" i="1" dirty="0">
              <a:cs typeface="Arial" charset="0"/>
            </a:endParaRPr>
          </a:p>
          <a:p>
            <a:pPr>
              <a:lnSpc>
                <a:spcPct val="107000"/>
              </a:lnSpc>
              <a:spcAft>
                <a:spcPts val="0"/>
              </a:spcAft>
            </a:pPr>
            <a:r>
              <a:rPr lang="fr-FR" sz="2000" i="1" dirty="0">
                <a:cs typeface="Arial" charset="0"/>
              </a:rPr>
              <a:t>R</a:t>
            </a:r>
            <a:r>
              <a:rPr lang="fr-FR" sz="2000" i="1" baseline="30000" dirty="0">
                <a:cs typeface="Arial" charset="0"/>
              </a:rPr>
              <a:t>2</a:t>
            </a:r>
            <a:r>
              <a:rPr lang="fr-FR" sz="2000" i="1" baseline="-25000" dirty="0">
                <a:cs typeface="Arial" charset="0"/>
              </a:rPr>
              <a:t>det</a:t>
            </a:r>
            <a:r>
              <a:rPr lang="fr-FR" sz="2000" i="1" dirty="0">
                <a:cs typeface="Arial" charset="0"/>
              </a:rPr>
              <a:t> = </a:t>
            </a:r>
            <a:r>
              <a:rPr lang="fr-FR" sz="2000" i="1" dirty="0" smtClean="0">
                <a:cs typeface="Arial" charset="0"/>
              </a:rPr>
              <a:t>0.94</a:t>
            </a:r>
            <a:endParaRPr lang="ru-RU" sz="2000" i="1" dirty="0">
              <a:cs typeface="Arial" charset="0"/>
            </a:endParaRPr>
          </a:p>
          <a:p>
            <a:pPr>
              <a:lnSpc>
                <a:spcPct val="107000"/>
              </a:lnSpc>
              <a:spcAft>
                <a:spcPts val="0"/>
              </a:spcAft>
            </a:pPr>
            <a:r>
              <a:rPr lang="fr-FR" sz="2000" i="1" dirty="0">
                <a:cs typeface="Arial" charset="0"/>
              </a:rPr>
              <a:t>n = 3373</a:t>
            </a:r>
            <a:endParaRPr lang="ru-RU" sz="2000" i="1" dirty="0">
              <a:cs typeface="Arial" charset="0"/>
            </a:endParaRPr>
          </a:p>
        </p:txBody>
      </p:sp>
      <p:sp>
        <p:nvSpPr>
          <p:cNvPr id="36" name="TextBox 35"/>
          <p:cNvSpPr txBox="1"/>
          <p:nvPr/>
        </p:nvSpPr>
        <p:spPr>
          <a:xfrm>
            <a:off x="2915816" y="4068826"/>
            <a:ext cx="867992" cy="461665"/>
          </a:xfrm>
          <a:prstGeom prst="rect">
            <a:avLst/>
          </a:prstGeom>
          <a:noFill/>
        </p:spPr>
        <p:txBody>
          <a:bodyPr wrap="square" rtlCol="0">
            <a:spAutoFit/>
          </a:bodyPr>
          <a:lstStyle/>
          <a:p>
            <a:r>
              <a:rPr lang="en-US" sz="2400" i="1" dirty="0" smtClean="0">
                <a:solidFill>
                  <a:srgbClr val="0000B4"/>
                </a:solidFill>
              </a:rPr>
              <a:t>SVM</a:t>
            </a:r>
            <a:endParaRPr lang="ru-RU" sz="2400" i="1" dirty="0">
              <a:solidFill>
                <a:srgbClr val="0000B4"/>
              </a:solidFill>
            </a:endParaRPr>
          </a:p>
        </p:txBody>
      </p:sp>
      <p:sp>
        <p:nvSpPr>
          <p:cNvPr id="37" name="TextBox 36"/>
          <p:cNvSpPr txBox="1"/>
          <p:nvPr/>
        </p:nvSpPr>
        <p:spPr>
          <a:xfrm>
            <a:off x="7393064" y="4068826"/>
            <a:ext cx="922284" cy="461665"/>
          </a:xfrm>
          <a:prstGeom prst="rect">
            <a:avLst/>
          </a:prstGeom>
          <a:noFill/>
        </p:spPr>
        <p:txBody>
          <a:bodyPr wrap="square" rtlCol="0">
            <a:spAutoFit/>
          </a:bodyPr>
          <a:lstStyle/>
          <a:p>
            <a:r>
              <a:rPr lang="en-US" sz="2400" i="1" dirty="0" smtClean="0">
                <a:solidFill>
                  <a:srgbClr val="0000B4"/>
                </a:solidFill>
              </a:rPr>
              <a:t>MLR</a:t>
            </a:r>
            <a:endParaRPr lang="ru-RU" sz="2400" i="1" dirty="0">
              <a:solidFill>
                <a:srgbClr val="0000B4"/>
              </a:solidFill>
            </a:endParaRPr>
          </a:p>
        </p:txBody>
      </p:sp>
      <p:sp>
        <p:nvSpPr>
          <p:cNvPr id="38" name="TextBox 37"/>
          <p:cNvSpPr txBox="1"/>
          <p:nvPr/>
        </p:nvSpPr>
        <p:spPr>
          <a:xfrm>
            <a:off x="323528" y="6046031"/>
            <a:ext cx="3661050" cy="461665"/>
          </a:xfrm>
          <a:prstGeom prst="rect">
            <a:avLst/>
          </a:prstGeom>
          <a:noFill/>
        </p:spPr>
        <p:txBody>
          <a:bodyPr wrap="square" rtlCol="0">
            <a:spAutoFit/>
          </a:bodyPr>
          <a:lstStyle/>
          <a:p>
            <a:r>
              <a:rPr lang="en-US" sz="2400" dirty="0">
                <a:cs typeface="Arial" charset="0"/>
                <a:sym typeface="Symbol" panose="05050102010706020507" pitchFamily="18" charset="2"/>
              </a:rPr>
              <a:t></a:t>
            </a:r>
            <a:r>
              <a:rPr lang="en-US" sz="2400" i="1" dirty="0" smtClean="0">
                <a:cs typeface="Arial" charset="0"/>
              </a:rPr>
              <a:t>G</a:t>
            </a:r>
            <a:r>
              <a:rPr lang="en-US" sz="2400" dirty="0" smtClean="0">
                <a:cs typeface="Arial" charset="0"/>
              </a:rPr>
              <a:t> units,</a:t>
            </a:r>
            <a:r>
              <a:rPr lang="en-US" sz="2400" i="1" dirty="0" smtClean="0">
                <a:solidFill>
                  <a:srgbClr val="0000B4"/>
                </a:solidFill>
              </a:rPr>
              <a:t> RMSE: </a:t>
            </a:r>
            <a:r>
              <a:rPr lang="fr-FR" sz="2400" i="1" dirty="0" smtClean="0">
                <a:cs typeface="Arial" charset="0"/>
              </a:rPr>
              <a:t>1.5 </a:t>
            </a:r>
            <a:r>
              <a:rPr lang="fr-FR" sz="2400" i="1" dirty="0" smtClean="0">
                <a:cs typeface="Arial" charset="0"/>
                <a:sym typeface="Symbol" panose="05050102010706020507" pitchFamily="18" charset="2"/>
              </a:rPr>
              <a:t></a:t>
            </a:r>
            <a:r>
              <a:rPr lang="fr-FR" sz="2400" i="1" dirty="0" smtClean="0">
                <a:cs typeface="Arial" charset="0"/>
              </a:rPr>
              <a:t> 2.2</a:t>
            </a:r>
            <a:endParaRPr lang="ru-RU" sz="2400" i="1" dirty="0">
              <a:solidFill>
                <a:srgbClr val="0000B4"/>
              </a:solidFill>
            </a:endParaRPr>
          </a:p>
        </p:txBody>
      </p:sp>
      <p:sp>
        <p:nvSpPr>
          <p:cNvPr id="10" name="Стрелка вправо 9"/>
          <p:cNvSpPr/>
          <p:nvPr/>
        </p:nvSpPr>
        <p:spPr>
          <a:xfrm>
            <a:off x="4141152" y="6106883"/>
            <a:ext cx="681559"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4981109" y="6046031"/>
            <a:ext cx="4055387" cy="461665"/>
          </a:xfrm>
          <a:prstGeom prst="rect">
            <a:avLst/>
          </a:prstGeom>
          <a:noFill/>
        </p:spPr>
        <p:txBody>
          <a:bodyPr wrap="square" rtlCol="0">
            <a:spAutoFit/>
          </a:bodyPr>
          <a:lstStyle/>
          <a:p>
            <a:r>
              <a:rPr lang="en-US" sz="2400" smtClean="0">
                <a:cs typeface="Arial" charset="0"/>
                <a:sym typeface="Symbol" panose="05050102010706020507" pitchFamily="18" charset="2"/>
              </a:rPr>
              <a:t>log </a:t>
            </a:r>
            <a:r>
              <a:rPr lang="en-US" sz="2400" i="1" smtClean="0">
                <a:cs typeface="Arial" charset="0"/>
                <a:sym typeface="Symbol" panose="05050102010706020507" pitchFamily="18" charset="2"/>
              </a:rPr>
              <a:t>K</a:t>
            </a:r>
            <a:r>
              <a:rPr lang="en-US" sz="2400" smtClean="0">
                <a:cs typeface="Arial" charset="0"/>
              </a:rPr>
              <a:t> units,</a:t>
            </a:r>
            <a:r>
              <a:rPr lang="en-US" sz="2400" i="1" smtClean="0">
                <a:solidFill>
                  <a:srgbClr val="0000B4"/>
                </a:solidFill>
              </a:rPr>
              <a:t> RMSE: </a:t>
            </a:r>
            <a:r>
              <a:rPr lang="en-US" sz="2400" i="1" smtClean="0">
                <a:cs typeface="Arial" charset="0"/>
              </a:rPr>
              <a:t>0</a:t>
            </a:r>
            <a:r>
              <a:rPr lang="fr-FR" sz="2400" i="1" smtClean="0">
                <a:cs typeface="Arial" charset="0"/>
              </a:rPr>
              <a:t>.26 </a:t>
            </a:r>
            <a:r>
              <a:rPr lang="fr-FR" sz="2400" i="1" smtClean="0">
                <a:cs typeface="Arial" charset="0"/>
                <a:sym typeface="Symbol" panose="05050102010706020507" pitchFamily="18" charset="2"/>
              </a:rPr>
              <a:t> </a:t>
            </a:r>
            <a:r>
              <a:rPr lang="fr-FR" sz="2400" i="1" smtClean="0">
                <a:cs typeface="Arial" charset="0"/>
              </a:rPr>
              <a:t>0.38</a:t>
            </a:r>
            <a:endParaRPr lang="ru-RU" sz="2400" i="1" dirty="0">
              <a:cs typeface="Arial" charset="0"/>
            </a:endParaRPr>
          </a:p>
        </p:txBody>
      </p:sp>
      <p:sp>
        <p:nvSpPr>
          <p:cNvPr id="20" name="TextBox 19"/>
          <p:cNvSpPr txBox="1"/>
          <p:nvPr/>
        </p:nvSpPr>
        <p:spPr>
          <a:xfrm>
            <a:off x="3705692" y="5722604"/>
            <a:ext cx="1465920" cy="400110"/>
          </a:xfrm>
          <a:prstGeom prst="rect">
            <a:avLst/>
          </a:prstGeom>
          <a:noFill/>
        </p:spPr>
        <p:txBody>
          <a:bodyPr wrap="square" rtlCol="0">
            <a:spAutoFit/>
          </a:bodyPr>
          <a:lstStyle/>
          <a:p>
            <a:r>
              <a:rPr lang="en-US" sz="2000" dirty="0">
                <a:solidFill>
                  <a:schemeClr val="accent1">
                    <a:lumMod val="60000"/>
                    <a:lumOff val="40000"/>
                  </a:schemeClr>
                </a:solidFill>
                <a:cs typeface="Arial" charset="0"/>
                <a:sym typeface="Symbol" panose="05050102010706020507" pitchFamily="18" charset="2"/>
              </a:rPr>
              <a:t></a:t>
            </a:r>
            <a:r>
              <a:rPr lang="en-US" sz="2000" i="1" dirty="0">
                <a:solidFill>
                  <a:schemeClr val="accent1">
                    <a:lumMod val="60000"/>
                    <a:lumOff val="40000"/>
                  </a:schemeClr>
                </a:solidFill>
                <a:cs typeface="Arial" charset="0"/>
              </a:rPr>
              <a:t>G </a:t>
            </a:r>
            <a:r>
              <a:rPr lang="en-US" sz="2000" i="1" dirty="0" smtClean="0">
                <a:solidFill>
                  <a:schemeClr val="accent1">
                    <a:lumMod val="60000"/>
                    <a:lumOff val="40000"/>
                  </a:schemeClr>
                </a:solidFill>
                <a:cs typeface="Arial" charset="0"/>
              </a:rPr>
              <a:t>= -RT </a:t>
            </a:r>
            <a:r>
              <a:rPr lang="en-US" sz="2000" dirty="0" err="1" smtClean="0">
                <a:solidFill>
                  <a:schemeClr val="accent1">
                    <a:lumMod val="60000"/>
                    <a:lumOff val="40000"/>
                  </a:schemeClr>
                </a:solidFill>
                <a:cs typeface="Arial" charset="0"/>
              </a:rPr>
              <a:t>ln</a:t>
            </a:r>
            <a:r>
              <a:rPr lang="en-US" sz="2000" i="1" dirty="0" err="1" smtClean="0">
                <a:solidFill>
                  <a:schemeClr val="accent1">
                    <a:lumMod val="60000"/>
                    <a:lumOff val="40000"/>
                  </a:schemeClr>
                </a:solidFill>
                <a:cs typeface="Arial" charset="0"/>
                <a:sym typeface="Symbol" panose="05050102010706020507" pitchFamily="18" charset="2"/>
              </a:rPr>
              <a:t>K</a:t>
            </a:r>
            <a:r>
              <a:rPr lang="en-US" sz="2000" dirty="0" smtClean="0">
                <a:solidFill>
                  <a:schemeClr val="accent1">
                    <a:lumMod val="60000"/>
                    <a:lumOff val="40000"/>
                  </a:schemeClr>
                </a:solidFill>
                <a:cs typeface="Arial" charset="0"/>
              </a:rPr>
              <a:t> </a:t>
            </a:r>
            <a:endParaRPr lang="ru-RU" sz="2000" i="1" dirty="0">
              <a:solidFill>
                <a:schemeClr val="accent1">
                  <a:lumMod val="60000"/>
                  <a:lumOff val="40000"/>
                </a:schemeClr>
              </a:solidFill>
              <a:cs typeface="Arial" charset="0"/>
            </a:endParaRPr>
          </a:p>
        </p:txBody>
      </p:sp>
    </p:spTree>
    <p:extLst>
      <p:ext uri="{BB962C8B-B14F-4D97-AF65-F5344CB8AC3E}">
        <p14:creationId xmlns:p14="http://schemas.microsoft.com/office/powerpoint/2010/main" val="355055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0" y="142852"/>
            <a:ext cx="9144000" cy="1125908"/>
          </a:xfrm>
          <a:prstGeom prst="rect">
            <a:avLst/>
          </a:prstGeom>
        </p:spPr>
        <p:txBody>
          <a:bodyPr vert="horz" lIns="91440" tIns="45720" rIns="91440" bIns="45720" rtlCol="0" anchor="ctr">
            <a:normAutofit/>
          </a:bodyPr>
          <a:lstStyle/>
          <a:p>
            <a:pPr lvl="0" algn="ctr">
              <a:spcBef>
                <a:spcPct val="0"/>
              </a:spcBef>
              <a:defRPr/>
            </a:pPr>
            <a:r>
              <a:rPr lang="en-US" sz="3200" b="1" dirty="0" smtClean="0">
                <a:solidFill>
                  <a:schemeClr val="bg1"/>
                </a:solidFill>
                <a:latin typeface="+mj-lt"/>
                <a:ea typeface="+mj-ea"/>
                <a:cs typeface="+mj-cs"/>
              </a:rPr>
              <a:t>Thermodynamic Functions of Hydrogen Bonding</a:t>
            </a:r>
            <a:endParaRPr lang="ru-RU" sz="3200" b="1" dirty="0" smtClean="0">
              <a:solidFill>
                <a:schemeClr val="bg1"/>
              </a:solidFill>
              <a:latin typeface="+mj-lt"/>
              <a:ea typeface="+mj-ea"/>
              <a:cs typeface="+mj-cs"/>
            </a:endParaRPr>
          </a:p>
          <a:p>
            <a:pPr lvl="0" algn="ctr">
              <a:spcBef>
                <a:spcPct val="0"/>
              </a:spcBef>
              <a:defRPr/>
            </a:pPr>
            <a:r>
              <a:rPr lang="en-US" sz="3200" dirty="0" smtClean="0">
                <a:solidFill>
                  <a:schemeClr val="accent1">
                    <a:lumMod val="20000"/>
                    <a:lumOff val="80000"/>
                  </a:schemeClr>
                </a:solidFill>
                <a:latin typeface="+mj-lt"/>
              </a:rPr>
              <a:t>Formation of single hydrogen bond</a:t>
            </a:r>
          </a:p>
        </p:txBody>
      </p:sp>
      <p:sp>
        <p:nvSpPr>
          <p:cNvPr id="4" name="Прямоугольник 3"/>
          <p:cNvSpPr/>
          <p:nvPr/>
        </p:nvSpPr>
        <p:spPr>
          <a:xfrm>
            <a:off x="107504" y="1700808"/>
            <a:ext cx="8858312" cy="4924425"/>
          </a:xfrm>
          <a:prstGeom prst="rect">
            <a:avLst/>
          </a:prstGeom>
        </p:spPr>
        <p:txBody>
          <a:bodyPr wrap="square">
            <a:spAutoFit/>
          </a:bodyPr>
          <a:lstStyle/>
          <a:p>
            <a:pPr algn="ctr">
              <a:defRPr/>
            </a:pPr>
            <a:r>
              <a:rPr lang="en-US" sz="3200" dirty="0" smtClean="0">
                <a:solidFill>
                  <a:srgbClr val="0000B8"/>
                </a:solidFill>
              </a:rPr>
              <a:t>-X-H </a:t>
            </a:r>
            <a:r>
              <a:rPr lang="en-US" sz="3200" dirty="0">
                <a:solidFill>
                  <a:srgbClr val="0000B8"/>
                </a:solidFill>
              </a:rPr>
              <a:t>+ </a:t>
            </a:r>
            <a:r>
              <a:rPr lang="en-US" sz="3200" dirty="0" smtClean="0">
                <a:solidFill>
                  <a:srgbClr val="0000B8"/>
                </a:solidFill>
              </a:rPr>
              <a:t>Y </a:t>
            </a:r>
            <a:r>
              <a:rPr lang="en-US" sz="3200" dirty="0">
                <a:solidFill>
                  <a:srgbClr val="0000B8"/>
                </a:solidFill>
              </a:rPr>
              <a:t>= </a:t>
            </a:r>
            <a:r>
              <a:rPr lang="en-US" sz="3200" dirty="0" smtClean="0">
                <a:solidFill>
                  <a:srgbClr val="0000B8"/>
                </a:solidFill>
              </a:rPr>
              <a:t>-X-H</a:t>
            </a:r>
            <a:r>
              <a:rPr lang="en-US" sz="3200" baseline="30000" dirty="0" smtClean="0">
                <a:solidFill>
                  <a:srgbClr val="0000B8"/>
                </a:solidFill>
              </a:rPr>
              <a:t>…</a:t>
            </a:r>
            <a:r>
              <a:rPr lang="en-US" sz="3200" dirty="0" smtClean="0">
                <a:solidFill>
                  <a:srgbClr val="0000B8"/>
                </a:solidFill>
              </a:rPr>
              <a:t>Y</a:t>
            </a:r>
          </a:p>
          <a:p>
            <a:pPr algn="ctr">
              <a:defRPr/>
            </a:pPr>
            <a:endParaRPr lang="en-US" dirty="0" smtClean="0">
              <a:solidFill>
                <a:srgbClr val="0000B8"/>
              </a:solidFill>
            </a:endParaRPr>
          </a:p>
          <a:p>
            <a:pPr algn="ctr">
              <a:defRPr/>
            </a:pPr>
            <a:endParaRPr lang="en-US" sz="2400" dirty="0">
              <a:solidFill>
                <a:srgbClr val="0000B8"/>
              </a:solidFill>
            </a:endParaRPr>
          </a:p>
          <a:p>
            <a:pPr>
              <a:defRPr/>
            </a:pPr>
            <a:r>
              <a:rPr lang="en-US" sz="2400" i="1" dirty="0" smtClean="0">
                <a:solidFill>
                  <a:srgbClr val="0000B8"/>
                </a:solidFill>
              </a:rPr>
              <a:t>		K</a:t>
            </a:r>
            <a:r>
              <a:rPr lang="en-US" sz="2400" dirty="0" smtClean="0">
                <a:solidFill>
                  <a:srgbClr val="0000B8"/>
                </a:solidFill>
              </a:rPr>
              <a:t> </a:t>
            </a:r>
            <a:r>
              <a:rPr lang="en-US" sz="2400" dirty="0">
                <a:solidFill>
                  <a:srgbClr val="0000B8"/>
                </a:solidFill>
              </a:rPr>
              <a:t>= </a:t>
            </a:r>
            <a:r>
              <a:rPr lang="en-US" sz="2400" dirty="0" smtClean="0">
                <a:solidFill>
                  <a:srgbClr val="0000B8"/>
                </a:solidFill>
              </a:rPr>
              <a:t>C</a:t>
            </a:r>
            <a:r>
              <a:rPr lang="en-US" sz="2400" baseline="-25000" dirty="0" smtClean="0">
                <a:solidFill>
                  <a:srgbClr val="0000B8"/>
                </a:solidFill>
              </a:rPr>
              <a:t>XH…Y</a:t>
            </a:r>
            <a:r>
              <a:rPr lang="en-US" sz="2400" dirty="0" smtClean="0">
                <a:solidFill>
                  <a:srgbClr val="0000B8"/>
                </a:solidFill>
              </a:rPr>
              <a:t>/(C</a:t>
            </a:r>
            <a:r>
              <a:rPr lang="en-US" sz="2400" baseline="-25000" dirty="0" smtClean="0">
                <a:solidFill>
                  <a:srgbClr val="0000B8"/>
                </a:solidFill>
              </a:rPr>
              <a:t>XH</a:t>
            </a:r>
            <a:r>
              <a:rPr lang="en-US" sz="2400" baseline="30000" dirty="0" smtClean="0">
                <a:solidFill>
                  <a:srgbClr val="0000B8"/>
                </a:solidFill>
              </a:rPr>
              <a:t>.</a:t>
            </a:r>
            <a:r>
              <a:rPr lang="en-US" sz="2400" dirty="0" smtClean="0">
                <a:solidFill>
                  <a:srgbClr val="0000B8"/>
                </a:solidFill>
              </a:rPr>
              <a:t>C</a:t>
            </a:r>
            <a:r>
              <a:rPr lang="en-US" sz="2400" baseline="-25000" dirty="0" smtClean="0">
                <a:solidFill>
                  <a:srgbClr val="0000B8"/>
                </a:solidFill>
              </a:rPr>
              <a:t>Y</a:t>
            </a:r>
            <a:r>
              <a:rPr lang="en-US" sz="2400" dirty="0" smtClean="0">
                <a:solidFill>
                  <a:srgbClr val="0000B8"/>
                </a:solidFill>
              </a:rPr>
              <a:t>)		</a:t>
            </a:r>
            <a:r>
              <a:rPr lang="en-US" sz="2400" i="1" dirty="0" smtClean="0">
                <a:solidFill>
                  <a:srgbClr val="0000B8"/>
                </a:solidFill>
              </a:rPr>
              <a:t>stability constant</a:t>
            </a:r>
          </a:p>
          <a:p>
            <a:pPr algn="ctr">
              <a:defRPr/>
            </a:pPr>
            <a:endParaRPr lang="en-US" sz="2400" dirty="0">
              <a:solidFill>
                <a:srgbClr val="0000B8"/>
              </a:solidFill>
            </a:endParaRPr>
          </a:p>
          <a:p>
            <a:pPr>
              <a:defRPr/>
            </a:pPr>
            <a:r>
              <a:rPr lang="en-US" sz="2400" dirty="0" smtClean="0">
                <a:solidFill>
                  <a:srgbClr val="0000B4"/>
                </a:solidFill>
                <a:latin typeface="Symbol" pitchFamily="18" charset="2"/>
                <a:cs typeface="Times New Roman" pitchFamily="18" charset="0"/>
              </a:rPr>
              <a:t>		D</a:t>
            </a:r>
            <a:r>
              <a:rPr lang="en-US" sz="2400" i="1" dirty="0" smtClean="0">
                <a:solidFill>
                  <a:srgbClr val="0000B4"/>
                </a:solidFill>
                <a:cs typeface="Times New Roman" pitchFamily="18" charset="0"/>
              </a:rPr>
              <a:t>G  = - RT </a:t>
            </a:r>
            <a:r>
              <a:rPr lang="en-US" sz="2400" dirty="0" smtClean="0">
                <a:solidFill>
                  <a:srgbClr val="0000B4"/>
                </a:solidFill>
                <a:cs typeface="Times New Roman" pitchFamily="18" charset="0"/>
              </a:rPr>
              <a:t>ln10 </a:t>
            </a:r>
            <a:r>
              <a:rPr lang="en-US" sz="2400" dirty="0" err="1" smtClean="0">
                <a:solidFill>
                  <a:srgbClr val="0000B4"/>
                </a:solidFill>
                <a:cs typeface="Times New Roman" pitchFamily="18" charset="0"/>
              </a:rPr>
              <a:t>log</a:t>
            </a:r>
            <a:r>
              <a:rPr lang="en-US" sz="2400" i="1" dirty="0" err="1" smtClean="0">
                <a:solidFill>
                  <a:srgbClr val="0000B4"/>
                </a:solidFill>
                <a:cs typeface="Times New Roman" pitchFamily="18" charset="0"/>
              </a:rPr>
              <a:t>K</a:t>
            </a:r>
            <a:r>
              <a:rPr lang="en-US" sz="2400" i="1" dirty="0" smtClean="0">
                <a:solidFill>
                  <a:srgbClr val="0000B4"/>
                </a:solidFill>
                <a:cs typeface="Times New Roman" pitchFamily="18" charset="0"/>
              </a:rPr>
              <a:t>		free energy</a:t>
            </a:r>
          </a:p>
          <a:p>
            <a:pPr>
              <a:defRPr/>
            </a:pPr>
            <a:endParaRPr lang="en-US" sz="2400" i="1" dirty="0" smtClean="0">
              <a:solidFill>
                <a:srgbClr val="0000B4"/>
              </a:solidFill>
              <a:cs typeface="Times New Roman" pitchFamily="18" charset="0"/>
            </a:endParaRPr>
          </a:p>
          <a:p>
            <a:pPr>
              <a:defRPr/>
            </a:pPr>
            <a:r>
              <a:rPr lang="en-US" sz="2400" i="1" dirty="0">
                <a:solidFill>
                  <a:srgbClr val="0000B4"/>
                </a:solidFill>
                <a:cs typeface="Times New Roman" pitchFamily="18" charset="0"/>
              </a:rPr>
              <a:t>	</a:t>
            </a:r>
            <a:r>
              <a:rPr lang="en-US" sz="2400" i="1" dirty="0" smtClean="0">
                <a:solidFill>
                  <a:srgbClr val="0000B4"/>
                </a:solidFill>
                <a:cs typeface="Times New Roman" pitchFamily="18" charset="0"/>
              </a:rPr>
              <a:t>	</a:t>
            </a:r>
            <a:r>
              <a:rPr lang="en-US" sz="2400" dirty="0" smtClean="0">
                <a:solidFill>
                  <a:srgbClr val="0000B4"/>
                </a:solidFill>
                <a:latin typeface="Symbol" pitchFamily="18" charset="2"/>
                <a:cs typeface="Times New Roman" pitchFamily="18" charset="0"/>
              </a:rPr>
              <a:t>D</a:t>
            </a:r>
            <a:r>
              <a:rPr lang="en-US" sz="2400" i="1" dirty="0" smtClean="0">
                <a:solidFill>
                  <a:srgbClr val="0000B4"/>
                </a:solidFill>
                <a:cs typeface="Times New Roman" pitchFamily="18" charset="0"/>
              </a:rPr>
              <a:t>H				enthalpy</a:t>
            </a:r>
            <a:endParaRPr lang="en-US" sz="2400" dirty="0">
              <a:solidFill>
                <a:srgbClr val="0000B8"/>
              </a:solidFill>
            </a:endParaRPr>
          </a:p>
          <a:p>
            <a:pPr>
              <a:defRPr/>
            </a:pPr>
            <a:endParaRPr lang="en-US" sz="2400" i="1" dirty="0">
              <a:solidFill>
                <a:srgbClr val="0000B8"/>
              </a:solidFill>
              <a:cs typeface="Times New Roman" pitchFamily="18" charset="0"/>
            </a:endParaRPr>
          </a:p>
          <a:p>
            <a:pPr>
              <a:defRPr/>
            </a:pPr>
            <a:r>
              <a:rPr lang="en-US" sz="2400" i="1" dirty="0">
                <a:solidFill>
                  <a:srgbClr val="0000B8"/>
                </a:solidFill>
                <a:cs typeface="Times New Roman" pitchFamily="18" charset="0"/>
              </a:rPr>
              <a:t>	</a:t>
            </a:r>
            <a:r>
              <a:rPr lang="en-US" sz="2400" i="1" dirty="0" smtClean="0">
                <a:solidFill>
                  <a:srgbClr val="0000B8"/>
                </a:solidFill>
                <a:cs typeface="Times New Roman" pitchFamily="18" charset="0"/>
              </a:rPr>
              <a:t>	</a:t>
            </a:r>
            <a:r>
              <a:rPr lang="en-US" sz="2400" dirty="0" smtClean="0">
                <a:solidFill>
                  <a:srgbClr val="0000B4"/>
                </a:solidFill>
                <a:latin typeface="Symbol" pitchFamily="18" charset="2"/>
                <a:cs typeface="Times New Roman" pitchFamily="18" charset="0"/>
              </a:rPr>
              <a:t>D</a:t>
            </a:r>
            <a:r>
              <a:rPr lang="en-US" sz="2400" i="1" dirty="0" smtClean="0">
                <a:solidFill>
                  <a:srgbClr val="0000B4"/>
                </a:solidFill>
                <a:cs typeface="Times New Roman" pitchFamily="18" charset="0"/>
              </a:rPr>
              <a:t>S = (</a:t>
            </a:r>
            <a:r>
              <a:rPr lang="en-US" sz="2400" dirty="0" smtClean="0">
                <a:solidFill>
                  <a:srgbClr val="0000B4"/>
                </a:solidFill>
                <a:latin typeface="Symbol" pitchFamily="18" charset="2"/>
                <a:cs typeface="Times New Roman" pitchFamily="18" charset="0"/>
              </a:rPr>
              <a:t>D</a:t>
            </a:r>
            <a:r>
              <a:rPr lang="en-US" sz="2400" i="1" dirty="0" smtClean="0">
                <a:solidFill>
                  <a:srgbClr val="0000B4"/>
                </a:solidFill>
                <a:cs typeface="Times New Roman" pitchFamily="18" charset="0"/>
              </a:rPr>
              <a:t>H – </a:t>
            </a:r>
            <a:r>
              <a:rPr lang="en-US" sz="2400" dirty="0" smtClean="0">
                <a:solidFill>
                  <a:srgbClr val="0000B4"/>
                </a:solidFill>
                <a:latin typeface="Symbol" pitchFamily="18" charset="2"/>
                <a:cs typeface="Times New Roman" pitchFamily="18" charset="0"/>
              </a:rPr>
              <a:t>D</a:t>
            </a:r>
            <a:r>
              <a:rPr lang="en-US" sz="2400" i="1" dirty="0" smtClean="0">
                <a:solidFill>
                  <a:srgbClr val="0000B4"/>
                </a:solidFill>
                <a:cs typeface="Times New Roman" pitchFamily="18" charset="0"/>
              </a:rPr>
              <a:t>G) / T		entropy</a:t>
            </a:r>
          </a:p>
          <a:p>
            <a:pPr>
              <a:defRPr/>
            </a:pPr>
            <a:endParaRPr lang="en-US" sz="2400" i="1" dirty="0" smtClean="0">
              <a:solidFill>
                <a:srgbClr val="0000B4"/>
              </a:solidFill>
              <a:cs typeface="Times New Roman" pitchFamily="18" charset="0"/>
            </a:endParaRPr>
          </a:p>
          <a:p>
            <a:pPr>
              <a:defRPr/>
            </a:pPr>
            <a:endParaRPr lang="en-US" i="1" dirty="0">
              <a:solidFill>
                <a:srgbClr val="0000B4"/>
              </a:solidFill>
              <a:cs typeface="Times New Roman" pitchFamily="18" charset="0"/>
            </a:endParaRPr>
          </a:p>
          <a:p>
            <a:pPr>
              <a:defRPr/>
            </a:pPr>
            <a:r>
              <a:rPr lang="en-US" sz="2400" dirty="0" smtClean="0">
                <a:solidFill>
                  <a:srgbClr val="0000B4"/>
                </a:solidFill>
                <a:cs typeface="Times New Roman" pitchFamily="18" charset="0"/>
              </a:rPr>
              <a:t>		</a:t>
            </a:r>
            <a:r>
              <a:rPr lang="en-US" sz="2400" dirty="0" err="1" smtClean="0">
                <a:solidFill>
                  <a:srgbClr val="0000B4"/>
                </a:solidFill>
                <a:cs typeface="Times New Roman" pitchFamily="18" charset="0"/>
              </a:rPr>
              <a:t>log</a:t>
            </a:r>
            <a:r>
              <a:rPr lang="en-US" sz="2400" i="1" dirty="0" err="1" smtClean="0">
                <a:solidFill>
                  <a:srgbClr val="0000B4"/>
                </a:solidFill>
                <a:cs typeface="Times New Roman" pitchFamily="18" charset="0"/>
              </a:rPr>
              <a:t>K</a:t>
            </a:r>
            <a:r>
              <a:rPr lang="en-US" sz="2400" i="1" dirty="0" smtClean="0">
                <a:solidFill>
                  <a:srgbClr val="0000B4"/>
                </a:solidFill>
                <a:cs typeface="Times New Roman" pitchFamily="18" charset="0"/>
              </a:rPr>
              <a:t>  </a:t>
            </a:r>
            <a:r>
              <a:rPr lang="ru-RU" sz="2400" i="1" dirty="0" smtClean="0">
                <a:solidFill>
                  <a:srgbClr val="0000B4"/>
                </a:solidFill>
                <a:cs typeface="Times New Roman" pitchFamily="18" charset="0"/>
              </a:rPr>
              <a:t>-</a:t>
            </a:r>
            <a:r>
              <a:rPr lang="en-US" sz="2400" dirty="0" smtClean="0">
                <a:solidFill>
                  <a:srgbClr val="0066FF"/>
                </a:solidFill>
                <a:cs typeface="Times New Roman" pitchFamily="18" charset="0"/>
              </a:rPr>
              <a:t>1 …  6 	 </a:t>
            </a:r>
            <a:r>
              <a:rPr lang="en-US" sz="2400" dirty="0" smtClean="0">
                <a:solidFill>
                  <a:srgbClr val="0000B4"/>
                </a:solidFill>
                <a:latin typeface="Symbol" pitchFamily="18" charset="2"/>
                <a:cs typeface="Times New Roman" pitchFamily="18" charset="0"/>
              </a:rPr>
              <a:t>D</a:t>
            </a:r>
            <a:r>
              <a:rPr lang="en-US" sz="2400" i="1" dirty="0" smtClean="0">
                <a:solidFill>
                  <a:srgbClr val="0000B4"/>
                </a:solidFill>
                <a:cs typeface="Times New Roman" pitchFamily="18" charset="0"/>
              </a:rPr>
              <a:t>H  -</a:t>
            </a:r>
            <a:r>
              <a:rPr lang="en-US" sz="2400" dirty="0" smtClean="0">
                <a:solidFill>
                  <a:srgbClr val="0066FF"/>
                </a:solidFill>
                <a:cs typeface="Times New Roman" pitchFamily="18" charset="0"/>
              </a:rPr>
              <a:t>5 … -4</a:t>
            </a:r>
            <a:r>
              <a:rPr lang="ru-RU" sz="2400" dirty="0" smtClean="0">
                <a:solidFill>
                  <a:srgbClr val="0066FF"/>
                </a:solidFill>
                <a:cs typeface="Times New Roman" pitchFamily="18" charset="0"/>
              </a:rPr>
              <a:t>5</a:t>
            </a:r>
            <a:r>
              <a:rPr lang="en-US" sz="2400" dirty="0" smtClean="0">
                <a:solidFill>
                  <a:srgbClr val="0066FF"/>
                </a:solidFill>
                <a:cs typeface="Times New Roman" pitchFamily="18" charset="0"/>
              </a:rPr>
              <a:t> kJ/</a:t>
            </a:r>
            <a:r>
              <a:rPr lang="en-US" sz="2400" dirty="0" err="1" smtClean="0">
                <a:solidFill>
                  <a:srgbClr val="0066FF"/>
                </a:solidFill>
                <a:cs typeface="Times New Roman" pitchFamily="18" charset="0"/>
              </a:rPr>
              <a:t>mol</a:t>
            </a:r>
            <a:r>
              <a:rPr lang="en-US" sz="2400" dirty="0" smtClean="0">
                <a:solidFill>
                  <a:srgbClr val="0066FF"/>
                </a:solidFill>
                <a:cs typeface="Times New Roman" pitchFamily="18" charset="0"/>
              </a:rPr>
              <a:t>		</a:t>
            </a:r>
            <a:endParaRPr lang="en-US" sz="2400" i="1" dirty="0">
              <a:solidFill>
                <a:srgbClr val="0066FF"/>
              </a:solidFill>
              <a:cs typeface="Times New Roman" pitchFamily="18" charset="0"/>
            </a:endParaRPr>
          </a:p>
        </p:txBody>
      </p:sp>
      <p:sp>
        <p:nvSpPr>
          <p:cNvPr id="5" name="Номер слайда 6"/>
          <p:cNvSpPr>
            <a:spLocks noGrp="1"/>
          </p:cNvSpPr>
          <p:nvPr>
            <p:ph type="sldNum" sz="quarter" idx="12"/>
          </p:nvPr>
        </p:nvSpPr>
        <p:spPr>
          <a:xfrm>
            <a:off x="8315348" y="6642078"/>
            <a:ext cx="828652" cy="215922"/>
          </a:xfrm>
        </p:spPr>
        <p:txBody>
          <a:bodyPr/>
          <a:lstStyle/>
          <a:p>
            <a:pPr>
              <a:defRPr/>
            </a:pPr>
            <a:fld id="{CB65F501-F5CC-4E12-934E-78BB5E4DA208}" type="slidenum">
              <a:rPr lang="en-US" sz="1600" b="1" smtClean="0">
                <a:solidFill>
                  <a:schemeClr val="bg1"/>
                </a:solidFill>
              </a:rPr>
              <a:pPr>
                <a:defRPr/>
              </a:pPr>
              <a:t>3</a:t>
            </a:fld>
            <a:endParaRPr lang="en-US" sz="1600" b="1" dirty="0">
              <a:solidFill>
                <a:schemeClr val="bg1"/>
              </a:solidFill>
            </a:endParaRPr>
          </a:p>
        </p:txBody>
      </p:sp>
      <p:cxnSp>
        <p:nvCxnSpPr>
          <p:cNvPr id="7" name="Прямая соединительная линия 6"/>
          <p:cNvCxnSpPr/>
          <p:nvPr/>
        </p:nvCxnSpPr>
        <p:spPr>
          <a:xfrm>
            <a:off x="1691680" y="5774461"/>
            <a:ext cx="6264696"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8" name="Прямая соединительная линия 7"/>
          <p:cNvCxnSpPr/>
          <p:nvPr/>
        </p:nvCxnSpPr>
        <p:spPr>
          <a:xfrm>
            <a:off x="1687330" y="2565337"/>
            <a:ext cx="6269046" cy="15292"/>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6" name="Прямоугольник 25"/>
          <p:cNvSpPr/>
          <p:nvPr/>
        </p:nvSpPr>
        <p:spPr>
          <a:xfrm>
            <a:off x="106528" y="4720343"/>
            <a:ext cx="2141611" cy="1582392"/>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106528" y="3238191"/>
            <a:ext cx="2141611" cy="1327992"/>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106529" y="2061319"/>
            <a:ext cx="2141611" cy="1022712"/>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30</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Stability constants of hydrogen bonding</a:t>
            </a:r>
            <a:endParaRPr lang="en-US" sz="3200" dirty="0">
              <a:solidFill>
                <a:schemeClr val="bg1"/>
              </a:solidFill>
              <a:latin typeface="+mj-lt"/>
            </a:endParaRPr>
          </a:p>
          <a:p>
            <a:pPr algn="ctr"/>
            <a:r>
              <a:rPr lang="en-US" sz="3200" dirty="0" smtClean="0">
                <a:solidFill>
                  <a:schemeClr val="accent1">
                    <a:lumMod val="20000"/>
                    <a:lumOff val="80000"/>
                  </a:schemeClr>
                </a:solidFill>
                <a:latin typeface="+mj-lt"/>
              </a:rPr>
              <a:t>accurate </a:t>
            </a:r>
            <a:r>
              <a:rPr lang="en-US" sz="3200" dirty="0">
                <a:solidFill>
                  <a:schemeClr val="accent1">
                    <a:lumMod val="20000"/>
                    <a:lumOff val="80000"/>
                  </a:schemeClr>
                </a:solidFill>
                <a:latin typeface="+mj-lt"/>
              </a:rPr>
              <a:t>experimental </a:t>
            </a:r>
            <a:r>
              <a:rPr lang="en-US" sz="3200" dirty="0" smtClean="0">
                <a:solidFill>
                  <a:schemeClr val="accent1">
                    <a:lumMod val="20000"/>
                    <a:lumOff val="80000"/>
                  </a:schemeClr>
                </a:solidFill>
                <a:latin typeface="+mj-lt"/>
              </a:rPr>
              <a:t>estimations</a:t>
            </a:r>
            <a:endParaRPr lang="en-US" sz="3200" dirty="0">
              <a:solidFill>
                <a:schemeClr val="accent1">
                  <a:lumMod val="20000"/>
                  <a:lumOff val="80000"/>
                </a:schemeClr>
              </a:solidFill>
              <a:latin typeface="+mj-lt"/>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953971220"/>
              </p:ext>
            </p:extLst>
          </p:nvPr>
        </p:nvGraphicFramePr>
        <p:xfrm>
          <a:off x="209165" y="2011623"/>
          <a:ext cx="2000250" cy="1133475"/>
        </p:xfrm>
        <a:graphic>
          <a:graphicData uri="http://schemas.openxmlformats.org/presentationml/2006/ole">
            <mc:AlternateContent xmlns:mc="http://schemas.openxmlformats.org/markup-compatibility/2006">
              <mc:Choice xmlns:v="urn:schemas-microsoft-com:vml" Requires="v">
                <p:oleObj spid="_x0000_s73148" name="ISIS/Draw Sketch" r:id="rId5" imgW="2000160" imgH="1133280" progId="ISISServer">
                  <p:embed/>
                </p:oleObj>
              </mc:Choice>
              <mc:Fallback>
                <p:oleObj name="ISIS/Draw Sketch" r:id="rId5" imgW="2000160" imgH="1133280" progId="ISISServer">
                  <p:embed/>
                  <p:pic>
                    <p:nvPicPr>
                      <p:cNvPr id="0" name=""/>
                      <p:cNvPicPr/>
                      <p:nvPr/>
                    </p:nvPicPr>
                    <p:blipFill>
                      <a:blip r:embed="rId6"/>
                      <a:stretch>
                        <a:fillRect/>
                      </a:stretch>
                    </p:blipFill>
                    <p:spPr>
                      <a:xfrm>
                        <a:off x="209165" y="2011623"/>
                        <a:ext cx="2000250" cy="1133475"/>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281356980"/>
              </p:ext>
            </p:extLst>
          </p:nvPr>
        </p:nvGraphicFramePr>
        <p:xfrm>
          <a:off x="209165" y="3236639"/>
          <a:ext cx="1656184" cy="1344149"/>
        </p:xfrm>
        <a:graphic>
          <a:graphicData uri="http://schemas.openxmlformats.org/presentationml/2006/ole">
            <mc:AlternateContent xmlns:mc="http://schemas.openxmlformats.org/markup-compatibility/2006">
              <mc:Choice xmlns:v="urn:schemas-microsoft-com:vml" Requires="v">
                <p:oleObj spid="_x0000_s73149" name="ISIS/Draw Sketch" r:id="rId7" imgW="1971360" imgH="1600200" progId="ISISServer">
                  <p:embed/>
                </p:oleObj>
              </mc:Choice>
              <mc:Fallback>
                <p:oleObj name="ISIS/Draw Sketch" r:id="rId7" imgW="1971360" imgH="1600200" progId="ISISServer">
                  <p:embed/>
                  <p:pic>
                    <p:nvPicPr>
                      <p:cNvPr id="0" name=""/>
                      <p:cNvPicPr/>
                      <p:nvPr/>
                    </p:nvPicPr>
                    <p:blipFill>
                      <a:blip r:embed="rId8"/>
                      <a:stretch>
                        <a:fillRect/>
                      </a:stretch>
                    </p:blipFill>
                    <p:spPr>
                      <a:xfrm>
                        <a:off x="209165" y="3236639"/>
                        <a:ext cx="1656184" cy="1344149"/>
                      </a:xfrm>
                      <a:prstGeom prst="rect">
                        <a:avLst/>
                      </a:prstGeom>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2105256740"/>
              </p:ext>
            </p:extLst>
          </p:nvPr>
        </p:nvGraphicFramePr>
        <p:xfrm>
          <a:off x="228215" y="4750160"/>
          <a:ext cx="1981200" cy="1552575"/>
        </p:xfrm>
        <a:graphic>
          <a:graphicData uri="http://schemas.openxmlformats.org/presentationml/2006/ole">
            <mc:AlternateContent xmlns:mc="http://schemas.openxmlformats.org/markup-compatibility/2006">
              <mc:Choice xmlns:v="urn:schemas-microsoft-com:vml" Requires="v">
                <p:oleObj spid="_x0000_s73150" name="ISIS/Draw Sketch" r:id="rId9" imgW="1981080" imgH="1552320" progId="ISISServer">
                  <p:embed/>
                </p:oleObj>
              </mc:Choice>
              <mc:Fallback>
                <p:oleObj name="ISIS/Draw Sketch" r:id="rId9" imgW="1981080" imgH="1552320" progId="ISISServer">
                  <p:embed/>
                  <p:pic>
                    <p:nvPicPr>
                      <p:cNvPr id="0" name=""/>
                      <p:cNvPicPr/>
                      <p:nvPr/>
                    </p:nvPicPr>
                    <p:blipFill>
                      <a:blip r:embed="rId10"/>
                      <a:stretch>
                        <a:fillRect/>
                      </a:stretch>
                    </p:blipFill>
                    <p:spPr>
                      <a:xfrm>
                        <a:off x="228215" y="4750160"/>
                        <a:ext cx="1981200" cy="1552575"/>
                      </a:xfrm>
                      <a:prstGeom prst="rect">
                        <a:avLst/>
                      </a:prstGeom>
                    </p:spPr>
                  </p:pic>
                </p:oleObj>
              </mc:Fallback>
            </mc:AlternateContent>
          </a:graphicData>
        </a:graphic>
      </p:graphicFrame>
      <p:sp>
        <p:nvSpPr>
          <p:cNvPr id="27" name="Subtitle 2"/>
          <p:cNvSpPr txBox="1">
            <a:spLocks/>
          </p:cNvSpPr>
          <p:nvPr/>
        </p:nvSpPr>
        <p:spPr bwMode="auto">
          <a:xfrm>
            <a:off x="2808922" y="1358225"/>
            <a:ext cx="2619470" cy="342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solidFill>
                  <a:srgbClr val="000066"/>
                </a:solidFill>
                <a:latin typeface="Myriad Pro"/>
                <a:ea typeface="ＭＳ Ｐゴシック"/>
                <a:cs typeface="ＭＳ Ｐゴシック"/>
              </a:rPr>
              <a:t>log </a:t>
            </a:r>
            <a:r>
              <a:rPr lang="en-US" sz="2000" i="1" dirty="0" smtClean="0">
                <a:solidFill>
                  <a:srgbClr val="000066"/>
                </a:solidFill>
                <a:latin typeface="Myriad Pro"/>
                <a:ea typeface="ＭＳ Ｐゴシック"/>
                <a:cs typeface="ＭＳ Ｐゴシック"/>
              </a:rPr>
              <a:t>K</a:t>
            </a:r>
          </a:p>
        </p:txBody>
      </p:sp>
      <p:sp>
        <p:nvSpPr>
          <p:cNvPr id="28" name="Subtitle 2"/>
          <p:cNvSpPr txBox="1">
            <a:spLocks/>
          </p:cNvSpPr>
          <p:nvPr/>
        </p:nvSpPr>
        <p:spPr bwMode="auto">
          <a:xfrm>
            <a:off x="2363960" y="2211970"/>
            <a:ext cx="1512168"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2.31 </a:t>
            </a:r>
            <a:r>
              <a:rPr lang="en-US" sz="2000" dirty="0" smtClean="0">
                <a:latin typeface="Myriad Pro"/>
                <a:ea typeface="ＭＳ Ｐゴシック"/>
                <a:cs typeface="ＭＳ Ｐゴシック"/>
                <a:sym typeface="Symbol" panose="05050102010706020507" pitchFamily="18" charset="2"/>
              </a:rPr>
              <a:t> </a:t>
            </a:r>
            <a:r>
              <a:rPr lang="en-US" sz="2000" dirty="0" smtClean="0">
                <a:latin typeface="Myriad Pro"/>
                <a:ea typeface="ＭＳ Ｐゴシック"/>
                <a:cs typeface="ＭＳ Ｐゴシック"/>
              </a:rPr>
              <a:t>0.04</a:t>
            </a:r>
          </a:p>
        </p:txBody>
      </p:sp>
      <p:sp>
        <p:nvSpPr>
          <p:cNvPr id="29" name="Subtitle 2"/>
          <p:cNvSpPr txBox="1">
            <a:spLocks/>
          </p:cNvSpPr>
          <p:nvPr/>
        </p:nvSpPr>
        <p:spPr bwMode="auto">
          <a:xfrm>
            <a:off x="5952496" y="1314326"/>
            <a:ext cx="1152128" cy="375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solidFill>
                  <a:srgbClr val="000066"/>
                </a:solidFill>
                <a:latin typeface="Myriad Pro"/>
                <a:ea typeface="ＭＳ Ｐゴシック"/>
                <a:cs typeface="ＭＳ Ｐゴシック"/>
                <a:sym typeface="Symbol" panose="05050102010706020507" pitchFamily="18" charset="2"/>
              </a:rPr>
              <a:t></a:t>
            </a:r>
            <a:r>
              <a:rPr lang="en-US" sz="2000" dirty="0" smtClean="0">
                <a:solidFill>
                  <a:srgbClr val="000066"/>
                </a:solidFill>
                <a:latin typeface="Myriad Pro"/>
                <a:ea typeface="ＭＳ Ｐゴシック"/>
                <a:cs typeface="ＭＳ Ｐゴシック"/>
              </a:rPr>
              <a:t> log </a:t>
            </a:r>
            <a:r>
              <a:rPr lang="en-US" sz="2000" i="1" dirty="0" smtClean="0">
                <a:solidFill>
                  <a:srgbClr val="000066"/>
                </a:solidFill>
                <a:latin typeface="Myriad Pro"/>
                <a:ea typeface="ＭＳ Ｐゴシック"/>
                <a:cs typeface="ＭＳ Ｐゴシック"/>
              </a:rPr>
              <a:t>K</a:t>
            </a:r>
          </a:p>
        </p:txBody>
      </p:sp>
      <p:sp>
        <p:nvSpPr>
          <p:cNvPr id="35" name="Subtitle 2"/>
          <p:cNvSpPr txBox="1">
            <a:spLocks/>
          </p:cNvSpPr>
          <p:nvPr/>
        </p:nvSpPr>
        <p:spPr bwMode="auto">
          <a:xfrm>
            <a:off x="4276264" y="2211970"/>
            <a:ext cx="1512168"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2.59 </a:t>
            </a:r>
            <a:r>
              <a:rPr lang="en-US" sz="2000" dirty="0" smtClean="0">
                <a:latin typeface="Myriad Pro"/>
                <a:ea typeface="ＭＳ Ｐゴシック"/>
                <a:cs typeface="ＭＳ Ｐゴシック"/>
                <a:sym typeface="Symbol" panose="05050102010706020507" pitchFamily="18" charset="2"/>
              </a:rPr>
              <a:t> </a:t>
            </a:r>
            <a:r>
              <a:rPr lang="en-US" sz="2000" dirty="0" smtClean="0">
                <a:latin typeface="Myriad Pro"/>
                <a:ea typeface="ＭＳ Ｐゴシック"/>
                <a:cs typeface="ＭＳ Ｐゴシック"/>
              </a:rPr>
              <a:t>0.05</a:t>
            </a:r>
          </a:p>
        </p:txBody>
      </p:sp>
      <p:sp>
        <p:nvSpPr>
          <p:cNvPr id="38" name="Subtitle 2"/>
          <p:cNvSpPr txBox="1">
            <a:spLocks/>
          </p:cNvSpPr>
          <p:nvPr/>
        </p:nvSpPr>
        <p:spPr bwMode="auto">
          <a:xfrm>
            <a:off x="6188568" y="2211969"/>
            <a:ext cx="679984"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0.28</a:t>
            </a:r>
          </a:p>
        </p:txBody>
      </p:sp>
      <p:sp>
        <p:nvSpPr>
          <p:cNvPr id="39" name="Subtitle 2"/>
          <p:cNvSpPr txBox="1">
            <a:spLocks/>
          </p:cNvSpPr>
          <p:nvPr/>
        </p:nvSpPr>
        <p:spPr bwMode="auto">
          <a:xfrm>
            <a:off x="7434482" y="1316081"/>
            <a:ext cx="1152128" cy="375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a:solidFill>
                  <a:srgbClr val="000066"/>
                </a:solidFill>
                <a:latin typeface="Myriad Pro"/>
                <a:ea typeface="ＭＳ Ｐゴシック"/>
                <a:cs typeface="ＭＳ Ｐゴシック"/>
                <a:sym typeface="Symbol" panose="05050102010706020507" pitchFamily="18" charset="2"/>
              </a:rPr>
              <a:t></a:t>
            </a:r>
            <a:r>
              <a:rPr lang="en-US" sz="2000" dirty="0" smtClean="0">
                <a:solidFill>
                  <a:srgbClr val="000066"/>
                </a:solidFill>
                <a:latin typeface="Myriad Pro"/>
                <a:ea typeface="ＭＳ Ｐゴシック"/>
                <a:cs typeface="ＭＳ Ｐゴシック"/>
              </a:rPr>
              <a:t> </a:t>
            </a:r>
            <a:r>
              <a:rPr lang="en-US" sz="2000" dirty="0" smtClean="0">
                <a:solidFill>
                  <a:srgbClr val="000066"/>
                </a:solidFill>
                <a:latin typeface="Myriad Pro"/>
                <a:ea typeface="ＭＳ Ｐゴシック"/>
                <a:cs typeface="ＭＳ Ｐゴシック"/>
                <a:sym typeface="Symbol" panose="05050102010706020507" pitchFamily="18" charset="2"/>
              </a:rPr>
              <a:t></a:t>
            </a:r>
            <a:r>
              <a:rPr lang="en-US" sz="2000" i="1" dirty="0" smtClean="0">
                <a:solidFill>
                  <a:srgbClr val="000066"/>
                </a:solidFill>
                <a:latin typeface="Myriad Pro"/>
                <a:ea typeface="ＭＳ Ｐゴシック"/>
                <a:cs typeface="ＭＳ Ｐゴシック"/>
                <a:sym typeface="Symbol" panose="05050102010706020507" pitchFamily="18" charset="2"/>
              </a:rPr>
              <a:t>G</a:t>
            </a:r>
            <a:endParaRPr lang="en-US" sz="2000" i="1" dirty="0" smtClean="0">
              <a:solidFill>
                <a:srgbClr val="000066"/>
              </a:solidFill>
              <a:latin typeface="Myriad Pro"/>
              <a:ea typeface="ＭＳ Ｐゴシック"/>
              <a:cs typeface="ＭＳ Ｐゴシック"/>
            </a:endParaRPr>
          </a:p>
        </p:txBody>
      </p:sp>
      <p:sp>
        <p:nvSpPr>
          <p:cNvPr id="40" name="Subtitle 2"/>
          <p:cNvSpPr txBox="1">
            <a:spLocks/>
          </p:cNvSpPr>
          <p:nvPr/>
        </p:nvSpPr>
        <p:spPr bwMode="auto">
          <a:xfrm>
            <a:off x="7670554" y="2211968"/>
            <a:ext cx="679984"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1.6</a:t>
            </a:r>
          </a:p>
        </p:txBody>
      </p:sp>
      <p:sp>
        <p:nvSpPr>
          <p:cNvPr id="41" name="Subtitle 2"/>
          <p:cNvSpPr txBox="1">
            <a:spLocks/>
          </p:cNvSpPr>
          <p:nvPr/>
        </p:nvSpPr>
        <p:spPr bwMode="auto">
          <a:xfrm>
            <a:off x="2370043" y="3604216"/>
            <a:ext cx="1512168"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1.03 </a:t>
            </a:r>
            <a:r>
              <a:rPr lang="en-US" sz="2000" dirty="0" smtClean="0">
                <a:latin typeface="Myriad Pro"/>
                <a:ea typeface="ＭＳ Ｐゴシック"/>
                <a:cs typeface="ＭＳ Ｐゴシック"/>
                <a:sym typeface="Symbol" panose="05050102010706020507" pitchFamily="18" charset="2"/>
              </a:rPr>
              <a:t> </a:t>
            </a:r>
            <a:r>
              <a:rPr lang="en-US" sz="2000" dirty="0" smtClean="0">
                <a:latin typeface="Myriad Pro"/>
                <a:ea typeface="ＭＳ Ｐゴシック"/>
                <a:cs typeface="ＭＳ Ｐゴシック"/>
              </a:rPr>
              <a:t>0.02</a:t>
            </a:r>
          </a:p>
        </p:txBody>
      </p:sp>
      <p:sp>
        <p:nvSpPr>
          <p:cNvPr id="42" name="Subtitle 2"/>
          <p:cNvSpPr txBox="1">
            <a:spLocks/>
          </p:cNvSpPr>
          <p:nvPr/>
        </p:nvSpPr>
        <p:spPr bwMode="auto">
          <a:xfrm>
            <a:off x="4282347" y="3604216"/>
            <a:ext cx="1512168"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1.35 </a:t>
            </a:r>
            <a:r>
              <a:rPr lang="en-US" sz="2000" dirty="0" smtClean="0">
                <a:latin typeface="Myriad Pro"/>
                <a:ea typeface="ＭＳ Ｐゴシック"/>
                <a:cs typeface="ＭＳ Ｐゴシック"/>
                <a:sym typeface="Symbol" panose="05050102010706020507" pitchFamily="18" charset="2"/>
              </a:rPr>
              <a:t> </a:t>
            </a:r>
            <a:r>
              <a:rPr lang="en-US" sz="2000" dirty="0" smtClean="0">
                <a:latin typeface="Myriad Pro"/>
                <a:ea typeface="ＭＳ Ｐゴシック"/>
                <a:cs typeface="ＭＳ Ｐゴシック"/>
              </a:rPr>
              <a:t>0.06</a:t>
            </a:r>
          </a:p>
        </p:txBody>
      </p:sp>
      <p:sp>
        <p:nvSpPr>
          <p:cNvPr id="43" name="Subtitle 2"/>
          <p:cNvSpPr txBox="1">
            <a:spLocks/>
          </p:cNvSpPr>
          <p:nvPr/>
        </p:nvSpPr>
        <p:spPr bwMode="auto">
          <a:xfrm>
            <a:off x="6194651" y="3604215"/>
            <a:ext cx="679984"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0.32</a:t>
            </a:r>
          </a:p>
        </p:txBody>
      </p:sp>
      <p:sp>
        <p:nvSpPr>
          <p:cNvPr id="44" name="Subtitle 2"/>
          <p:cNvSpPr txBox="1">
            <a:spLocks/>
          </p:cNvSpPr>
          <p:nvPr/>
        </p:nvSpPr>
        <p:spPr bwMode="auto">
          <a:xfrm>
            <a:off x="7676637" y="3604214"/>
            <a:ext cx="679984"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1.8</a:t>
            </a:r>
          </a:p>
        </p:txBody>
      </p:sp>
      <p:sp>
        <p:nvSpPr>
          <p:cNvPr id="45" name="Subtitle 2"/>
          <p:cNvSpPr txBox="1">
            <a:spLocks/>
          </p:cNvSpPr>
          <p:nvPr/>
        </p:nvSpPr>
        <p:spPr bwMode="auto">
          <a:xfrm>
            <a:off x="2369842" y="4996460"/>
            <a:ext cx="1512168"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1.38 </a:t>
            </a:r>
            <a:r>
              <a:rPr lang="en-US" sz="2000" dirty="0" smtClean="0">
                <a:latin typeface="Myriad Pro"/>
                <a:ea typeface="ＭＳ Ｐゴシック"/>
                <a:cs typeface="ＭＳ Ｐゴシック"/>
                <a:sym typeface="Symbol" panose="05050102010706020507" pitchFamily="18" charset="2"/>
              </a:rPr>
              <a:t> </a:t>
            </a:r>
            <a:r>
              <a:rPr lang="en-US" sz="2000" dirty="0" smtClean="0">
                <a:latin typeface="Myriad Pro"/>
                <a:ea typeface="ＭＳ Ｐゴシック"/>
                <a:cs typeface="ＭＳ Ｐゴシック"/>
              </a:rPr>
              <a:t>0.08</a:t>
            </a:r>
          </a:p>
        </p:txBody>
      </p:sp>
      <p:sp>
        <p:nvSpPr>
          <p:cNvPr id="46" name="Subtitle 2"/>
          <p:cNvSpPr txBox="1">
            <a:spLocks/>
          </p:cNvSpPr>
          <p:nvPr/>
        </p:nvSpPr>
        <p:spPr bwMode="auto">
          <a:xfrm>
            <a:off x="4282146" y="4996460"/>
            <a:ext cx="1512168"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1.57 </a:t>
            </a:r>
            <a:r>
              <a:rPr lang="en-US" sz="2000" dirty="0" smtClean="0">
                <a:latin typeface="Myriad Pro"/>
                <a:ea typeface="ＭＳ Ｐゴシック"/>
                <a:cs typeface="ＭＳ Ｐゴシック"/>
                <a:sym typeface="Symbol" panose="05050102010706020507" pitchFamily="18" charset="2"/>
              </a:rPr>
              <a:t> </a:t>
            </a:r>
            <a:r>
              <a:rPr lang="en-US" sz="2000" dirty="0" smtClean="0">
                <a:latin typeface="Myriad Pro"/>
                <a:ea typeface="ＭＳ Ｐゴシック"/>
                <a:cs typeface="ＭＳ Ｐゴシック"/>
              </a:rPr>
              <a:t>0.15</a:t>
            </a:r>
          </a:p>
        </p:txBody>
      </p:sp>
      <p:sp>
        <p:nvSpPr>
          <p:cNvPr id="47" name="Subtitle 2"/>
          <p:cNvSpPr txBox="1">
            <a:spLocks/>
          </p:cNvSpPr>
          <p:nvPr/>
        </p:nvSpPr>
        <p:spPr bwMode="auto">
          <a:xfrm>
            <a:off x="6194450" y="4996459"/>
            <a:ext cx="679984"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0.19</a:t>
            </a:r>
          </a:p>
        </p:txBody>
      </p:sp>
      <p:sp>
        <p:nvSpPr>
          <p:cNvPr id="48" name="Subtitle 2"/>
          <p:cNvSpPr txBox="1">
            <a:spLocks/>
          </p:cNvSpPr>
          <p:nvPr/>
        </p:nvSpPr>
        <p:spPr bwMode="auto">
          <a:xfrm>
            <a:off x="7676436" y="4996458"/>
            <a:ext cx="679984" cy="435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2000" dirty="0" smtClean="0">
                <a:latin typeface="Myriad Pro"/>
                <a:ea typeface="ＭＳ Ｐゴシック"/>
                <a:cs typeface="ＭＳ Ｐゴシック"/>
              </a:rPr>
              <a:t>1.1</a:t>
            </a:r>
          </a:p>
        </p:txBody>
      </p:sp>
      <p:sp>
        <p:nvSpPr>
          <p:cNvPr id="11" name="Прямоугольник 10"/>
          <p:cNvSpPr/>
          <p:nvPr/>
        </p:nvSpPr>
        <p:spPr>
          <a:xfrm>
            <a:off x="2827278" y="1701314"/>
            <a:ext cx="2582758" cy="369332"/>
          </a:xfrm>
          <a:prstGeom prst="rect">
            <a:avLst/>
          </a:prstGeom>
        </p:spPr>
        <p:txBody>
          <a:bodyPr wrap="none">
            <a:spAutoFit/>
          </a:bodyPr>
          <a:lstStyle/>
          <a:p>
            <a:pPr algn="ctr"/>
            <a:r>
              <a:rPr lang="en-US" i="1" dirty="0" smtClean="0">
                <a:solidFill>
                  <a:srgbClr val="000066"/>
                </a:solidFill>
                <a:latin typeface="Myriad Pro"/>
                <a:ea typeface="ＭＳ Ｐゴシック"/>
                <a:cs typeface="ＭＳ Ｐゴシック"/>
              </a:rPr>
              <a:t>IR</a:t>
            </a:r>
            <a:r>
              <a:rPr lang="en-US" i="1" dirty="0">
                <a:solidFill>
                  <a:srgbClr val="000066"/>
                </a:solidFill>
                <a:latin typeface="Myriad Pro"/>
                <a:ea typeface="ＭＳ Ｐゴシック"/>
                <a:cs typeface="ＭＳ Ｐゴシック"/>
              </a:rPr>
              <a:t>		</a:t>
            </a:r>
            <a:r>
              <a:rPr lang="en-US" i="1" dirty="0" err="1">
                <a:solidFill>
                  <a:srgbClr val="000066"/>
                </a:solidFill>
                <a:latin typeface="Myriad Pro"/>
                <a:ea typeface="ＭＳ Ｐゴシック"/>
                <a:cs typeface="ＭＳ Ｐゴシック"/>
              </a:rPr>
              <a:t>Calor</a:t>
            </a:r>
            <a:endParaRPr lang="ru-RU" i="1" dirty="0">
              <a:solidFill>
                <a:srgbClr val="000066"/>
              </a:solidFill>
              <a:latin typeface="Myriad Pro"/>
              <a:ea typeface="ＭＳ Ｐゴシック"/>
              <a:cs typeface="ＭＳ Ｐゴシック"/>
            </a:endParaRPr>
          </a:p>
        </p:txBody>
      </p:sp>
      <p:sp>
        <p:nvSpPr>
          <p:cNvPr id="49" name="TextBox 48"/>
          <p:cNvSpPr txBox="1"/>
          <p:nvPr/>
        </p:nvSpPr>
        <p:spPr>
          <a:xfrm>
            <a:off x="2209415" y="5912215"/>
            <a:ext cx="7128258" cy="738664"/>
          </a:xfrm>
          <a:prstGeom prst="rect">
            <a:avLst/>
          </a:prstGeom>
          <a:noFill/>
        </p:spPr>
        <p:txBody>
          <a:bodyPr wrap="square" rtlCol="0">
            <a:spAutoFit/>
          </a:bodyPr>
          <a:lstStyle/>
          <a:p>
            <a:pPr>
              <a:defRPr/>
            </a:pPr>
            <a:r>
              <a:rPr lang="de-DE" sz="1400" dirty="0" err="1" smtClean="0"/>
              <a:t>Raevsky</a:t>
            </a:r>
            <a:r>
              <a:rPr lang="de-DE" sz="1400" dirty="0" smtClean="0"/>
              <a:t> </a:t>
            </a:r>
            <a:r>
              <a:rPr lang="de-DE" sz="1400" dirty="0"/>
              <a:t>O.A</a:t>
            </a:r>
            <a:r>
              <a:rPr lang="de-DE" sz="1400" dirty="0" smtClean="0"/>
              <a:t>., </a:t>
            </a:r>
            <a:r>
              <a:rPr lang="de-DE" sz="1400" dirty="0" err="1" smtClean="0"/>
              <a:t>Solotnov</a:t>
            </a:r>
            <a:r>
              <a:rPr lang="de-DE" sz="1400" dirty="0" smtClean="0"/>
              <a:t> </a:t>
            </a:r>
            <a:r>
              <a:rPr lang="de-DE" sz="1400" dirty="0"/>
              <a:t>A.F</a:t>
            </a:r>
            <a:r>
              <a:rPr lang="de-DE" sz="1400" dirty="0" smtClean="0"/>
              <a:t>., </a:t>
            </a:r>
            <a:r>
              <a:rPr lang="de-DE" sz="1400" dirty="0" err="1" smtClean="0"/>
              <a:t>Solov’ev</a:t>
            </a:r>
            <a:r>
              <a:rPr lang="de-DE" sz="1400" dirty="0" smtClean="0"/>
              <a:t> V.P.</a:t>
            </a:r>
            <a:r>
              <a:rPr lang="en-US" sz="1400" i="1" dirty="0" smtClean="0"/>
              <a:t>  </a:t>
            </a:r>
            <a:r>
              <a:rPr lang="en-GB" sz="1400" i="1" dirty="0" err="1" smtClean="0"/>
              <a:t>Zhurnal</a:t>
            </a:r>
            <a:r>
              <a:rPr lang="en-GB" sz="1400" i="1" dirty="0" smtClean="0"/>
              <a:t> </a:t>
            </a:r>
            <a:r>
              <a:rPr lang="en-GB" sz="1400" i="1" dirty="0" err="1"/>
              <a:t>Obshchei</a:t>
            </a:r>
            <a:r>
              <a:rPr lang="en-GB" sz="1400" i="1" dirty="0"/>
              <a:t> </a:t>
            </a:r>
            <a:r>
              <a:rPr lang="en-GB" sz="1400" i="1" dirty="0" err="1"/>
              <a:t>Khimii</a:t>
            </a:r>
            <a:r>
              <a:rPr lang="en-GB" sz="1400" i="1" dirty="0"/>
              <a:t> (</a:t>
            </a:r>
            <a:r>
              <a:rPr lang="en-GB" sz="1400" i="1" dirty="0" err="1"/>
              <a:t>Rus</a:t>
            </a:r>
            <a:r>
              <a:rPr lang="en-GB" sz="1400" i="1" dirty="0"/>
              <a:t>)</a:t>
            </a:r>
            <a:r>
              <a:rPr lang="en-GB" sz="1400" dirty="0"/>
              <a:t>, </a:t>
            </a:r>
            <a:r>
              <a:rPr lang="en-GB" sz="1400" b="1" dirty="0"/>
              <a:t>1987</a:t>
            </a:r>
            <a:r>
              <a:rPr lang="en-GB" sz="1400" dirty="0"/>
              <a:t>, </a:t>
            </a:r>
            <a:r>
              <a:rPr lang="en-GB" sz="1400" i="1" dirty="0"/>
              <a:t>57</a:t>
            </a:r>
            <a:r>
              <a:rPr lang="en-GB" sz="1400" dirty="0"/>
              <a:t>, </a:t>
            </a:r>
            <a:r>
              <a:rPr lang="en-GB" sz="1400" dirty="0" smtClean="0"/>
              <a:t>1240-1243</a:t>
            </a:r>
          </a:p>
          <a:p>
            <a:pPr>
              <a:defRPr/>
            </a:pPr>
            <a:r>
              <a:rPr lang="en-GB" sz="1400" dirty="0" err="1" smtClean="0"/>
              <a:t>Raevsky</a:t>
            </a:r>
            <a:r>
              <a:rPr lang="en-GB" sz="1400" dirty="0" smtClean="0"/>
              <a:t> </a:t>
            </a:r>
            <a:r>
              <a:rPr lang="en-GB" sz="1400" dirty="0"/>
              <a:t>O.A</a:t>
            </a:r>
            <a:r>
              <a:rPr lang="en-GB" sz="1400" dirty="0" smtClean="0"/>
              <a:t>., </a:t>
            </a:r>
            <a:r>
              <a:rPr lang="en-GB" sz="1400" dirty="0" err="1" smtClean="0"/>
              <a:t>Grigor’ev</a:t>
            </a:r>
            <a:r>
              <a:rPr lang="en-GB" sz="1400" dirty="0" smtClean="0"/>
              <a:t> </a:t>
            </a:r>
            <a:r>
              <a:rPr lang="en-GB" sz="1400" dirty="0" err="1"/>
              <a:t>V.Yu</a:t>
            </a:r>
            <a:r>
              <a:rPr lang="en-GB" sz="1400" dirty="0" smtClean="0"/>
              <a:t>., </a:t>
            </a:r>
            <a:r>
              <a:rPr lang="en-GB" sz="1400" dirty="0" err="1" smtClean="0"/>
              <a:t>Solov'ev</a:t>
            </a:r>
            <a:r>
              <a:rPr lang="en-GB" sz="1400" dirty="0" smtClean="0"/>
              <a:t> </a:t>
            </a:r>
            <a:r>
              <a:rPr lang="en-GB" sz="1400" dirty="0"/>
              <a:t>V.P</a:t>
            </a:r>
            <a:r>
              <a:rPr lang="en-GB" sz="1400" dirty="0" smtClean="0"/>
              <a:t>.  </a:t>
            </a:r>
            <a:r>
              <a:rPr lang="en-GB" sz="1400" i="1" dirty="0" err="1" smtClean="0"/>
              <a:t>Zhurnal</a:t>
            </a:r>
            <a:r>
              <a:rPr lang="en-GB" sz="1400" i="1" dirty="0" smtClean="0"/>
              <a:t> </a:t>
            </a:r>
            <a:r>
              <a:rPr lang="en-GB" sz="1400" i="1" dirty="0" err="1"/>
              <a:t>Obshchei</a:t>
            </a:r>
            <a:r>
              <a:rPr lang="en-GB" sz="1400" i="1" dirty="0"/>
              <a:t> </a:t>
            </a:r>
            <a:r>
              <a:rPr lang="en-GB" sz="1400" i="1" dirty="0" err="1"/>
              <a:t>Khimii</a:t>
            </a:r>
            <a:r>
              <a:rPr lang="en-GB" sz="1400" i="1" dirty="0"/>
              <a:t> (</a:t>
            </a:r>
            <a:r>
              <a:rPr lang="en-GB" sz="1400" i="1" dirty="0" err="1"/>
              <a:t>Rus</a:t>
            </a:r>
            <a:r>
              <a:rPr lang="en-GB" sz="1400" i="1" dirty="0"/>
              <a:t>)</a:t>
            </a:r>
            <a:r>
              <a:rPr lang="en-GB" sz="1400" dirty="0"/>
              <a:t>, </a:t>
            </a:r>
            <a:r>
              <a:rPr lang="en-GB" sz="1400" b="1" dirty="0"/>
              <a:t>1987</a:t>
            </a:r>
            <a:r>
              <a:rPr lang="en-GB" sz="1400" dirty="0"/>
              <a:t>, </a:t>
            </a:r>
            <a:r>
              <a:rPr lang="en-GB" sz="1400" i="1" dirty="0"/>
              <a:t>57</a:t>
            </a:r>
            <a:r>
              <a:rPr lang="en-GB" sz="1400" dirty="0"/>
              <a:t>, </a:t>
            </a:r>
            <a:r>
              <a:rPr lang="en-GB" sz="1400" dirty="0" smtClean="0"/>
              <a:t>2073-2078</a:t>
            </a:r>
          </a:p>
          <a:p>
            <a:pPr>
              <a:defRPr/>
            </a:pPr>
            <a:r>
              <a:rPr lang="en-GB" sz="1400" dirty="0" err="1" smtClean="0"/>
              <a:t>Grigor’ev</a:t>
            </a:r>
            <a:r>
              <a:rPr lang="en-GB" sz="1400" dirty="0" smtClean="0"/>
              <a:t> </a:t>
            </a:r>
            <a:r>
              <a:rPr lang="en-GB" sz="1400" dirty="0" err="1"/>
              <a:t>V.Yu</a:t>
            </a:r>
            <a:r>
              <a:rPr lang="en-GB" sz="1400" dirty="0" smtClean="0"/>
              <a:t>., </a:t>
            </a:r>
            <a:r>
              <a:rPr lang="en-GB" sz="1400" dirty="0" err="1" smtClean="0"/>
              <a:t>Solov'ev</a:t>
            </a:r>
            <a:r>
              <a:rPr lang="en-GB" sz="1400" dirty="0" smtClean="0"/>
              <a:t> </a:t>
            </a:r>
            <a:r>
              <a:rPr lang="en-GB" sz="1400" dirty="0"/>
              <a:t>V.P</a:t>
            </a:r>
            <a:r>
              <a:rPr lang="en-GB" sz="1400" dirty="0" smtClean="0"/>
              <a:t>., </a:t>
            </a:r>
            <a:r>
              <a:rPr lang="en-GB" sz="1400" dirty="0" err="1" smtClean="0"/>
              <a:t>Raevsky</a:t>
            </a:r>
            <a:r>
              <a:rPr lang="en-GB" sz="1400" dirty="0" smtClean="0"/>
              <a:t> </a:t>
            </a:r>
            <a:r>
              <a:rPr lang="en-GB" sz="1400" dirty="0"/>
              <a:t>O.A</a:t>
            </a:r>
            <a:r>
              <a:rPr lang="en-GB" sz="1400" dirty="0" smtClean="0"/>
              <a:t>.  </a:t>
            </a:r>
            <a:r>
              <a:rPr lang="en-GB" sz="1400" i="1" dirty="0" err="1" smtClean="0"/>
              <a:t>Zhurnal</a:t>
            </a:r>
            <a:r>
              <a:rPr lang="en-GB" sz="1400" i="1" dirty="0" smtClean="0"/>
              <a:t> </a:t>
            </a:r>
            <a:r>
              <a:rPr lang="en-GB" sz="1400" i="1" dirty="0" err="1"/>
              <a:t>Obshchei</a:t>
            </a:r>
            <a:r>
              <a:rPr lang="en-GB" sz="1400" i="1" dirty="0"/>
              <a:t> </a:t>
            </a:r>
            <a:r>
              <a:rPr lang="en-GB" sz="1400" i="1" dirty="0" err="1"/>
              <a:t>Khimii</a:t>
            </a:r>
            <a:r>
              <a:rPr lang="en-GB" sz="1400" i="1" dirty="0"/>
              <a:t> (</a:t>
            </a:r>
            <a:r>
              <a:rPr lang="en-GB" sz="1400" i="1" dirty="0" err="1"/>
              <a:t>Rus</a:t>
            </a:r>
            <a:r>
              <a:rPr lang="en-GB" sz="1400" i="1" dirty="0"/>
              <a:t>)</a:t>
            </a:r>
            <a:r>
              <a:rPr lang="en-GB" sz="1400" dirty="0"/>
              <a:t>, </a:t>
            </a:r>
            <a:r>
              <a:rPr lang="en-GB" sz="1400" b="1" dirty="0"/>
              <a:t>1988</a:t>
            </a:r>
            <a:r>
              <a:rPr lang="en-GB" sz="1400" dirty="0"/>
              <a:t>, </a:t>
            </a:r>
            <a:r>
              <a:rPr lang="en-GB" sz="1400" i="1" dirty="0"/>
              <a:t>58</a:t>
            </a:r>
            <a:r>
              <a:rPr lang="en-GB" sz="1400" dirty="0"/>
              <a:t>, 761-766</a:t>
            </a:r>
            <a:endParaRPr lang="en-US" sz="1400" dirty="0"/>
          </a:p>
        </p:txBody>
      </p:sp>
      <p:cxnSp>
        <p:nvCxnSpPr>
          <p:cNvPr id="13" name="Прямая соединительная линия 12"/>
          <p:cNvCxnSpPr/>
          <p:nvPr/>
        </p:nvCxnSpPr>
        <p:spPr>
          <a:xfrm>
            <a:off x="2483768" y="1730542"/>
            <a:ext cx="31683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374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Прямоугольник 16"/>
          <p:cNvSpPr/>
          <p:nvPr/>
        </p:nvSpPr>
        <p:spPr>
          <a:xfrm>
            <a:off x="179512" y="1416292"/>
            <a:ext cx="8856984" cy="2452670"/>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rgbClr val="0000B4"/>
                </a:solidFill>
              </a:rPr>
              <a:t>The 1:1 Complexation in CCl</a:t>
            </a:r>
            <a:r>
              <a:rPr lang="en-US" sz="3200" baseline="-25000" dirty="0">
                <a:solidFill>
                  <a:srgbClr val="0000B4"/>
                </a:solidFill>
              </a:rPr>
              <a:t>4</a:t>
            </a:r>
            <a:r>
              <a:rPr lang="en-US" sz="3200" dirty="0">
                <a:solidFill>
                  <a:srgbClr val="0000B4"/>
                </a:solidFill>
              </a:rPr>
              <a:t> at 298 K</a:t>
            </a:r>
          </a:p>
          <a:p>
            <a:pPr algn="ctr"/>
            <a:r>
              <a:rPr lang="en-US" sz="3200" dirty="0">
                <a:solidFill>
                  <a:srgbClr val="0066FF"/>
                </a:solidFill>
              </a:rPr>
              <a:t>log</a:t>
            </a:r>
            <a:r>
              <a:rPr lang="en-US" sz="3200" i="1" dirty="0">
                <a:solidFill>
                  <a:srgbClr val="0066FF"/>
                </a:solidFill>
              </a:rPr>
              <a:t>K</a:t>
            </a:r>
          </a:p>
          <a:p>
            <a:pPr algn="ctr"/>
            <a:endParaRPr lang="en-US" sz="1600" i="1" baseline="-25000" dirty="0">
              <a:solidFill>
                <a:srgbClr val="0066FF"/>
              </a:solidFill>
            </a:endParaRPr>
          </a:p>
          <a:p>
            <a:r>
              <a:rPr lang="en-US" sz="2400" dirty="0">
                <a:solidFill>
                  <a:srgbClr val="0000B4"/>
                </a:solidFill>
              </a:rPr>
              <a:t>537 mono- and bi-functional H-bond acceptors:  </a:t>
            </a:r>
            <a:r>
              <a:rPr lang="en-US" sz="2400" dirty="0">
                <a:solidFill>
                  <a:srgbClr val="0066FF"/>
                </a:solidFill>
              </a:rPr>
              <a:t>organic compounds</a:t>
            </a:r>
            <a:endParaRPr lang="ru-RU" sz="2400" dirty="0">
              <a:solidFill>
                <a:srgbClr val="0066FF"/>
              </a:solidFill>
            </a:endParaRPr>
          </a:p>
          <a:p>
            <a:r>
              <a:rPr lang="en-US" sz="2400" dirty="0">
                <a:solidFill>
                  <a:srgbClr val="0066FF"/>
                </a:solidFill>
              </a:rPr>
              <a:t> </a:t>
            </a:r>
            <a:r>
              <a:rPr lang="ru-RU" sz="2400" dirty="0">
                <a:solidFill>
                  <a:srgbClr val="0066FF"/>
                </a:solidFill>
              </a:rPr>
              <a:t> </a:t>
            </a:r>
            <a:r>
              <a:rPr lang="en-US" sz="2400" dirty="0">
                <a:solidFill>
                  <a:srgbClr val="0000B4"/>
                </a:solidFill>
              </a:rPr>
              <a:t>  		      		     H-bond donor:</a:t>
            </a:r>
            <a:r>
              <a:rPr lang="en-US" sz="2400" dirty="0">
                <a:solidFill>
                  <a:srgbClr val="0066FF"/>
                </a:solidFill>
              </a:rPr>
              <a:t>   </a:t>
            </a:r>
            <a:r>
              <a:rPr lang="ru-RU" sz="2400" dirty="0">
                <a:solidFill>
                  <a:srgbClr val="0066FF"/>
                </a:solidFill>
              </a:rPr>
              <a:t>4-</a:t>
            </a:r>
            <a:r>
              <a:rPr lang="en-US" sz="2400" dirty="0">
                <a:solidFill>
                  <a:srgbClr val="0066FF"/>
                </a:solidFill>
              </a:rPr>
              <a:t>F</a:t>
            </a:r>
            <a:r>
              <a:rPr lang="ru-RU" sz="2400" dirty="0">
                <a:solidFill>
                  <a:srgbClr val="0066FF"/>
                </a:solidFill>
              </a:rPr>
              <a:t>-</a:t>
            </a:r>
            <a:r>
              <a:rPr lang="en-US" sz="2400" dirty="0">
                <a:solidFill>
                  <a:srgbClr val="0066FF"/>
                </a:solidFill>
              </a:rPr>
              <a:t>phenol</a:t>
            </a:r>
          </a:p>
        </p:txBody>
      </p:sp>
      <p:sp>
        <p:nvSpPr>
          <p:cNvPr id="53" name="Прямоугольник 52"/>
          <p:cNvSpPr/>
          <p:nvPr/>
        </p:nvSpPr>
        <p:spPr>
          <a:xfrm>
            <a:off x="4800516" y="5532979"/>
            <a:ext cx="1440397" cy="488231"/>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3253306" y="5537633"/>
            <a:ext cx="1440397" cy="488231"/>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31</a:t>
            </a:r>
            <a:endParaRPr lang="en-US" sz="1600" b="1" dirty="0">
              <a:solidFill>
                <a:schemeClr val="bg1"/>
              </a:solidFill>
            </a:endParaRPr>
          </a:p>
        </p:txBody>
      </p:sp>
      <p:sp>
        <p:nvSpPr>
          <p:cNvPr id="14" name="Title 1"/>
          <p:cNvSpPr txBox="1">
            <a:spLocks/>
          </p:cNvSpPr>
          <p:nvPr/>
        </p:nvSpPr>
        <p:spPr bwMode="auto">
          <a:xfrm>
            <a:off x="-1" y="1"/>
            <a:ext cx="9144001" cy="1285860"/>
          </a:xfrm>
          <a:prstGeom prst="rect">
            <a:avLst/>
          </a:prstGeom>
          <a:noFill/>
          <a:ln w="9525">
            <a:noFill/>
            <a:miter lim="800000"/>
            <a:headEnd/>
            <a:tailEnd/>
          </a:ln>
        </p:spPr>
        <p:txBody>
          <a:bodyPr anchor="ctr"/>
          <a:lstStyle/>
          <a:p>
            <a:pPr algn="ctr"/>
            <a:r>
              <a:rPr lang="en-US" sz="3000" b="1" dirty="0">
                <a:solidFill>
                  <a:schemeClr val="bg1"/>
                </a:solidFill>
              </a:rPr>
              <a:t>Hydrogen Bonding of Organic Acceptors with 4-F-Phenol </a:t>
            </a:r>
            <a:endParaRPr lang="en-US" sz="3000" b="1" dirty="0" smtClean="0">
              <a:solidFill>
                <a:schemeClr val="bg1"/>
              </a:solidFill>
            </a:endParaRPr>
          </a:p>
          <a:p>
            <a:pPr algn="ctr"/>
            <a:r>
              <a:rPr lang="en-US" sz="3200" dirty="0">
                <a:solidFill>
                  <a:schemeClr val="accent1">
                    <a:lumMod val="20000"/>
                    <a:lumOff val="80000"/>
                  </a:schemeClr>
                </a:solidFill>
                <a:latin typeface="+mj-lt"/>
              </a:rPr>
              <a:t> QSPR Modelling </a:t>
            </a:r>
            <a:r>
              <a:rPr lang="en-US" sz="3200" dirty="0" smtClean="0">
                <a:solidFill>
                  <a:schemeClr val="accent1">
                    <a:lumMod val="20000"/>
                    <a:lumOff val="80000"/>
                  </a:schemeClr>
                </a:solidFill>
                <a:latin typeface="+mj-lt"/>
              </a:rPr>
              <a:t>with ISIDA </a:t>
            </a:r>
            <a:r>
              <a:rPr lang="en-US" sz="3200" dirty="0">
                <a:solidFill>
                  <a:schemeClr val="accent1">
                    <a:lumMod val="20000"/>
                    <a:lumOff val="80000"/>
                  </a:schemeClr>
                </a:solidFill>
                <a:latin typeface="+mj-lt"/>
              </a:rPr>
              <a:t>Local </a:t>
            </a:r>
            <a:r>
              <a:rPr lang="en-US" sz="3200" dirty="0" smtClean="0">
                <a:solidFill>
                  <a:schemeClr val="accent1">
                    <a:lumMod val="20000"/>
                    <a:lumOff val="80000"/>
                  </a:schemeClr>
                </a:solidFill>
                <a:latin typeface="+mj-lt"/>
              </a:rPr>
              <a:t>Descriptors</a:t>
            </a:r>
            <a:endParaRPr lang="en-US" sz="3200" dirty="0">
              <a:solidFill>
                <a:schemeClr val="accent1">
                  <a:lumMod val="20000"/>
                  <a:lumOff val="80000"/>
                </a:schemeClr>
              </a:solidFill>
              <a:latin typeface="+mj-lt"/>
            </a:endParaRPr>
          </a:p>
        </p:txBody>
      </p:sp>
      <p:sp>
        <p:nvSpPr>
          <p:cNvPr id="49" name="TextBox 48"/>
          <p:cNvSpPr txBox="1"/>
          <p:nvPr/>
        </p:nvSpPr>
        <p:spPr>
          <a:xfrm>
            <a:off x="301824" y="6265832"/>
            <a:ext cx="8712968" cy="307777"/>
          </a:xfrm>
          <a:prstGeom prst="rect">
            <a:avLst/>
          </a:prstGeom>
          <a:noFill/>
        </p:spPr>
        <p:txBody>
          <a:bodyPr wrap="square" rtlCol="0">
            <a:spAutoFit/>
          </a:bodyPr>
          <a:lstStyle/>
          <a:p>
            <a:pPr>
              <a:defRPr/>
            </a:pPr>
            <a:r>
              <a:rPr lang="en-US" sz="1400" dirty="0" err="1" smtClean="0"/>
              <a:t>Ruggiu</a:t>
            </a:r>
            <a:r>
              <a:rPr lang="en-US" sz="1400" dirty="0" smtClean="0"/>
              <a:t> </a:t>
            </a:r>
            <a:r>
              <a:rPr lang="en-US" sz="1400" dirty="0"/>
              <a:t>F</a:t>
            </a:r>
            <a:r>
              <a:rPr lang="en-US" sz="1400" dirty="0" smtClean="0"/>
              <a:t>., </a:t>
            </a:r>
            <a:r>
              <a:rPr lang="en-US" sz="1400" dirty="0" err="1" smtClean="0"/>
              <a:t>Solov'ev</a:t>
            </a:r>
            <a:r>
              <a:rPr lang="en-US" sz="1400" dirty="0" smtClean="0"/>
              <a:t> </a:t>
            </a:r>
            <a:r>
              <a:rPr lang="en-US" sz="1400" dirty="0"/>
              <a:t>V</a:t>
            </a:r>
            <a:r>
              <a:rPr lang="en-US" sz="1400" dirty="0" smtClean="0"/>
              <a:t>., </a:t>
            </a:r>
            <a:r>
              <a:rPr lang="en-US" sz="1400" dirty="0" err="1" smtClean="0"/>
              <a:t>Marcou</a:t>
            </a:r>
            <a:r>
              <a:rPr lang="en-US" sz="1400" dirty="0" smtClean="0"/>
              <a:t> </a:t>
            </a:r>
            <a:r>
              <a:rPr lang="en-US" sz="1400" dirty="0"/>
              <a:t>G</a:t>
            </a:r>
            <a:r>
              <a:rPr lang="en-US" sz="1400" dirty="0" smtClean="0"/>
              <a:t>., Horvath </a:t>
            </a:r>
            <a:r>
              <a:rPr lang="en-US" sz="1400" dirty="0"/>
              <a:t>D</a:t>
            </a:r>
            <a:r>
              <a:rPr lang="en-US" sz="1400" dirty="0" smtClean="0"/>
              <a:t>., Graton </a:t>
            </a:r>
            <a:r>
              <a:rPr lang="en-US" sz="1400" dirty="0"/>
              <a:t>J</a:t>
            </a:r>
            <a:r>
              <a:rPr lang="en-US" sz="1400" dirty="0" smtClean="0"/>
              <a:t>., </a:t>
            </a:r>
            <a:r>
              <a:rPr lang="en-US" sz="1400" dirty="0"/>
              <a:t>Le </a:t>
            </a:r>
            <a:r>
              <a:rPr lang="en-US" sz="1400" dirty="0" err="1" smtClean="0"/>
              <a:t>Questel</a:t>
            </a:r>
            <a:r>
              <a:rPr lang="en-US" sz="1400" dirty="0" smtClean="0"/>
              <a:t> </a:t>
            </a:r>
            <a:r>
              <a:rPr lang="en-US" sz="1400" dirty="0"/>
              <a:t>J.-Y</a:t>
            </a:r>
            <a:r>
              <a:rPr lang="en-US" sz="1400" dirty="0" smtClean="0"/>
              <a:t>., </a:t>
            </a:r>
            <a:r>
              <a:rPr lang="en-US" sz="1400" dirty="0" err="1" smtClean="0"/>
              <a:t>Varnek</a:t>
            </a:r>
            <a:r>
              <a:rPr lang="en-US" sz="1400" dirty="0" smtClean="0"/>
              <a:t> </a:t>
            </a:r>
            <a:r>
              <a:rPr lang="en-US" sz="1400" dirty="0"/>
              <a:t>A. </a:t>
            </a:r>
            <a:r>
              <a:rPr lang="en-US" sz="1400" dirty="0" smtClean="0"/>
              <a:t> </a:t>
            </a:r>
            <a:r>
              <a:rPr lang="en-US" sz="1400" i="1" dirty="0" smtClean="0"/>
              <a:t>Mol</a:t>
            </a:r>
            <a:r>
              <a:rPr lang="en-US" sz="1400" i="1" dirty="0"/>
              <a:t>. Inf. </a:t>
            </a:r>
            <a:r>
              <a:rPr lang="en-US" sz="1400" b="1" dirty="0"/>
              <a:t>2014,</a:t>
            </a:r>
            <a:r>
              <a:rPr lang="en-US" sz="1400" dirty="0"/>
              <a:t> </a:t>
            </a:r>
            <a:r>
              <a:rPr lang="en-US" sz="1400" i="1" dirty="0"/>
              <a:t>33</a:t>
            </a:r>
            <a:r>
              <a:rPr lang="en-US" sz="1400" dirty="0"/>
              <a:t> (6-7), </a:t>
            </a:r>
            <a:r>
              <a:rPr lang="en-US" sz="1400" dirty="0" smtClean="0"/>
              <a:t>477-487</a:t>
            </a:r>
            <a:endParaRPr lang="en-US" sz="1400" dirty="0"/>
          </a:p>
        </p:txBody>
      </p:sp>
      <p:sp>
        <p:nvSpPr>
          <p:cNvPr id="30" name="TextBox 29"/>
          <p:cNvSpPr txBox="1"/>
          <p:nvPr/>
        </p:nvSpPr>
        <p:spPr>
          <a:xfrm>
            <a:off x="3190526" y="4021947"/>
            <a:ext cx="3050387" cy="461665"/>
          </a:xfrm>
          <a:prstGeom prst="rect">
            <a:avLst/>
          </a:prstGeom>
          <a:noFill/>
        </p:spPr>
        <p:txBody>
          <a:bodyPr wrap="square" rtlCol="0">
            <a:spAutoFit/>
          </a:bodyPr>
          <a:lstStyle/>
          <a:p>
            <a:r>
              <a:rPr lang="en-US" sz="2400" dirty="0" smtClean="0">
                <a:solidFill>
                  <a:srgbClr val="0066FF"/>
                </a:solidFill>
              </a:rPr>
              <a:t>5-fold cross validation:</a:t>
            </a:r>
          </a:p>
        </p:txBody>
      </p:sp>
      <p:sp>
        <p:nvSpPr>
          <p:cNvPr id="33" name="Надпись 22"/>
          <p:cNvSpPr txBox="1">
            <a:spLocks noChangeArrowheads="1"/>
          </p:cNvSpPr>
          <p:nvPr/>
        </p:nvSpPr>
        <p:spPr bwMode="auto">
          <a:xfrm>
            <a:off x="4280216" y="4631495"/>
            <a:ext cx="936104" cy="37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fr-FR" sz="2000" i="1" dirty="0" smtClean="0">
                <a:cs typeface="Arial" charset="0"/>
              </a:rPr>
              <a:t>RMSE</a:t>
            </a:r>
            <a:endParaRPr lang="ru-RU" sz="2000" i="1" dirty="0">
              <a:cs typeface="Arial" charset="0"/>
            </a:endParaRPr>
          </a:p>
        </p:txBody>
      </p:sp>
      <p:sp>
        <p:nvSpPr>
          <p:cNvPr id="34" name="Надпись 22"/>
          <p:cNvSpPr txBox="1">
            <a:spLocks noChangeArrowheads="1"/>
          </p:cNvSpPr>
          <p:nvPr/>
        </p:nvSpPr>
        <p:spPr bwMode="auto">
          <a:xfrm>
            <a:off x="3275856" y="5059826"/>
            <a:ext cx="1512168" cy="37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fr-FR" i="1" dirty="0" smtClean="0">
                <a:cs typeface="Arial" charset="0"/>
              </a:rPr>
              <a:t>log K units</a:t>
            </a:r>
            <a:endParaRPr lang="ru-RU" i="1" dirty="0">
              <a:cs typeface="Arial" charset="0"/>
            </a:endParaRPr>
          </a:p>
        </p:txBody>
      </p:sp>
      <p:sp>
        <p:nvSpPr>
          <p:cNvPr id="36" name="Надпись 22"/>
          <p:cNvSpPr txBox="1">
            <a:spLocks noChangeArrowheads="1"/>
          </p:cNvSpPr>
          <p:nvPr/>
        </p:nvSpPr>
        <p:spPr bwMode="auto">
          <a:xfrm>
            <a:off x="4919939" y="5059730"/>
            <a:ext cx="1030212" cy="37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fr-FR" i="1" dirty="0" smtClean="0">
                <a:cs typeface="Arial" charset="0"/>
                <a:sym typeface="Symbol" panose="05050102010706020507" pitchFamily="18" charset="2"/>
              </a:rPr>
              <a:t></a:t>
            </a:r>
            <a:r>
              <a:rPr lang="fr-FR" i="1" dirty="0" smtClean="0">
                <a:cs typeface="Arial" charset="0"/>
              </a:rPr>
              <a:t>G units</a:t>
            </a:r>
            <a:endParaRPr lang="ru-RU" i="1" dirty="0">
              <a:cs typeface="Arial" charset="0"/>
            </a:endParaRPr>
          </a:p>
        </p:txBody>
      </p:sp>
      <p:cxnSp>
        <p:nvCxnSpPr>
          <p:cNvPr id="4" name="Прямая соединительная линия 3"/>
          <p:cNvCxnSpPr/>
          <p:nvPr/>
        </p:nvCxnSpPr>
        <p:spPr>
          <a:xfrm>
            <a:off x="3308107" y="5059730"/>
            <a:ext cx="2674295"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Надпись 22"/>
          <p:cNvSpPr txBox="1">
            <a:spLocks noChangeArrowheads="1"/>
          </p:cNvSpPr>
          <p:nvPr/>
        </p:nvSpPr>
        <p:spPr bwMode="auto">
          <a:xfrm>
            <a:off x="3279946" y="5580154"/>
            <a:ext cx="1512168" cy="37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fr-FR" sz="2000" i="1" dirty="0" smtClean="0">
                <a:cs typeface="Arial" charset="0"/>
              </a:rPr>
              <a:t>0.24 ... 0.27</a:t>
            </a:r>
            <a:endParaRPr lang="ru-RU" sz="2000" i="1" dirty="0">
              <a:cs typeface="Arial" charset="0"/>
            </a:endParaRPr>
          </a:p>
        </p:txBody>
      </p:sp>
      <p:sp>
        <p:nvSpPr>
          <p:cNvPr id="51" name="Надпись 22"/>
          <p:cNvSpPr txBox="1">
            <a:spLocks noChangeArrowheads="1"/>
          </p:cNvSpPr>
          <p:nvPr/>
        </p:nvSpPr>
        <p:spPr bwMode="auto">
          <a:xfrm>
            <a:off x="4919939" y="5558273"/>
            <a:ext cx="1211959" cy="37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fr-FR" sz="2000" i="1" dirty="0" smtClean="0">
                <a:cs typeface="Arial" charset="0"/>
                <a:sym typeface="Symbol" panose="05050102010706020507" pitchFamily="18" charset="2"/>
              </a:rPr>
              <a:t>1.4 ... 1.5</a:t>
            </a:r>
            <a:endParaRPr lang="ru-RU" sz="2000" i="1" dirty="0">
              <a:cs typeface="Arial" charset="0"/>
            </a:endParaRPr>
          </a:p>
        </p:txBody>
      </p:sp>
    </p:spTree>
    <p:extLst>
      <p:ext uri="{BB962C8B-B14F-4D97-AF65-F5344CB8AC3E}">
        <p14:creationId xmlns:p14="http://schemas.microsoft.com/office/powerpoint/2010/main" val="3491334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8" name="Объект 7"/>
          <p:cNvGraphicFramePr>
            <a:graphicFrameLocks noChangeAspect="1"/>
          </p:cNvGraphicFramePr>
          <p:nvPr>
            <p:extLst>
              <p:ext uri="{D42A27DB-BD31-4B8C-83A1-F6EECF244321}">
                <p14:modId xmlns:p14="http://schemas.microsoft.com/office/powerpoint/2010/main" val="1333554002"/>
              </p:ext>
            </p:extLst>
          </p:nvPr>
        </p:nvGraphicFramePr>
        <p:xfrm>
          <a:off x="86972" y="1919150"/>
          <a:ext cx="4245901" cy="3376701"/>
        </p:xfrm>
        <a:graphic>
          <a:graphicData uri="http://schemas.openxmlformats.org/presentationml/2006/ole">
            <mc:AlternateContent xmlns:mc="http://schemas.openxmlformats.org/markup-compatibility/2006">
              <mc:Choice xmlns:v="urn:schemas-microsoft-com:vml" Requires="v">
                <p:oleObj spid="_x0000_s73998" name="SPW 11.0 Graph" r:id="rId5" imgW="5320080" imgH="4230360" progId="SigmaPlotGraphicObject.10">
                  <p:embed/>
                </p:oleObj>
              </mc:Choice>
              <mc:Fallback>
                <p:oleObj name="SPW 11.0 Graph" r:id="rId5" imgW="5320080" imgH="4230360" progId="SigmaPlotGraphicObject.10">
                  <p:embed/>
                  <p:pic>
                    <p:nvPicPr>
                      <p:cNvPr id="0" name=""/>
                      <p:cNvPicPr/>
                      <p:nvPr/>
                    </p:nvPicPr>
                    <p:blipFill>
                      <a:blip r:embed="rId6"/>
                      <a:stretch>
                        <a:fillRect/>
                      </a:stretch>
                    </p:blipFill>
                    <p:spPr>
                      <a:xfrm>
                        <a:off x="86972" y="1919150"/>
                        <a:ext cx="4245901" cy="3376701"/>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2150836606"/>
              </p:ext>
            </p:extLst>
          </p:nvPr>
        </p:nvGraphicFramePr>
        <p:xfrm>
          <a:off x="4469439" y="1921016"/>
          <a:ext cx="4381586" cy="3374835"/>
        </p:xfrm>
        <a:graphic>
          <a:graphicData uri="http://schemas.openxmlformats.org/presentationml/2006/ole">
            <mc:AlternateContent xmlns:mc="http://schemas.openxmlformats.org/markup-compatibility/2006">
              <mc:Choice xmlns:v="urn:schemas-microsoft-com:vml" Requires="v">
                <p:oleObj spid="_x0000_s73999" name="SPW 11.0 Graph" r:id="rId7" imgW="5492520" imgH="4230360" progId="SigmaPlotGraphicObject.10">
                  <p:embed/>
                </p:oleObj>
              </mc:Choice>
              <mc:Fallback>
                <p:oleObj name="SPW 11.0 Graph" r:id="rId7" imgW="5492520" imgH="4230360" progId="SigmaPlotGraphicObject.10">
                  <p:embed/>
                  <p:pic>
                    <p:nvPicPr>
                      <p:cNvPr id="0" name=""/>
                      <p:cNvPicPr/>
                      <p:nvPr/>
                    </p:nvPicPr>
                    <p:blipFill>
                      <a:blip r:embed="rId8"/>
                      <a:stretch>
                        <a:fillRect/>
                      </a:stretch>
                    </p:blipFill>
                    <p:spPr>
                      <a:xfrm>
                        <a:off x="4469439" y="1921016"/>
                        <a:ext cx="4381586" cy="3374835"/>
                      </a:xfrm>
                      <a:prstGeom prst="rect">
                        <a:avLst/>
                      </a:prstGeom>
                    </p:spPr>
                  </p:pic>
                </p:oleObj>
              </mc:Fallback>
            </mc:AlternateContent>
          </a:graphicData>
        </a:graphic>
      </p:graphicFrame>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32</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QSPR modeling of Gibbs energy for hydrogen bonding</a:t>
            </a:r>
            <a:endParaRPr lang="en-US" sz="3200" dirty="0">
              <a:solidFill>
                <a:schemeClr val="bg1"/>
              </a:solidFill>
              <a:latin typeface="+mj-lt"/>
            </a:endParaRPr>
          </a:p>
          <a:p>
            <a:pPr algn="ctr"/>
            <a:r>
              <a:rPr lang="en-US" sz="3200" dirty="0" smtClean="0">
                <a:solidFill>
                  <a:schemeClr val="accent1">
                    <a:lumMod val="20000"/>
                    <a:lumOff val="80000"/>
                  </a:schemeClr>
                </a:solidFill>
                <a:latin typeface="+mj-lt"/>
              </a:rPr>
              <a:t>External test set </a:t>
            </a:r>
            <a:endParaRPr lang="en-US" sz="3200" dirty="0">
              <a:solidFill>
                <a:schemeClr val="accent1">
                  <a:lumMod val="20000"/>
                  <a:lumOff val="80000"/>
                </a:schemeClr>
              </a:solidFill>
              <a:latin typeface="+mj-lt"/>
            </a:endParaRPr>
          </a:p>
        </p:txBody>
      </p:sp>
      <p:sp>
        <p:nvSpPr>
          <p:cNvPr id="19" name="Прямоугольник 18"/>
          <p:cNvSpPr/>
          <p:nvPr/>
        </p:nvSpPr>
        <p:spPr>
          <a:xfrm>
            <a:off x="179512" y="1728494"/>
            <a:ext cx="1628972"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err="1" smtClean="0">
                <a:cs typeface="Arial" charset="0"/>
              </a:rPr>
              <a:t>G</a:t>
            </a:r>
            <a:r>
              <a:rPr lang="en-US" sz="2000" i="1" baseline="-25000" dirty="0" err="1" smtClean="0">
                <a:cs typeface="Arial" charset="0"/>
              </a:rPr>
              <a:t>pred</a:t>
            </a:r>
            <a:r>
              <a:rPr lang="en-US" sz="2000" i="1" dirty="0" smtClean="0">
                <a:cs typeface="Arial" charset="0"/>
              </a:rPr>
              <a:t>  kJ/</a:t>
            </a:r>
            <a:r>
              <a:rPr lang="en-US" sz="2000" i="1" dirty="0" err="1" smtClean="0">
                <a:cs typeface="Arial" charset="0"/>
              </a:rPr>
              <a:t>mol</a:t>
            </a:r>
            <a:endParaRPr lang="ru-RU" sz="2000" dirty="0"/>
          </a:p>
        </p:txBody>
      </p:sp>
      <p:sp>
        <p:nvSpPr>
          <p:cNvPr id="30" name="Прямоугольник 29"/>
          <p:cNvSpPr/>
          <p:nvPr/>
        </p:nvSpPr>
        <p:spPr>
          <a:xfrm>
            <a:off x="4518164" y="1789694"/>
            <a:ext cx="1628972"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err="1" smtClean="0">
                <a:cs typeface="Arial" charset="0"/>
              </a:rPr>
              <a:t>G</a:t>
            </a:r>
            <a:r>
              <a:rPr lang="en-US" sz="2000" i="1" baseline="-25000" dirty="0" err="1" smtClean="0">
                <a:cs typeface="Arial" charset="0"/>
              </a:rPr>
              <a:t>pred</a:t>
            </a:r>
            <a:r>
              <a:rPr lang="en-US" sz="2000" i="1" dirty="0">
                <a:cs typeface="Arial" charset="0"/>
              </a:rPr>
              <a:t> </a:t>
            </a:r>
            <a:r>
              <a:rPr lang="en-US" sz="2000" i="1" dirty="0" smtClean="0">
                <a:cs typeface="Arial" charset="0"/>
              </a:rPr>
              <a:t> kJ/</a:t>
            </a:r>
            <a:r>
              <a:rPr lang="en-US" sz="2000" i="1" dirty="0" err="1" smtClean="0">
                <a:cs typeface="Arial" charset="0"/>
              </a:rPr>
              <a:t>mol</a:t>
            </a:r>
            <a:endParaRPr lang="ru-RU" sz="2000" dirty="0"/>
          </a:p>
        </p:txBody>
      </p:sp>
      <p:sp>
        <p:nvSpPr>
          <p:cNvPr id="31" name="Прямоугольник 30"/>
          <p:cNvSpPr/>
          <p:nvPr/>
        </p:nvSpPr>
        <p:spPr>
          <a:xfrm>
            <a:off x="2698774" y="5176267"/>
            <a:ext cx="1551707"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err="1" smtClean="0">
                <a:cs typeface="Arial" charset="0"/>
              </a:rPr>
              <a:t>G</a:t>
            </a:r>
            <a:r>
              <a:rPr lang="en-US" sz="2000" i="1" baseline="-25000" dirty="0" err="1" smtClean="0">
                <a:cs typeface="Arial" charset="0"/>
              </a:rPr>
              <a:t>exp</a:t>
            </a:r>
            <a:r>
              <a:rPr lang="en-US" sz="2000" i="1" dirty="0" smtClean="0">
                <a:cs typeface="Arial" charset="0"/>
              </a:rPr>
              <a:t>  kJ/</a:t>
            </a:r>
            <a:r>
              <a:rPr lang="en-US" sz="2000" i="1" dirty="0" err="1" smtClean="0">
                <a:cs typeface="Arial" charset="0"/>
              </a:rPr>
              <a:t>mol</a:t>
            </a:r>
            <a:endParaRPr lang="ru-RU" sz="2000" dirty="0"/>
          </a:p>
        </p:txBody>
      </p:sp>
      <p:sp>
        <p:nvSpPr>
          <p:cNvPr id="32" name="Прямоугольник 31"/>
          <p:cNvSpPr/>
          <p:nvPr/>
        </p:nvSpPr>
        <p:spPr>
          <a:xfrm>
            <a:off x="7150989" y="5176267"/>
            <a:ext cx="1551707"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err="1" smtClean="0">
                <a:cs typeface="Arial" charset="0"/>
              </a:rPr>
              <a:t>G</a:t>
            </a:r>
            <a:r>
              <a:rPr lang="en-US" sz="2000" i="1" baseline="-25000" dirty="0" err="1" smtClean="0">
                <a:cs typeface="Arial" charset="0"/>
              </a:rPr>
              <a:t>exp</a:t>
            </a:r>
            <a:r>
              <a:rPr lang="en-US" sz="2000" i="1" dirty="0" smtClean="0">
                <a:cs typeface="Arial" charset="0"/>
              </a:rPr>
              <a:t>  kJ/</a:t>
            </a:r>
            <a:r>
              <a:rPr lang="en-US" sz="2000" i="1" dirty="0" err="1" smtClean="0">
                <a:cs typeface="Arial" charset="0"/>
              </a:rPr>
              <a:t>mol</a:t>
            </a:r>
            <a:endParaRPr lang="ru-RU" sz="2000" dirty="0"/>
          </a:p>
        </p:txBody>
      </p:sp>
      <p:sp>
        <p:nvSpPr>
          <p:cNvPr id="33" name="Надпись 22"/>
          <p:cNvSpPr txBox="1">
            <a:spLocks noChangeArrowheads="1"/>
          </p:cNvSpPr>
          <p:nvPr/>
        </p:nvSpPr>
        <p:spPr bwMode="auto">
          <a:xfrm>
            <a:off x="4932040" y="2334914"/>
            <a:ext cx="1728192" cy="116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fr-FR" sz="2000" i="1" dirty="0">
                <a:cs typeface="Arial" charset="0"/>
              </a:rPr>
              <a:t>RMSE = </a:t>
            </a:r>
            <a:r>
              <a:rPr lang="fr-FR" sz="2000" i="1" dirty="0" smtClean="0">
                <a:cs typeface="Arial" charset="0"/>
              </a:rPr>
              <a:t>3.8</a:t>
            </a:r>
            <a:endParaRPr lang="ru-RU" sz="2000" i="1" dirty="0">
              <a:cs typeface="Arial" charset="0"/>
            </a:endParaRPr>
          </a:p>
          <a:p>
            <a:pPr>
              <a:lnSpc>
                <a:spcPct val="107000"/>
              </a:lnSpc>
              <a:spcAft>
                <a:spcPts val="0"/>
              </a:spcAft>
            </a:pPr>
            <a:r>
              <a:rPr lang="fr-FR" sz="2000" i="1" dirty="0">
                <a:cs typeface="Arial" charset="0"/>
              </a:rPr>
              <a:t>R</a:t>
            </a:r>
            <a:r>
              <a:rPr lang="fr-FR" sz="2000" i="1" baseline="30000" dirty="0">
                <a:cs typeface="Arial" charset="0"/>
              </a:rPr>
              <a:t>2</a:t>
            </a:r>
            <a:r>
              <a:rPr lang="fr-FR" sz="2000" i="1" baseline="-25000" dirty="0">
                <a:cs typeface="Arial" charset="0"/>
              </a:rPr>
              <a:t>det</a:t>
            </a:r>
            <a:r>
              <a:rPr lang="fr-FR" sz="2000" i="1" dirty="0">
                <a:cs typeface="Arial" charset="0"/>
              </a:rPr>
              <a:t> = </a:t>
            </a:r>
            <a:r>
              <a:rPr lang="fr-FR" sz="2000" i="1" dirty="0" smtClean="0">
                <a:cs typeface="Arial" charset="0"/>
              </a:rPr>
              <a:t>0.65</a:t>
            </a:r>
            <a:endParaRPr lang="ru-RU" sz="2000" i="1" dirty="0">
              <a:cs typeface="Arial" charset="0"/>
            </a:endParaRPr>
          </a:p>
          <a:p>
            <a:pPr>
              <a:lnSpc>
                <a:spcPct val="107000"/>
              </a:lnSpc>
              <a:spcAft>
                <a:spcPts val="0"/>
              </a:spcAft>
            </a:pPr>
            <a:r>
              <a:rPr lang="fr-FR" sz="2000" i="1" dirty="0">
                <a:cs typeface="Arial" charset="0"/>
              </a:rPr>
              <a:t>n = </a:t>
            </a:r>
            <a:r>
              <a:rPr lang="fr-FR" sz="2000" i="1" dirty="0" smtClean="0">
                <a:cs typeface="Arial" charset="0"/>
              </a:rPr>
              <a:t>629</a:t>
            </a:r>
            <a:endParaRPr lang="ru-RU" sz="2000" i="1" dirty="0">
              <a:cs typeface="Arial" charset="0"/>
            </a:endParaRPr>
          </a:p>
        </p:txBody>
      </p:sp>
      <p:sp>
        <p:nvSpPr>
          <p:cNvPr id="34" name="Надпись 22"/>
          <p:cNvSpPr txBox="1">
            <a:spLocks noChangeArrowheads="1"/>
          </p:cNvSpPr>
          <p:nvPr/>
        </p:nvSpPr>
        <p:spPr bwMode="auto">
          <a:xfrm>
            <a:off x="620985" y="2316562"/>
            <a:ext cx="1728192" cy="116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fr-FR" sz="2000" i="1" dirty="0">
                <a:cs typeface="Arial" charset="0"/>
              </a:rPr>
              <a:t>RMSE = </a:t>
            </a:r>
            <a:r>
              <a:rPr lang="fr-FR" sz="2000" i="1" dirty="0" smtClean="0">
                <a:cs typeface="Arial" charset="0"/>
              </a:rPr>
              <a:t>3.4</a:t>
            </a:r>
            <a:endParaRPr lang="ru-RU" sz="2000" i="1" dirty="0">
              <a:cs typeface="Arial" charset="0"/>
            </a:endParaRPr>
          </a:p>
          <a:p>
            <a:pPr>
              <a:lnSpc>
                <a:spcPct val="107000"/>
              </a:lnSpc>
              <a:spcAft>
                <a:spcPts val="0"/>
              </a:spcAft>
            </a:pPr>
            <a:r>
              <a:rPr lang="fr-FR" sz="2000" i="1" dirty="0">
                <a:cs typeface="Arial" charset="0"/>
              </a:rPr>
              <a:t>R</a:t>
            </a:r>
            <a:r>
              <a:rPr lang="fr-FR" sz="2000" i="1" baseline="30000" dirty="0">
                <a:cs typeface="Arial" charset="0"/>
              </a:rPr>
              <a:t>2</a:t>
            </a:r>
            <a:r>
              <a:rPr lang="fr-FR" sz="2000" i="1" baseline="-25000" dirty="0">
                <a:cs typeface="Arial" charset="0"/>
              </a:rPr>
              <a:t>det</a:t>
            </a:r>
            <a:r>
              <a:rPr lang="fr-FR" sz="2000" i="1" dirty="0">
                <a:cs typeface="Arial" charset="0"/>
              </a:rPr>
              <a:t> = </a:t>
            </a:r>
            <a:r>
              <a:rPr lang="fr-FR" sz="2000" i="1" dirty="0" smtClean="0">
                <a:cs typeface="Arial" charset="0"/>
              </a:rPr>
              <a:t>0.73</a:t>
            </a:r>
            <a:endParaRPr lang="ru-RU" sz="2000" i="1" dirty="0">
              <a:cs typeface="Arial" charset="0"/>
            </a:endParaRPr>
          </a:p>
          <a:p>
            <a:pPr>
              <a:lnSpc>
                <a:spcPct val="107000"/>
              </a:lnSpc>
              <a:spcAft>
                <a:spcPts val="0"/>
              </a:spcAft>
            </a:pPr>
            <a:r>
              <a:rPr lang="fr-FR" sz="2000" i="1" dirty="0">
                <a:cs typeface="Arial" charset="0"/>
              </a:rPr>
              <a:t>n = </a:t>
            </a:r>
            <a:r>
              <a:rPr lang="fr-FR" sz="2000" i="1" dirty="0" smtClean="0">
                <a:cs typeface="Arial" charset="0"/>
              </a:rPr>
              <a:t>629</a:t>
            </a:r>
            <a:endParaRPr lang="ru-RU" sz="2000" i="1" dirty="0">
              <a:cs typeface="Arial" charset="0"/>
            </a:endParaRPr>
          </a:p>
        </p:txBody>
      </p:sp>
      <p:sp>
        <p:nvSpPr>
          <p:cNvPr id="36" name="TextBox 35"/>
          <p:cNvSpPr txBox="1"/>
          <p:nvPr/>
        </p:nvSpPr>
        <p:spPr>
          <a:xfrm>
            <a:off x="2915816" y="4163527"/>
            <a:ext cx="867992" cy="461665"/>
          </a:xfrm>
          <a:prstGeom prst="rect">
            <a:avLst/>
          </a:prstGeom>
          <a:noFill/>
        </p:spPr>
        <p:txBody>
          <a:bodyPr wrap="square" rtlCol="0">
            <a:spAutoFit/>
          </a:bodyPr>
          <a:lstStyle/>
          <a:p>
            <a:r>
              <a:rPr lang="en-US" sz="2400" i="1" dirty="0" smtClean="0">
                <a:solidFill>
                  <a:srgbClr val="0000B4"/>
                </a:solidFill>
              </a:rPr>
              <a:t>SVM</a:t>
            </a:r>
            <a:endParaRPr lang="ru-RU" sz="2400" i="1" dirty="0">
              <a:solidFill>
                <a:srgbClr val="0000B4"/>
              </a:solidFill>
            </a:endParaRPr>
          </a:p>
        </p:txBody>
      </p:sp>
      <p:sp>
        <p:nvSpPr>
          <p:cNvPr id="37" name="TextBox 36"/>
          <p:cNvSpPr txBox="1"/>
          <p:nvPr/>
        </p:nvSpPr>
        <p:spPr>
          <a:xfrm>
            <a:off x="7393064" y="4163527"/>
            <a:ext cx="922284" cy="461665"/>
          </a:xfrm>
          <a:prstGeom prst="rect">
            <a:avLst/>
          </a:prstGeom>
          <a:noFill/>
        </p:spPr>
        <p:txBody>
          <a:bodyPr wrap="square" rtlCol="0">
            <a:spAutoFit/>
          </a:bodyPr>
          <a:lstStyle/>
          <a:p>
            <a:r>
              <a:rPr lang="en-US" sz="2400" i="1" dirty="0" smtClean="0">
                <a:solidFill>
                  <a:srgbClr val="0000B4"/>
                </a:solidFill>
              </a:rPr>
              <a:t>MLR</a:t>
            </a:r>
            <a:endParaRPr lang="ru-RU" sz="2400" i="1" dirty="0">
              <a:solidFill>
                <a:srgbClr val="0000B4"/>
              </a:solidFill>
            </a:endParaRPr>
          </a:p>
        </p:txBody>
      </p:sp>
      <p:sp>
        <p:nvSpPr>
          <p:cNvPr id="20" name="TextBox 19"/>
          <p:cNvSpPr txBox="1"/>
          <p:nvPr/>
        </p:nvSpPr>
        <p:spPr>
          <a:xfrm>
            <a:off x="1043608" y="6046031"/>
            <a:ext cx="2910148" cy="461665"/>
          </a:xfrm>
          <a:prstGeom prst="rect">
            <a:avLst/>
          </a:prstGeom>
          <a:noFill/>
        </p:spPr>
        <p:txBody>
          <a:bodyPr wrap="square" rtlCol="0">
            <a:spAutoFit/>
          </a:bodyPr>
          <a:lstStyle/>
          <a:p>
            <a:r>
              <a:rPr lang="en-US" sz="2400" dirty="0">
                <a:cs typeface="Arial" charset="0"/>
                <a:sym typeface="Symbol" panose="05050102010706020507" pitchFamily="18" charset="2"/>
              </a:rPr>
              <a:t></a:t>
            </a:r>
            <a:r>
              <a:rPr lang="en-US" sz="2400" i="1" dirty="0" smtClean="0">
                <a:cs typeface="Arial" charset="0"/>
              </a:rPr>
              <a:t>G,</a:t>
            </a:r>
            <a:r>
              <a:rPr lang="en-US" sz="2400" i="1" dirty="0" smtClean="0">
                <a:solidFill>
                  <a:srgbClr val="0000B4"/>
                </a:solidFill>
              </a:rPr>
              <a:t> RMSE: 3</a:t>
            </a:r>
            <a:r>
              <a:rPr lang="fr-FR" sz="2400" i="1" dirty="0" smtClean="0">
                <a:cs typeface="Arial" charset="0"/>
              </a:rPr>
              <a:t>.4 </a:t>
            </a:r>
            <a:r>
              <a:rPr lang="fr-FR" sz="2400" i="1" dirty="0" smtClean="0">
                <a:cs typeface="Arial" charset="0"/>
                <a:sym typeface="Symbol" panose="05050102010706020507" pitchFamily="18" charset="2"/>
              </a:rPr>
              <a:t></a:t>
            </a:r>
            <a:r>
              <a:rPr lang="fr-FR" sz="2400" i="1" dirty="0" smtClean="0">
                <a:cs typeface="Arial" charset="0"/>
              </a:rPr>
              <a:t> 3.8</a:t>
            </a:r>
            <a:endParaRPr lang="ru-RU" sz="2400" i="1" dirty="0">
              <a:solidFill>
                <a:srgbClr val="0000B4"/>
              </a:solidFill>
            </a:endParaRPr>
          </a:p>
        </p:txBody>
      </p:sp>
      <p:sp>
        <p:nvSpPr>
          <p:cNvPr id="22" name="Стрелка вправо 21"/>
          <p:cNvSpPr/>
          <p:nvPr/>
        </p:nvSpPr>
        <p:spPr>
          <a:xfrm>
            <a:off x="4110330" y="6106883"/>
            <a:ext cx="681559"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4950287" y="6046031"/>
            <a:ext cx="3582153" cy="461665"/>
          </a:xfrm>
          <a:prstGeom prst="rect">
            <a:avLst/>
          </a:prstGeom>
          <a:noFill/>
        </p:spPr>
        <p:txBody>
          <a:bodyPr wrap="square" rtlCol="0">
            <a:spAutoFit/>
          </a:bodyPr>
          <a:lstStyle/>
          <a:p>
            <a:r>
              <a:rPr lang="en-US" sz="2400" dirty="0" smtClean="0">
                <a:cs typeface="Arial" charset="0"/>
                <a:sym typeface="Symbol" panose="05050102010706020507" pitchFamily="18" charset="2"/>
              </a:rPr>
              <a:t>log </a:t>
            </a:r>
            <a:r>
              <a:rPr lang="en-US" sz="2400" i="1" dirty="0" smtClean="0">
                <a:cs typeface="Arial" charset="0"/>
                <a:sym typeface="Symbol" panose="05050102010706020507" pitchFamily="18" charset="2"/>
              </a:rPr>
              <a:t>K</a:t>
            </a:r>
            <a:r>
              <a:rPr lang="en-US" sz="2400" i="1" dirty="0" smtClean="0">
                <a:cs typeface="Arial" charset="0"/>
              </a:rPr>
              <a:t>,</a:t>
            </a:r>
            <a:r>
              <a:rPr lang="en-US" sz="2400" i="1" dirty="0" smtClean="0">
                <a:solidFill>
                  <a:srgbClr val="0000B4"/>
                </a:solidFill>
              </a:rPr>
              <a:t> RMSE: </a:t>
            </a:r>
            <a:r>
              <a:rPr lang="en-US" sz="2400" i="1" dirty="0">
                <a:cs typeface="Arial" charset="0"/>
              </a:rPr>
              <a:t>0</a:t>
            </a:r>
            <a:r>
              <a:rPr lang="fr-FR" sz="2400" i="1" dirty="0" smtClean="0">
                <a:cs typeface="Arial" charset="0"/>
              </a:rPr>
              <a:t>.60 </a:t>
            </a:r>
            <a:r>
              <a:rPr lang="fr-FR" sz="2400" i="1" dirty="0">
                <a:cs typeface="Arial" charset="0"/>
                <a:sym typeface="Symbol" panose="05050102010706020507" pitchFamily="18" charset="2"/>
              </a:rPr>
              <a:t> </a:t>
            </a:r>
            <a:r>
              <a:rPr lang="fr-FR" sz="2400" i="1" dirty="0" smtClean="0">
                <a:cs typeface="Arial" charset="0"/>
              </a:rPr>
              <a:t>0.66</a:t>
            </a:r>
            <a:endParaRPr lang="ru-RU" sz="2400" i="1" dirty="0">
              <a:cs typeface="Arial" charset="0"/>
            </a:endParaRPr>
          </a:p>
        </p:txBody>
      </p:sp>
    </p:spTree>
    <p:extLst>
      <p:ext uri="{BB962C8B-B14F-4D97-AF65-F5344CB8AC3E}">
        <p14:creationId xmlns:p14="http://schemas.microsoft.com/office/powerpoint/2010/main" val="1864871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33</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Gibbs energy for hydrogen bonding</a:t>
            </a:r>
            <a:endParaRPr lang="en-US" sz="3200" dirty="0">
              <a:solidFill>
                <a:schemeClr val="bg1"/>
              </a:solidFill>
              <a:latin typeface="+mj-lt"/>
            </a:endParaRPr>
          </a:p>
          <a:p>
            <a:pPr algn="ctr"/>
            <a:r>
              <a:rPr lang="en-US" sz="3200" dirty="0" smtClean="0">
                <a:solidFill>
                  <a:schemeClr val="accent1">
                    <a:lumMod val="20000"/>
                    <a:lumOff val="80000"/>
                  </a:schemeClr>
                </a:solidFill>
                <a:latin typeface="+mj-lt"/>
              </a:rPr>
              <a:t>External test set:  629 </a:t>
            </a:r>
            <a:r>
              <a:rPr lang="en-US" sz="3200" dirty="0">
                <a:solidFill>
                  <a:schemeClr val="accent1">
                    <a:lumMod val="20000"/>
                    <a:lumOff val="80000"/>
                  </a:schemeClr>
                </a:solidFill>
                <a:latin typeface="+mj-lt"/>
              </a:rPr>
              <a:t>hydrogen bond </a:t>
            </a:r>
            <a:r>
              <a:rPr lang="en-US" sz="3200" dirty="0" smtClean="0">
                <a:solidFill>
                  <a:schemeClr val="accent1">
                    <a:lumMod val="20000"/>
                    <a:lumOff val="80000"/>
                  </a:schemeClr>
                </a:solidFill>
                <a:latin typeface="+mj-lt"/>
              </a:rPr>
              <a:t>complexes</a:t>
            </a:r>
            <a:endParaRPr lang="en-US" sz="3200" dirty="0">
              <a:solidFill>
                <a:schemeClr val="accent1">
                  <a:lumMod val="20000"/>
                  <a:lumOff val="80000"/>
                </a:schemeClr>
              </a:solidFill>
              <a:latin typeface="+mj-l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75135492"/>
              </p:ext>
            </p:extLst>
          </p:nvPr>
        </p:nvGraphicFramePr>
        <p:xfrm>
          <a:off x="611560" y="3068960"/>
          <a:ext cx="7920880" cy="2340483"/>
        </p:xfrm>
        <a:graphic>
          <a:graphicData uri="http://schemas.openxmlformats.org/drawingml/2006/table">
            <a:tbl>
              <a:tblPr firstRow="1" firstCol="1" bandRow="1">
                <a:tableStyleId>{5C22544A-7EE6-4342-B048-85BDC9FD1C3A}</a:tableStyleId>
              </a:tblPr>
              <a:tblGrid>
                <a:gridCol w="782074"/>
                <a:gridCol w="1347319"/>
                <a:gridCol w="1597252"/>
                <a:gridCol w="1402768"/>
                <a:gridCol w="943454"/>
                <a:gridCol w="932696"/>
                <a:gridCol w="915317"/>
              </a:tblGrid>
              <a:tr h="447675">
                <a:tc>
                  <a:txBody>
                    <a:bodyPr/>
                    <a:lstStyle/>
                    <a:p>
                      <a:pPr algn="ctr">
                        <a:lnSpc>
                          <a:spcPct val="115000"/>
                        </a:lnSpc>
                        <a:spcAft>
                          <a:spcPts val="0"/>
                        </a:spcAft>
                      </a:pPr>
                      <a:r>
                        <a:rPr lang="en-US" sz="1800" dirty="0">
                          <a:effectLst/>
                        </a:rPr>
                        <a:t>no.</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dirty="0">
                          <a:effectLst/>
                        </a:rPr>
                        <a:t>solvent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i="1" dirty="0">
                          <a:effectLst/>
                        </a:rPr>
                        <a:t>a</a:t>
                      </a:r>
                      <a:r>
                        <a:rPr lang="ru-RU" sz="1800" dirty="0">
                          <a:effectLst/>
                        </a:rPr>
                        <a:t> ± </a:t>
                      </a:r>
                      <a:r>
                        <a:rPr lang="en-US" sz="1800" dirty="0" smtClean="0">
                          <a:effectLst/>
                          <a:sym typeface="Symbol" panose="05050102010706020507" pitchFamily="18" charset="2"/>
                        </a:rPr>
                        <a:t></a:t>
                      </a:r>
                      <a:r>
                        <a:rPr lang="en-US" sz="1800" i="1" dirty="0" smtClean="0">
                          <a:effectLst/>
                        </a:rPr>
                        <a:t>a</a:t>
                      </a:r>
                      <a:endParaRPr lang="ru-RU"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i="1" dirty="0">
                          <a:effectLst/>
                        </a:rPr>
                        <a:t>b </a:t>
                      </a:r>
                      <a:r>
                        <a:rPr lang="en-US" sz="1800" dirty="0">
                          <a:effectLst/>
                        </a:rPr>
                        <a:t>± </a:t>
                      </a:r>
                      <a:r>
                        <a:rPr lang="en-US" sz="1800" dirty="0" smtClean="0">
                          <a:effectLst/>
                          <a:sym typeface="Symbol" panose="05050102010706020507" pitchFamily="18" charset="2"/>
                        </a:rPr>
                        <a:t></a:t>
                      </a:r>
                      <a:r>
                        <a:rPr lang="en-US" sz="1800" i="1" dirty="0" smtClean="0">
                          <a:effectLst/>
                        </a:rPr>
                        <a:t>b</a:t>
                      </a:r>
                      <a:endParaRPr lang="ru-RU"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i="1" dirty="0">
                          <a:effectLst/>
                        </a:rPr>
                        <a:t>R</a:t>
                      </a:r>
                      <a:r>
                        <a:rPr lang="ru-RU" sz="1800" i="1" baseline="30000" dirty="0">
                          <a:effectLst/>
                        </a:rPr>
                        <a:t>2</a:t>
                      </a:r>
                      <a:endParaRPr lang="ru-RU"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i="1" dirty="0">
                          <a:effectLst/>
                        </a:rPr>
                        <a:t>s</a:t>
                      </a:r>
                      <a:endParaRPr lang="ru-RU"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800" i="1" dirty="0">
                          <a:effectLst/>
                        </a:rPr>
                        <a:t>n</a:t>
                      </a:r>
                      <a:endParaRPr lang="ru-RU"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15000"/>
                        </a:lnSpc>
                        <a:spcAft>
                          <a:spcPts val="0"/>
                        </a:spcAft>
                      </a:pPr>
                      <a:r>
                        <a:rPr lang="ru-RU" sz="1800">
                          <a:effectLst/>
                        </a:rPr>
                        <a:t>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C</a:t>
                      </a:r>
                      <a:r>
                        <a:rPr lang="ru-RU" sz="1800" baseline="-25000" dirty="0">
                          <a:effectLst/>
                        </a:rPr>
                        <a:t>2</a:t>
                      </a:r>
                      <a:r>
                        <a:rPr lang="en-US" sz="1800" dirty="0">
                          <a:effectLst/>
                        </a:rPr>
                        <a:t>Cl</a:t>
                      </a:r>
                      <a:r>
                        <a:rPr lang="ru-RU" sz="1800" baseline="-25000" dirty="0">
                          <a:effectLst/>
                        </a:rPr>
                        <a:t>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0.97</a:t>
                      </a:r>
                      <a:r>
                        <a:rPr lang="en-US" sz="1800" dirty="0">
                          <a:effectLst/>
                        </a:rPr>
                        <a:t>5 </a:t>
                      </a:r>
                      <a:r>
                        <a:rPr lang="ru-RU" sz="1800" dirty="0">
                          <a:effectLst/>
                        </a:rPr>
                        <a:t>±0.027</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0.42 ±</a:t>
                      </a:r>
                      <a:r>
                        <a:rPr lang="en-US" sz="1800">
                          <a:effectLst/>
                        </a:rPr>
                        <a:t>0.29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0.98</a:t>
                      </a:r>
                      <a:r>
                        <a:rPr lang="en-US" sz="18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0.70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25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C</a:t>
                      </a:r>
                      <a:r>
                        <a:rPr lang="ru-RU" sz="1800" baseline="-25000">
                          <a:effectLst/>
                        </a:rPr>
                        <a:t>6</a:t>
                      </a:r>
                      <a:r>
                        <a:rPr lang="en-US" sz="1800">
                          <a:effectLst/>
                        </a:rPr>
                        <a:t>H</a:t>
                      </a:r>
                      <a:r>
                        <a:rPr lang="ru-RU" sz="1800" baseline="-25000">
                          <a:effectLst/>
                        </a:rPr>
                        <a:t>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1.02</a:t>
                      </a:r>
                      <a:r>
                        <a:rPr lang="en-US" sz="1800" dirty="0">
                          <a:effectLst/>
                        </a:rPr>
                        <a:t>4 </a:t>
                      </a:r>
                      <a:r>
                        <a:rPr lang="ru-RU" sz="1800" dirty="0">
                          <a:effectLst/>
                        </a:rPr>
                        <a:t>±</a:t>
                      </a:r>
                      <a:r>
                        <a:rPr lang="en-US" sz="1800" dirty="0">
                          <a:effectLst/>
                        </a:rPr>
                        <a:t>0.034</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1.4</a:t>
                      </a:r>
                      <a:r>
                        <a:rPr lang="en-US" sz="1800" dirty="0">
                          <a:effectLst/>
                        </a:rPr>
                        <a:t>4 </a:t>
                      </a:r>
                      <a:r>
                        <a:rPr lang="ru-RU" sz="1800" dirty="0">
                          <a:effectLst/>
                        </a:rPr>
                        <a:t>±</a:t>
                      </a:r>
                      <a:r>
                        <a:rPr lang="en-US" sz="1800" dirty="0">
                          <a:effectLst/>
                        </a:rPr>
                        <a:t>0.30</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0.916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1.62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87</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ru-RU" sz="1800">
                          <a:effectLst/>
                        </a:rPr>
                        <a:t>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C</a:t>
                      </a:r>
                      <a:r>
                        <a:rPr lang="ru-RU" sz="1800" baseline="-25000">
                          <a:effectLst/>
                        </a:rPr>
                        <a:t>6</a:t>
                      </a:r>
                      <a:r>
                        <a:rPr lang="en-US" sz="1800">
                          <a:effectLst/>
                        </a:rPr>
                        <a:t>H</a:t>
                      </a:r>
                      <a:r>
                        <a:rPr lang="ru-RU" sz="1800" baseline="-25000">
                          <a:effectLst/>
                        </a:rPr>
                        <a:t>5</a:t>
                      </a:r>
                      <a:r>
                        <a:rPr lang="en-US" sz="1800">
                          <a:effectLst/>
                        </a:rPr>
                        <a:t>Cl</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1.089 ±0.062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0.0</a:t>
                      </a:r>
                      <a:r>
                        <a:rPr lang="en-US" sz="1800" dirty="0">
                          <a:effectLst/>
                        </a:rPr>
                        <a:t>2 </a:t>
                      </a:r>
                      <a:r>
                        <a:rPr lang="ru-RU" sz="1800" dirty="0">
                          <a:effectLst/>
                        </a:rPr>
                        <a:t>±0.66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0.951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1.13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18</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n-US" sz="1800">
                          <a:effectLst/>
                        </a:rPr>
                        <a:t>4</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CCl</a:t>
                      </a:r>
                      <a:r>
                        <a:rPr lang="en-US" sz="1800" baseline="-25000">
                          <a:effectLst/>
                        </a:rPr>
                        <a:t>3</a:t>
                      </a:r>
                      <a:r>
                        <a:rPr lang="en-US" sz="1800">
                          <a:effectLst/>
                        </a:rPr>
                        <a:t>CH</a:t>
                      </a:r>
                      <a:r>
                        <a:rPr lang="en-US" sz="1800" baseline="-25000">
                          <a:effectLst/>
                        </a:rPr>
                        <a:t>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0.962 ±</a:t>
                      </a:r>
                      <a:r>
                        <a:rPr lang="ru-RU" sz="1800">
                          <a:effectLst/>
                        </a:rPr>
                        <a:t>0.066</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2.14 ±</a:t>
                      </a:r>
                      <a:r>
                        <a:rPr lang="ru-RU" sz="1800" dirty="0">
                          <a:effectLst/>
                        </a:rPr>
                        <a:t>0.89</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0.9</a:t>
                      </a:r>
                      <a:r>
                        <a:rPr lang="ru-RU" sz="1800" dirty="0">
                          <a:effectLst/>
                        </a:rPr>
                        <a:t>22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1.36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a:effectLst/>
                        </a:rPr>
                        <a:t>20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n-US" sz="1800">
                          <a:effectLst/>
                        </a:rPr>
                        <a:t>5</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1,2-C</a:t>
                      </a:r>
                      <a:r>
                        <a:rPr lang="en-US" sz="1800" baseline="-25000">
                          <a:effectLst/>
                        </a:rPr>
                        <a:t>2</a:t>
                      </a:r>
                      <a:r>
                        <a:rPr lang="en-US" sz="1800">
                          <a:effectLst/>
                        </a:rPr>
                        <a:t>H</a:t>
                      </a:r>
                      <a:r>
                        <a:rPr lang="en-US" sz="1800" baseline="-25000">
                          <a:effectLst/>
                        </a:rPr>
                        <a:t>4</a:t>
                      </a:r>
                      <a:r>
                        <a:rPr lang="en-US" sz="1800">
                          <a:effectLst/>
                        </a:rPr>
                        <a:t>Cl</a:t>
                      </a:r>
                      <a:r>
                        <a:rPr lang="en-US" sz="1800" baseline="-25000">
                          <a:effectLst/>
                        </a:rPr>
                        <a:t>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1.109 ±</a:t>
                      </a:r>
                      <a:r>
                        <a:rPr lang="ru-RU" sz="1800">
                          <a:effectLst/>
                        </a:rPr>
                        <a:t>0.063</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3.07 ±</a:t>
                      </a:r>
                      <a:r>
                        <a:rPr lang="ru-RU" sz="1800">
                          <a:effectLst/>
                        </a:rPr>
                        <a:t>0.5</a:t>
                      </a:r>
                      <a:r>
                        <a:rPr lang="en-US" sz="1800">
                          <a:effectLst/>
                        </a:rPr>
                        <a:t>1</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0.</a:t>
                      </a:r>
                      <a:r>
                        <a:rPr lang="ru-RU" sz="1800" dirty="0">
                          <a:effectLst/>
                        </a:rPr>
                        <a:t>783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1.95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86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n-US" sz="1800" dirty="0">
                          <a:effectLst/>
                        </a:rPr>
                        <a:t>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C</a:t>
                      </a:r>
                      <a:r>
                        <a:rPr lang="en-US" sz="1800" baseline="-25000">
                          <a:effectLst/>
                        </a:rPr>
                        <a:t>6</a:t>
                      </a:r>
                      <a:r>
                        <a:rPr lang="en-US" sz="1800">
                          <a:effectLst/>
                        </a:rPr>
                        <a:t>H</a:t>
                      </a:r>
                      <a:r>
                        <a:rPr lang="en-US" sz="1800" baseline="-25000">
                          <a:effectLst/>
                        </a:rPr>
                        <a:t>12</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0.891 ±</a:t>
                      </a:r>
                      <a:r>
                        <a:rPr lang="ru-RU" sz="1800">
                          <a:effectLst/>
                        </a:rPr>
                        <a:t>0.020</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0.64 ±</a:t>
                      </a:r>
                      <a:r>
                        <a:rPr lang="ru-RU" sz="1800">
                          <a:effectLst/>
                        </a:rPr>
                        <a:t>0.19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a:effectLst/>
                        </a:rPr>
                        <a:t>0.9</a:t>
                      </a:r>
                      <a:r>
                        <a:rPr lang="ru-RU" sz="1800">
                          <a:effectLst/>
                        </a:rPr>
                        <a:t>29</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1.7</a:t>
                      </a:r>
                      <a:r>
                        <a:rPr lang="en-US" sz="1800" dirty="0">
                          <a:effectLst/>
                        </a:rPr>
                        <a:t>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800" dirty="0">
                          <a:effectLst/>
                        </a:rPr>
                        <a:t>145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9" name="Овал 8"/>
          <p:cNvSpPr/>
          <p:nvPr/>
        </p:nvSpPr>
        <p:spPr>
          <a:xfrm>
            <a:off x="6773336" y="3068960"/>
            <a:ext cx="792088" cy="2520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16936" y="1727240"/>
            <a:ext cx="7920880" cy="1046440"/>
          </a:xfrm>
          <a:prstGeom prst="rect">
            <a:avLst/>
          </a:prstGeom>
        </p:spPr>
        <p:txBody>
          <a:bodyPr wrap="square">
            <a:spAutoFit/>
          </a:bodyPr>
          <a:lstStyle/>
          <a:p>
            <a:pPr algn="ct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i="1" dirty="0">
                <a:solidFill>
                  <a:srgbClr val="000000"/>
                </a:solidFill>
                <a:latin typeface="Times New Roman" panose="02020603050405020304" pitchFamily="18" charset="0"/>
                <a:ea typeface="Calibri" panose="020F0502020204030204" pitchFamily="34" charset="0"/>
              </a:rPr>
              <a:t>G</a:t>
            </a:r>
            <a:r>
              <a:rPr lang="en-US" sz="2400" dirty="0">
                <a:solidFill>
                  <a:srgbClr val="000000"/>
                </a:solidFill>
                <a:latin typeface="Times New Roman" panose="02020603050405020304" pitchFamily="18" charset="0"/>
                <a:ea typeface="Calibri" panose="020F0502020204030204" pitchFamily="34" charset="0"/>
              </a:rPr>
              <a:t> (in CCl</a:t>
            </a:r>
            <a:r>
              <a:rPr lang="en-US" sz="2400" baseline="-25000" dirty="0">
                <a:solidFill>
                  <a:srgbClr val="000000"/>
                </a:solidFill>
                <a:latin typeface="Times New Roman" panose="02020603050405020304" pitchFamily="18" charset="0"/>
                <a:ea typeface="Calibri" panose="020F0502020204030204" pitchFamily="34" charset="0"/>
              </a:rPr>
              <a:t>4</a:t>
            </a:r>
            <a:r>
              <a:rPr lang="en-US" sz="2400" dirty="0">
                <a:solidFill>
                  <a:srgbClr val="000000"/>
                </a:solidFill>
                <a:latin typeface="Times New Roman" panose="02020603050405020304" pitchFamily="18" charset="0"/>
                <a:ea typeface="Calibri" panose="020F0502020204030204" pitchFamily="34" charset="0"/>
              </a:rPr>
              <a:t>) = </a:t>
            </a:r>
            <a:r>
              <a:rPr lang="en-US" sz="2400" i="1" dirty="0">
                <a:solidFill>
                  <a:srgbClr val="000000"/>
                </a:solidFill>
                <a:latin typeface="Times New Roman" panose="02020603050405020304" pitchFamily="18" charset="0"/>
                <a:ea typeface="Calibri" panose="020F0502020204030204" pitchFamily="34" charset="0"/>
              </a:rPr>
              <a:t>a</a:t>
            </a:r>
            <a:r>
              <a:rPr lang="en-US" sz="2400" dirty="0">
                <a:solidFill>
                  <a:srgbClr val="000000"/>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i="1" dirty="0">
                <a:solidFill>
                  <a:srgbClr val="000000"/>
                </a:solidFill>
                <a:latin typeface="Times New Roman" panose="02020603050405020304" pitchFamily="18" charset="0"/>
                <a:ea typeface="Calibri" panose="020F0502020204030204" pitchFamily="34" charset="0"/>
              </a:rPr>
              <a:t>G</a:t>
            </a:r>
            <a:r>
              <a:rPr lang="en-US" sz="2400" dirty="0">
                <a:solidFill>
                  <a:srgbClr val="000000"/>
                </a:solidFill>
                <a:latin typeface="Times New Roman" panose="02020603050405020304" pitchFamily="18" charset="0"/>
                <a:ea typeface="Calibri" panose="020F0502020204030204" pitchFamily="34" charset="0"/>
              </a:rPr>
              <a:t> (in solvent) + </a:t>
            </a:r>
            <a:r>
              <a:rPr lang="en-US" sz="2400" i="1" dirty="0" smtClean="0">
                <a:solidFill>
                  <a:srgbClr val="000000"/>
                </a:solidFill>
                <a:latin typeface="Times New Roman" panose="02020603050405020304" pitchFamily="18" charset="0"/>
                <a:ea typeface="Calibri" panose="020F0502020204030204" pitchFamily="34" charset="0"/>
              </a:rPr>
              <a:t>b</a:t>
            </a:r>
          </a:p>
          <a:p>
            <a:endParaRPr lang="en-US" i="1" dirty="0" smtClean="0">
              <a:solidFill>
                <a:srgbClr val="000000"/>
              </a:solidFill>
              <a:latin typeface="Times New Roman" panose="02020603050405020304" pitchFamily="18" charset="0"/>
              <a:ea typeface="Calibri" panose="020F0502020204030204" pitchFamily="34" charset="0"/>
            </a:endParaRPr>
          </a:p>
          <a:p>
            <a:pPr algn="ctr"/>
            <a:r>
              <a:rPr lang="en-US" sz="2000" dirty="0" smtClean="0">
                <a:solidFill>
                  <a:srgbClr val="000000"/>
                </a:solidFill>
                <a:latin typeface="Times New Roman" panose="02020603050405020304" pitchFamily="18" charset="0"/>
                <a:ea typeface="Calibri" panose="020F0502020204030204" pitchFamily="34" charset="0"/>
              </a:rPr>
              <a:t>at the temperatures from </a:t>
            </a:r>
            <a:r>
              <a:rPr lang="en-US" sz="2000" dirty="0">
                <a:solidFill>
                  <a:srgbClr val="000000"/>
                </a:solidFill>
                <a:latin typeface="Times New Roman" panose="02020603050405020304" pitchFamily="18" charset="0"/>
                <a:ea typeface="Calibri" panose="020F0502020204030204" pitchFamily="34" charset="0"/>
              </a:rPr>
              <a:t>293 </a:t>
            </a:r>
            <a:r>
              <a:rPr lang="en-US" sz="2000" dirty="0" smtClean="0">
                <a:solidFill>
                  <a:srgbClr val="000000"/>
                </a:solidFill>
                <a:latin typeface="Times New Roman" panose="02020603050405020304" pitchFamily="18" charset="0"/>
                <a:ea typeface="Calibri" panose="020F0502020204030204" pitchFamily="34" charset="0"/>
              </a:rPr>
              <a:t>to </a:t>
            </a:r>
            <a:r>
              <a:rPr lang="en-US" sz="2000" dirty="0">
                <a:solidFill>
                  <a:srgbClr val="000000"/>
                </a:solidFill>
                <a:latin typeface="Times New Roman" panose="02020603050405020304" pitchFamily="18" charset="0"/>
                <a:ea typeface="Calibri" panose="020F0502020204030204" pitchFamily="34" charset="0"/>
              </a:rPr>
              <a:t>298 K</a:t>
            </a:r>
            <a:endParaRPr lang="ru-RU" sz="2000" dirty="0"/>
          </a:p>
        </p:txBody>
      </p:sp>
      <p:sp>
        <p:nvSpPr>
          <p:cNvPr id="11" name="Стрелка вправо 10"/>
          <p:cNvSpPr/>
          <p:nvPr/>
        </p:nvSpPr>
        <p:spPr>
          <a:xfrm>
            <a:off x="6912263" y="2403317"/>
            <a:ext cx="438767"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569602" y="2343167"/>
            <a:ext cx="1210588"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smtClean="0">
                <a:cs typeface="Arial" charset="0"/>
              </a:rPr>
              <a:t>G </a:t>
            </a:r>
            <a:r>
              <a:rPr lang="en-US" sz="2000" i="1" dirty="0" smtClean="0">
                <a:cs typeface="Arial" charset="0"/>
                <a:sym typeface="Symbol" panose="05050102010706020507" pitchFamily="18" charset="2"/>
              </a:rPr>
              <a:t> 0.4</a:t>
            </a:r>
            <a:endParaRPr lang="ru-RU" sz="2000" dirty="0"/>
          </a:p>
        </p:txBody>
      </p:sp>
      <p:sp>
        <p:nvSpPr>
          <p:cNvPr id="13" name="Стрелка вправо 12"/>
          <p:cNvSpPr/>
          <p:nvPr/>
        </p:nvSpPr>
        <p:spPr>
          <a:xfrm>
            <a:off x="6912262" y="1796011"/>
            <a:ext cx="438767" cy="339960"/>
          </a:xfrm>
          <a:prstGeom prst="right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7565424" y="1733862"/>
            <a:ext cx="1210588"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smtClean="0">
                <a:cs typeface="Arial" charset="0"/>
              </a:rPr>
              <a:t>G </a:t>
            </a:r>
            <a:r>
              <a:rPr lang="en-US" sz="2000" i="1" dirty="0" smtClean="0">
                <a:cs typeface="Arial" charset="0"/>
                <a:sym typeface="Symbol" panose="05050102010706020507" pitchFamily="18" charset="2"/>
              </a:rPr>
              <a:t> 1.4</a:t>
            </a:r>
            <a:endParaRPr lang="ru-RU" sz="2000" dirty="0"/>
          </a:p>
        </p:txBody>
      </p:sp>
      <p:sp>
        <p:nvSpPr>
          <p:cNvPr id="16" name="Овал 15"/>
          <p:cNvSpPr/>
          <p:nvPr/>
        </p:nvSpPr>
        <p:spPr>
          <a:xfrm>
            <a:off x="7503944" y="1681521"/>
            <a:ext cx="1272068" cy="523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7503944" y="2296179"/>
            <a:ext cx="1272068" cy="523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45764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7" name="Прямоугольник 16"/>
          <p:cNvSpPr/>
          <p:nvPr/>
        </p:nvSpPr>
        <p:spPr>
          <a:xfrm>
            <a:off x="684073" y="4420313"/>
            <a:ext cx="7983364" cy="1022063"/>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800" dirty="0">
                <a:solidFill>
                  <a:schemeClr val="tx1"/>
                </a:solidFill>
                <a:sym typeface="Symbol" panose="05050102010706020507" pitchFamily="18" charset="2"/>
              </a:rPr>
              <a:t></a:t>
            </a:r>
            <a:r>
              <a:rPr lang="en-US" sz="2800" dirty="0">
                <a:solidFill>
                  <a:schemeClr val="tx1"/>
                </a:solidFill>
              </a:rPr>
              <a:t>G values for </a:t>
            </a:r>
            <a:r>
              <a:rPr lang="en-US" sz="2800" dirty="0" smtClean="0">
                <a:solidFill>
                  <a:schemeClr val="tx1"/>
                </a:solidFill>
              </a:rPr>
              <a:t>12 </a:t>
            </a:r>
            <a:r>
              <a:rPr lang="en-US" sz="2800" dirty="0">
                <a:solidFill>
                  <a:schemeClr val="tx1"/>
                </a:solidFill>
              </a:rPr>
              <a:t>HB </a:t>
            </a:r>
            <a:r>
              <a:rPr lang="en-US" sz="2800" dirty="0" smtClean="0">
                <a:solidFill>
                  <a:schemeClr val="tx1"/>
                </a:solidFill>
              </a:rPr>
              <a:t>complexes in </a:t>
            </a:r>
            <a:r>
              <a:rPr lang="en-US" sz="2800" dirty="0">
                <a:solidFill>
                  <a:schemeClr val="tx1"/>
                </a:solidFill>
              </a:rPr>
              <a:t>CCl</a:t>
            </a:r>
            <a:r>
              <a:rPr lang="en-US" sz="2800" baseline="-25000" dirty="0">
                <a:solidFill>
                  <a:schemeClr val="tx1"/>
                </a:solidFill>
              </a:rPr>
              <a:t>4</a:t>
            </a:r>
            <a:r>
              <a:rPr lang="en-US" sz="2800" dirty="0">
                <a:solidFill>
                  <a:schemeClr val="tx1"/>
                </a:solidFill>
              </a:rPr>
              <a:t> at 298 </a:t>
            </a:r>
            <a:r>
              <a:rPr lang="en-US" sz="2800" dirty="0" smtClean="0">
                <a:solidFill>
                  <a:schemeClr val="tx1"/>
                </a:solidFill>
              </a:rPr>
              <a:t>K</a:t>
            </a:r>
            <a:endParaRPr lang="en-US" sz="2800" dirty="0">
              <a:solidFill>
                <a:schemeClr val="tx1"/>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34</a:t>
            </a:r>
            <a:endParaRPr lang="en-US" sz="1600" b="1" dirty="0">
              <a:solidFill>
                <a:schemeClr val="bg1"/>
              </a:solidFill>
            </a:endParaRPr>
          </a:p>
        </p:txBody>
      </p:sp>
      <p:sp>
        <p:nvSpPr>
          <p:cNvPr id="14" name="Title 1"/>
          <p:cNvSpPr txBox="1">
            <a:spLocks/>
          </p:cNvSpPr>
          <p:nvPr/>
        </p:nvSpPr>
        <p:spPr bwMode="auto">
          <a:xfrm>
            <a:off x="-1" y="1"/>
            <a:ext cx="9144001" cy="1285860"/>
          </a:xfrm>
          <a:prstGeom prst="rect">
            <a:avLst/>
          </a:prstGeom>
          <a:noFill/>
          <a:ln w="9525">
            <a:noFill/>
            <a:miter lim="800000"/>
            <a:headEnd/>
            <a:tailEnd/>
          </a:ln>
        </p:spPr>
        <p:txBody>
          <a:bodyPr anchor="ctr"/>
          <a:lstStyle/>
          <a:p>
            <a:pPr algn="ctr"/>
            <a:r>
              <a:rPr lang="en-US" sz="2800" b="1" dirty="0" smtClean="0">
                <a:solidFill>
                  <a:schemeClr val="bg1"/>
                </a:solidFill>
              </a:rPr>
              <a:t>QSPR modeling of Gibbs </a:t>
            </a:r>
            <a:r>
              <a:rPr lang="en-US" sz="2800" b="1" dirty="0">
                <a:solidFill>
                  <a:schemeClr val="bg1"/>
                </a:solidFill>
              </a:rPr>
              <a:t>energy for hydrogen bonding</a:t>
            </a:r>
            <a:endParaRPr lang="en-US" sz="2800" dirty="0">
              <a:solidFill>
                <a:schemeClr val="bg1"/>
              </a:solidFill>
            </a:endParaRPr>
          </a:p>
          <a:p>
            <a:pPr algn="ctr"/>
            <a:r>
              <a:rPr lang="en-US" sz="3000" dirty="0" smtClean="0">
                <a:solidFill>
                  <a:schemeClr val="accent1">
                    <a:lumMod val="20000"/>
                    <a:lumOff val="80000"/>
                  </a:schemeClr>
                </a:solidFill>
                <a:latin typeface="+mj-lt"/>
              </a:rPr>
              <a:t>Complexes </a:t>
            </a:r>
            <a:r>
              <a:rPr lang="en-US" sz="3000" dirty="0">
                <a:solidFill>
                  <a:schemeClr val="accent1">
                    <a:lumMod val="20000"/>
                    <a:lumOff val="80000"/>
                  </a:schemeClr>
                </a:solidFill>
                <a:latin typeface="+mj-lt"/>
              </a:rPr>
              <a:t>with </a:t>
            </a:r>
            <a:r>
              <a:rPr lang="en-US" sz="3000" dirty="0" smtClean="0">
                <a:solidFill>
                  <a:schemeClr val="accent1">
                    <a:lumMod val="20000"/>
                    <a:lumOff val="80000"/>
                  </a:schemeClr>
                </a:solidFill>
                <a:latin typeface="+mj-lt"/>
              </a:rPr>
              <a:t>cooperative </a:t>
            </a:r>
            <a:r>
              <a:rPr lang="en-US" sz="3000" dirty="0">
                <a:solidFill>
                  <a:schemeClr val="accent1">
                    <a:lumMod val="20000"/>
                    <a:lumOff val="80000"/>
                  </a:schemeClr>
                </a:solidFill>
                <a:latin typeface="+mj-lt"/>
              </a:rPr>
              <a:t>hydrogen bonds</a:t>
            </a:r>
          </a:p>
        </p:txBody>
      </p:sp>
      <p:sp>
        <p:nvSpPr>
          <p:cNvPr id="3" name="Прямоугольник 2"/>
          <p:cNvSpPr/>
          <p:nvPr/>
        </p:nvSpPr>
        <p:spPr>
          <a:xfrm>
            <a:off x="2389077" y="4077926"/>
            <a:ext cx="6401689" cy="400110"/>
          </a:xfrm>
          <a:prstGeom prst="rect">
            <a:avLst/>
          </a:prstGeom>
        </p:spPr>
        <p:txBody>
          <a:bodyPr wrap="none">
            <a:spAutoFit/>
          </a:bodyPr>
          <a:lstStyle/>
          <a:p>
            <a:pPr algn="ctr"/>
            <a:r>
              <a:rPr lang="en-US" sz="2000" dirty="0" smtClean="0"/>
              <a:t>Test set of complexes </a:t>
            </a:r>
            <a:r>
              <a:rPr lang="en-US" sz="2000" dirty="0"/>
              <a:t>with two cooperative hydrogen bonds</a:t>
            </a:r>
          </a:p>
        </p:txBody>
      </p:sp>
      <p:graphicFrame>
        <p:nvGraphicFramePr>
          <p:cNvPr id="5" name="Объект 4"/>
          <p:cNvGraphicFramePr>
            <a:graphicFrameLocks noChangeAspect="1"/>
          </p:cNvGraphicFramePr>
          <p:nvPr>
            <p:extLst>
              <p:ext uri="{D42A27DB-BD31-4B8C-83A1-F6EECF244321}">
                <p14:modId xmlns:p14="http://schemas.microsoft.com/office/powerpoint/2010/main" val="460994609"/>
              </p:ext>
            </p:extLst>
          </p:nvPr>
        </p:nvGraphicFramePr>
        <p:xfrm>
          <a:off x="827584" y="1784222"/>
          <a:ext cx="1561493" cy="1943899"/>
        </p:xfrm>
        <a:graphic>
          <a:graphicData uri="http://schemas.openxmlformats.org/presentationml/2006/ole">
            <mc:AlternateContent xmlns:mc="http://schemas.openxmlformats.org/markup-compatibility/2006">
              <mc:Choice xmlns:v="urn:schemas-microsoft-com:vml" Requires="v">
                <p:oleObj spid="_x0000_s77100" name="ISIS/Draw Sketch" r:id="rId5" imgW="1581150" imgH="1978660" progId="ISISServer">
                  <p:embed/>
                </p:oleObj>
              </mc:Choice>
              <mc:Fallback>
                <p:oleObj name="ISIS/Draw Sketch" r:id="rId5" imgW="1581150" imgH="1978660" progId="ISISServer">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1784222"/>
                        <a:ext cx="1561493" cy="1943899"/>
                      </a:xfrm>
                      <a:prstGeom prst="rect">
                        <a:avLst/>
                      </a:prstGeom>
                      <a:noFill/>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742010408"/>
              </p:ext>
            </p:extLst>
          </p:nvPr>
        </p:nvGraphicFramePr>
        <p:xfrm>
          <a:off x="3275856" y="1782963"/>
          <a:ext cx="1818300" cy="1945158"/>
        </p:xfrm>
        <a:graphic>
          <a:graphicData uri="http://schemas.openxmlformats.org/presentationml/2006/ole">
            <mc:AlternateContent xmlns:mc="http://schemas.openxmlformats.org/markup-compatibility/2006">
              <mc:Choice xmlns:v="urn:schemas-microsoft-com:vml" Requires="v">
                <p:oleObj spid="_x0000_s77101" name="ISIS/Draw Sketch" r:id="rId7" imgW="1931813" imgH="2067892" progId="ISISServer">
                  <p:embed/>
                </p:oleObj>
              </mc:Choice>
              <mc:Fallback>
                <p:oleObj name="ISIS/Draw Sketch" r:id="rId7" imgW="1931813" imgH="2067892" progId="ISISServer">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1782963"/>
                        <a:ext cx="1818300" cy="1945158"/>
                      </a:xfrm>
                      <a:prstGeom prst="rect">
                        <a:avLst/>
                      </a:prstGeom>
                      <a:noFill/>
                    </p:spPr>
                  </p:pic>
                </p:oleObj>
              </mc:Fallback>
            </mc:AlternateContent>
          </a:graphicData>
        </a:graphic>
      </p:graphicFrame>
      <p:sp>
        <p:nvSpPr>
          <p:cNvPr id="11" name="Rectangle 8"/>
          <p:cNvSpPr>
            <a:spLocks noChangeArrowheads="1"/>
          </p:cNvSpPr>
          <p:nvPr/>
        </p:nvSpPr>
        <p:spPr bwMode="auto">
          <a:xfrm>
            <a:off x="6228184" y="13989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2" name="Объект 11"/>
          <p:cNvGraphicFramePr>
            <a:graphicFrameLocks noChangeAspect="1"/>
          </p:cNvGraphicFramePr>
          <p:nvPr>
            <p:extLst>
              <p:ext uri="{D42A27DB-BD31-4B8C-83A1-F6EECF244321}">
                <p14:modId xmlns:p14="http://schemas.microsoft.com/office/powerpoint/2010/main" val="715114269"/>
              </p:ext>
            </p:extLst>
          </p:nvPr>
        </p:nvGraphicFramePr>
        <p:xfrm>
          <a:off x="5652127" y="1803481"/>
          <a:ext cx="3015310" cy="1725105"/>
        </p:xfrm>
        <a:graphic>
          <a:graphicData uri="http://schemas.openxmlformats.org/presentationml/2006/ole">
            <mc:AlternateContent xmlns:mc="http://schemas.openxmlformats.org/markup-compatibility/2006">
              <mc:Choice xmlns:v="urn:schemas-microsoft-com:vml" Requires="v">
                <p:oleObj spid="_x0000_s77102" name="ISIS/Draw Sketch" r:id="rId9" imgW="1978660" imgH="1134110" progId="ISISServer">
                  <p:embed/>
                </p:oleObj>
              </mc:Choice>
              <mc:Fallback>
                <p:oleObj name="ISIS/Draw Sketch" r:id="rId9" imgW="1978660" imgH="1134110" progId="ISISServer">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2127" y="1803481"/>
                        <a:ext cx="3015310" cy="1725105"/>
                      </a:xfrm>
                      <a:prstGeom prst="rect">
                        <a:avLst/>
                      </a:prstGeom>
                      <a:noFill/>
                    </p:spPr>
                  </p:pic>
                </p:oleObj>
              </mc:Fallback>
            </mc:AlternateContent>
          </a:graphicData>
        </a:graphic>
      </p:graphicFrame>
    </p:spTree>
    <p:extLst>
      <p:ext uri="{BB962C8B-B14F-4D97-AF65-F5344CB8AC3E}">
        <p14:creationId xmlns:p14="http://schemas.microsoft.com/office/powerpoint/2010/main" val="4188096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3" name="Прямоугольник 12"/>
          <p:cNvSpPr/>
          <p:nvPr/>
        </p:nvSpPr>
        <p:spPr>
          <a:xfrm>
            <a:off x="3340801" y="1406251"/>
            <a:ext cx="2566109" cy="1129975"/>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35</a:t>
            </a:r>
            <a:endParaRPr lang="en-US" sz="1600" b="1" dirty="0">
              <a:solidFill>
                <a:schemeClr val="bg1"/>
              </a:solidFill>
            </a:endParaRPr>
          </a:p>
        </p:txBody>
      </p:sp>
      <p:sp>
        <p:nvSpPr>
          <p:cNvPr id="14" name="Title 1"/>
          <p:cNvSpPr txBox="1">
            <a:spLocks/>
          </p:cNvSpPr>
          <p:nvPr/>
        </p:nvSpPr>
        <p:spPr bwMode="auto">
          <a:xfrm>
            <a:off x="-1" y="1"/>
            <a:ext cx="9144001" cy="1285860"/>
          </a:xfrm>
          <a:prstGeom prst="rect">
            <a:avLst/>
          </a:prstGeom>
          <a:noFill/>
          <a:ln w="9525">
            <a:noFill/>
            <a:miter lim="800000"/>
            <a:headEnd/>
            <a:tailEnd/>
          </a:ln>
        </p:spPr>
        <p:txBody>
          <a:bodyPr anchor="ctr"/>
          <a:lstStyle/>
          <a:p>
            <a:pPr algn="ctr"/>
            <a:r>
              <a:rPr lang="en-US" sz="2800" b="1" dirty="0" smtClean="0">
                <a:solidFill>
                  <a:schemeClr val="bg1"/>
                </a:solidFill>
              </a:rPr>
              <a:t>QSPR modeling of Gibbs </a:t>
            </a:r>
            <a:r>
              <a:rPr lang="en-US" sz="2800" b="1" dirty="0">
                <a:solidFill>
                  <a:schemeClr val="bg1"/>
                </a:solidFill>
              </a:rPr>
              <a:t>energy for hydrogen bonding</a:t>
            </a:r>
            <a:endParaRPr lang="en-US" sz="2800" dirty="0">
              <a:solidFill>
                <a:schemeClr val="bg1"/>
              </a:solidFill>
            </a:endParaRPr>
          </a:p>
          <a:p>
            <a:pPr algn="ctr"/>
            <a:r>
              <a:rPr lang="en-US" sz="3000" dirty="0" smtClean="0">
                <a:solidFill>
                  <a:schemeClr val="accent1">
                    <a:lumMod val="20000"/>
                    <a:lumOff val="80000"/>
                  </a:schemeClr>
                </a:solidFill>
                <a:latin typeface="+mj-lt"/>
              </a:rPr>
              <a:t>Complexes </a:t>
            </a:r>
            <a:r>
              <a:rPr lang="en-US" sz="3000" dirty="0">
                <a:solidFill>
                  <a:schemeClr val="accent1">
                    <a:lumMod val="20000"/>
                    <a:lumOff val="80000"/>
                  </a:schemeClr>
                </a:solidFill>
                <a:latin typeface="+mj-lt"/>
              </a:rPr>
              <a:t>with </a:t>
            </a:r>
            <a:r>
              <a:rPr lang="en-US" sz="3000" dirty="0" smtClean="0">
                <a:solidFill>
                  <a:schemeClr val="accent1">
                    <a:lumMod val="20000"/>
                    <a:lumOff val="80000"/>
                  </a:schemeClr>
                </a:solidFill>
                <a:latin typeface="+mj-lt"/>
              </a:rPr>
              <a:t>cooperative </a:t>
            </a:r>
            <a:r>
              <a:rPr lang="en-US" sz="3000" dirty="0">
                <a:solidFill>
                  <a:schemeClr val="accent1">
                    <a:lumMod val="20000"/>
                    <a:lumOff val="80000"/>
                  </a:schemeClr>
                </a:solidFill>
                <a:latin typeface="+mj-lt"/>
              </a:rPr>
              <a:t>hydrogen bonds</a:t>
            </a:r>
          </a:p>
        </p:txBody>
      </p:sp>
      <p:sp>
        <p:nvSpPr>
          <p:cNvPr id="11" name="Rectangle 8"/>
          <p:cNvSpPr>
            <a:spLocks noChangeArrowheads="1"/>
          </p:cNvSpPr>
          <p:nvPr/>
        </p:nvSpPr>
        <p:spPr bwMode="auto">
          <a:xfrm>
            <a:off x="6228184" y="13989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xmlns:a14="http://schemas.microsoft.com/office/drawing/2010/main">
        <mc:Choice Requires="a14">
          <p:sp>
            <p:nvSpPr>
              <p:cNvPr id="4" name="Прямоугольник 3"/>
              <p:cNvSpPr/>
              <p:nvPr/>
            </p:nvSpPr>
            <p:spPr>
              <a:xfrm>
                <a:off x="3355368" y="1521931"/>
                <a:ext cx="2536977"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ru-RU" i="1">
                              <a:latin typeface="Cambria Math" panose="02040503050406030204" pitchFamily="18" charset="0"/>
                            </a:rPr>
                            <m:t>𝐺</m:t>
                          </m:r>
                        </m:e>
                        <m:sub>
                          <m:r>
                            <a:rPr lang="ru-RU" i="1">
                              <a:latin typeface="Cambria Math" panose="02040503050406030204" pitchFamily="18" charset="0"/>
                            </a:rPr>
                            <m:t>𝑝𝑟𝑒𝑑</m:t>
                          </m:r>
                        </m:sub>
                      </m:sSub>
                      <m:r>
                        <a:rPr lang="ru-RU" i="0">
                          <a:latin typeface="Cambria Math" panose="02040503050406030204" pitchFamily="18" charset="0"/>
                        </a:rPr>
                        <m:t>= </m:t>
                      </m:r>
                      <m:r>
                        <a:rPr lang="ru-RU" i="1">
                          <a:latin typeface="Cambria Math" panose="02040503050406030204" pitchFamily="18" charset="0"/>
                        </a:rPr>
                        <m:t>𝑎</m:t>
                      </m:r>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𝑖</m:t>
                          </m:r>
                          <m:r>
                            <a:rPr lang="ru-RU" i="0">
                              <a:latin typeface="Cambria Math" panose="02040503050406030204" pitchFamily="18" charset="0"/>
                            </a:rPr>
                            <m:t>=1</m:t>
                          </m:r>
                        </m:sub>
                        <m:sup>
                          <m:r>
                            <a:rPr lang="ru-RU" i="1">
                              <a:latin typeface="Cambria Math" panose="02040503050406030204" pitchFamily="18" charset="0"/>
                            </a:rPr>
                            <m:t>𝑛</m:t>
                          </m:r>
                        </m:sup>
                        <m:e>
                          <m:sSub>
                            <m:sSubPr>
                              <m:ctrlPr>
                                <a:rPr lang="ru-RU" i="1">
                                  <a:latin typeface="Cambria Math" panose="02040503050406030204" pitchFamily="18" charset="0"/>
                                </a:rPr>
                              </m:ctrlPr>
                            </m:sSubPr>
                            <m:e>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𝐺</m:t>
                              </m:r>
                            </m:e>
                            <m:sub>
                              <m:r>
                                <a:rPr lang="en-US" i="1">
                                  <a:latin typeface="Cambria Math" panose="02040503050406030204" pitchFamily="18" charset="0"/>
                                </a:rPr>
                                <m:t>𝑝𝑟𝑒𝑑</m:t>
                              </m:r>
                              <m:r>
                                <a:rPr lang="en-US" i="1">
                                  <a:latin typeface="Cambria Math" panose="02040503050406030204" pitchFamily="18" charset="0"/>
                                </a:rPr>
                                <m:t>, </m:t>
                              </m:r>
                              <m:r>
                                <a:rPr lang="en-US" i="1">
                                  <a:latin typeface="Cambria Math" panose="02040503050406030204" pitchFamily="18" charset="0"/>
                                </a:rPr>
                                <m:t>𝑖</m:t>
                              </m:r>
                            </m:sub>
                          </m:sSub>
                        </m:e>
                      </m:nary>
                    </m:oMath>
                  </m:oMathPara>
                </a14:m>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3355368" y="1521931"/>
                <a:ext cx="2536977" cy="848566"/>
              </a:xfrm>
              <a:prstGeom prst="rect">
                <a:avLst/>
              </a:prstGeom>
              <a:blipFill rotWithShape="0">
                <a:blip r:embed="rId5"/>
                <a:stretch>
                  <a:fillRect/>
                </a:stretch>
              </a:blipFill>
            </p:spPr>
            <p:txBody>
              <a:bodyPr/>
              <a:lstStyle/>
              <a:p>
                <a:r>
                  <a:rPr lang="ru-RU">
                    <a:noFill/>
                  </a:rPr>
                  <a:t> </a:t>
                </a:r>
              </a:p>
            </p:txBody>
          </p:sp>
        </mc:Fallback>
      </mc:AlternateContent>
      <p:graphicFrame>
        <p:nvGraphicFramePr>
          <p:cNvPr id="8" name="Объект 7"/>
          <p:cNvGraphicFramePr>
            <a:graphicFrameLocks noChangeAspect="1"/>
          </p:cNvGraphicFramePr>
          <p:nvPr>
            <p:extLst>
              <p:ext uri="{D42A27DB-BD31-4B8C-83A1-F6EECF244321}">
                <p14:modId xmlns:p14="http://schemas.microsoft.com/office/powerpoint/2010/main" val="3692770024"/>
              </p:ext>
            </p:extLst>
          </p:nvPr>
        </p:nvGraphicFramePr>
        <p:xfrm>
          <a:off x="2483768" y="2736124"/>
          <a:ext cx="4225570" cy="3257778"/>
        </p:xfrm>
        <a:graphic>
          <a:graphicData uri="http://schemas.openxmlformats.org/presentationml/2006/ole">
            <mc:AlternateContent xmlns:mc="http://schemas.openxmlformats.org/markup-compatibility/2006">
              <mc:Choice xmlns:v="urn:schemas-microsoft-com:vml" Requires="v">
                <p:oleObj spid="_x0000_s77922" name="SPW 11.0 Graph" r:id="rId6" imgW="5885515" imgH="4540098" progId="SigmaPlotGraphicObject.10">
                  <p:embed/>
                </p:oleObj>
              </mc:Choice>
              <mc:Fallback>
                <p:oleObj name="SPW 11.0 Graph" r:id="rId6" imgW="5885515" imgH="4540098" progId="SigmaPlotGraphicObject.10">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2736124"/>
                        <a:ext cx="4225570" cy="3257778"/>
                      </a:xfrm>
                      <a:prstGeom prst="rect">
                        <a:avLst/>
                      </a:prstGeom>
                      <a:noFill/>
                    </p:spPr>
                  </p:pic>
                </p:oleObj>
              </mc:Fallback>
            </mc:AlternateContent>
          </a:graphicData>
        </a:graphic>
      </p:graphicFrame>
      <p:sp>
        <p:nvSpPr>
          <p:cNvPr id="16" name="Прямоугольник 15"/>
          <p:cNvSpPr/>
          <p:nvPr/>
        </p:nvSpPr>
        <p:spPr>
          <a:xfrm>
            <a:off x="2536254" y="2706307"/>
            <a:ext cx="1628972"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err="1" smtClean="0">
                <a:cs typeface="Arial" charset="0"/>
              </a:rPr>
              <a:t>G</a:t>
            </a:r>
            <a:r>
              <a:rPr lang="en-US" sz="2000" i="1" baseline="-25000" dirty="0" err="1" smtClean="0">
                <a:cs typeface="Arial" charset="0"/>
              </a:rPr>
              <a:t>pred</a:t>
            </a:r>
            <a:r>
              <a:rPr lang="en-US" sz="2000" i="1" dirty="0" smtClean="0">
                <a:cs typeface="Arial" charset="0"/>
              </a:rPr>
              <a:t>  kJ/</a:t>
            </a:r>
            <a:r>
              <a:rPr lang="en-US" sz="2000" i="1" dirty="0" err="1" smtClean="0">
                <a:cs typeface="Arial" charset="0"/>
              </a:rPr>
              <a:t>mol</a:t>
            </a:r>
            <a:endParaRPr lang="ru-RU" sz="2000" dirty="0"/>
          </a:p>
        </p:txBody>
      </p:sp>
      <p:sp>
        <p:nvSpPr>
          <p:cNvPr id="18" name="Прямоугольник 17"/>
          <p:cNvSpPr/>
          <p:nvPr/>
        </p:nvSpPr>
        <p:spPr>
          <a:xfrm>
            <a:off x="5292080" y="5793847"/>
            <a:ext cx="1551707" cy="400110"/>
          </a:xfrm>
          <a:prstGeom prst="rect">
            <a:avLst/>
          </a:prstGeom>
        </p:spPr>
        <p:txBody>
          <a:bodyPr wrap="none">
            <a:spAutoFit/>
          </a:bodyPr>
          <a:lstStyle/>
          <a:p>
            <a:r>
              <a:rPr lang="en-US" sz="2000" dirty="0" smtClean="0">
                <a:cs typeface="Arial" charset="0"/>
                <a:sym typeface="Symbol" panose="05050102010706020507" pitchFamily="18" charset="2"/>
              </a:rPr>
              <a:t></a:t>
            </a:r>
            <a:r>
              <a:rPr lang="en-US" sz="2000" i="1" dirty="0" err="1" smtClean="0">
                <a:cs typeface="Arial" charset="0"/>
              </a:rPr>
              <a:t>G</a:t>
            </a:r>
            <a:r>
              <a:rPr lang="en-US" sz="2000" i="1" baseline="-25000" dirty="0" err="1" smtClean="0">
                <a:cs typeface="Arial" charset="0"/>
              </a:rPr>
              <a:t>exp</a:t>
            </a:r>
            <a:r>
              <a:rPr lang="en-US" sz="2000" i="1" dirty="0" smtClean="0">
                <a:cs typeface="Arial" charset="0"/>
              </a:rPr>
              <a:t>  kJ/</a:t>
            </a:r>
            <a:r>
              <a:rPr lang="en-US" sz="2000" i="1" dirty="0" err="1" smtClean="0">
                <a:cs typeface="Arial" charset="0"/>
              </a:rPr>
              <a:t>mol</a:t>
            </a:r>
            <a:endParaRPr lang="ru-RU" sz="2000" dirty="0"/>
          </a:p>
        </p:txBody>
      </p:sp>
      <p:sp>
        <p:nvSpPr>
          <p:cNvPr id="19" name="TextBox 18"/>
          <p:cNvSpPr txBox="1"/>
          <p:nvPr/>
        </p:nvSpPr>
        <p:spPr>
          <a:xfrm>
            <a:off x="1590218" y="6334301"/>
            <a:ext cx="6012669" cy="307777"/>
          </a:xfrm>
          <a:prstGeom prst="rect">
            <a:avLst/>
          </a:prstGeom>
          <a:noFill/>
        </p:spPr>
        <p:txBody>
          <a:bodyPr wrap="square" rtlCol="0">
            <a:spAutoFit/>
          </a:bodyPr>
          <a:lstStyle/>
          <a:p>
            <a:pPr>
              <a:defRPr/>
            </a:pPr>
            <a:r>
              <a:rPr lang="ru-RU" sz="1400" dirty="0"/>
              <a:t>V. </a:t>
            </a:r>
            <a:r>
              <a:rPr lang="ru-RU" sz="1400" dirty="0" err="1"/>
              <a:t>Solov’ev</a:t>
            </a:r>
            <a:r>
              <a:rPr lang="ru-RU" sz="1400" dirty="0"/>
              <a:t>, A. </a:t>
            </a:r>
            <a:r>
              <a:rPr lang="ru-RU" sz="1400" dirty="0" err="1"/>
              <a:t>Varnek</a:t>
            </a:r>
            <a:r>
              <a:rPr lang="ru-RU" sz="1400" dirty="0"/>
              <a:t>, A. </a:t>
            </a:r>
            <a:r>
              <a:rPr lang="ru-RU" sz="1400" dirty="0" err="1" smtClean="0"/>
              <a:t>Tsivadze</a:t>
            </a:r>
            <a:r>
              <a:rPr lang="en-US" sz="1400" dirty="0" smtClean="0"/>
              <a:t> </a:t>
            </a:r>
            <a:r>
              <a:rPr lang="ru-RU" sz="1400" dirty="0" smtClean="0"/>
              <a:t> </a:t>
            </a:r>
            <a:r>
              <a:rPr lang="ru-RU" sz="1400" i="1" dirty="0"/>
              <a:t>J. </a:t>
            </a:r>
            <a:r>
              <a:rPr lang="ru-RU" sz="1400" i="1" dirty="0" err="1"/>
              <a:t>Comput</a:t>
            </a:r>
            <a:r>
              <a:rPr lang="ru-RU" sz="1400" i="1" dirty="0"/>
              <a:t>.-</a:t>
            </a:r>
            <a:r>
              <a:rPr lang="ru-RU" sz="1400" i="1" dirty="0" err="1"/>
              <a:t>Aided</a:t>
            </a:r>
            <a:r>
              <a:rPr lang="ru-RU" sz="1400" i="1" dirty="0"/>
              <a:t> </a:t>
            </a:r>
            <a:r>
              <a:rPr lang="ru-RU" sz="1400" i="1" dirty="0" err="1"/>
              <a:t>Mol</a:t>
            </a:r>
            <a:r>
              <a:rPr lang="ru-RU" sz="1400" i="1" dirty="0"/>
              <a:t>. </a:t>
            </a:r>
            <a:r>
              <a:rPr lang="ru-RU" sz="1400" i="1" dirty="0" err="1"/>
              <a:t>Des</a:t>
            </a:r>
            <a:r>
              <a:rPr lang="ru-RU" sz="1400" i="1" dirty="0"/>
              <a:t>. </a:t>
            </a:r>
            <a:r>
              <a:rPr lang="ru-RU" sz="1400" b="1" dirty="0"/>
              <a:t>2014</a:t>
            </a:r>
            <a:r>
              <a:rPr lang="ru-RU" sz="1400" dirty="0"/>
              <a:t>, </a:t>
            </a:r>
            <a:r>
              <a:rPr lang="ru-RU" sz="1400" i="1" dirty="0"/>
              <a:t>28</a:t>
            </a:r>
            <a:r>
              <a:rPr lang="ru-RU" sz="1400" dirty="0"/>
              <a:t>, 549-564</a:t>
            </a:r>
            <a:endParaRPr lang="en-US" sz="1400" dirty="0"/>
          </a:p>
        </p:txBody>
      </p:sp>
      <mc:AlternateContent xmlns:mc="http://schemas.openxmlformats.org/markup-compatibility/2006" xmlns:a14="http://schemas.microsoft.com/office/drawing/2010/main">
        <mc:Choice Requires="a14">
          <p:sp>
            <p:nvSpPr>
              <p:cNvPr id="20" name="Прямоугольник 19"/>
              <p:cNvSpPr/>
              <p:nvPr/>
            </p:nvSpPr>
            <p:spPr>
              <a:xfrm>
                <a:off x="6651630" y="3727138"/>
                <a:ext cx="2423805" cy="707886"/>
              </a:xfrm>
              <a:prstGeom prst="rect">
                <a:avLst/>
              </a:prstGeom>
            </p:spPr>
            <p:txBody>
              <a:bodyPr wrap="none">
                <a:spAutoFit/>
              </a:bodyPr>
              <a:lstStyle/>
              <a:p>
                <a:pPr algn="ctr"/>
                <a14:m>
                  <m:oMath xmlns:m="http://schemas.openxmlformats.org/officeDocument/2006/math">
                    <m:r>
                      <a:rPr lang="ru-RU" sz="2000" i="1">
                        <a:latin typeface="Cambria Math" panose="02040503050406030204" pitchFamily="18" charset="0"/>
                      </a:rPr>
                      <m:t>𝑎</m:t>
                    </m:r>
                    <m:r>
                      <a:rPr lang="ru-RU" sz="2000" i="1">
                        <a:latin typeface="Cambria Math" panose="02040503050406030204" pitchFamily="18" charset="0"/>
                      </a:rPr>
                      <m:t> </m:t>
                    </m:r>
                  </m:oMath>
                </a14:m>
                <a:r>
                  <a:rPr lang="en-US" sz="2000" dirty="0" smtClean="0"/>
                  <a:t>= 0.60 ± 0.02 </a:t>
                </a:r>
                <a:r>
                  <a:rPr lang="en-US" sz="2000" dirty="0"/>
                  <a:t>(</a:t>
                </a:r>
                <a:r>
                  <a:rPr lang="en-US" sz="2000" dirty="0" smtClean="0"/>
                  <a:t>SVM)</a:t>
                </a:r>
              </a:p>
              <a:p>
                <a:pPr algn="ctr"/>
                <a14:m>
                  <m:oMath xmlns:m="http://schemas.openxmlformats.org/officeDocument/2006/math">
                    <m:r>
                      <a:rPr lang="ru-RU" sz="2000" i="1">
                        <a:latin typeface="Cambria Math" panose="02040503050406030204" pitchFamily="18" charset="0"/>
                      </a:rPr>
                      <m:t>𝑎</m:t>
                    </m:r>
                    <m:r>
                      <a:rPr lang="ru-RU" sz="2000" i="1">
                        <a:latin typeface="Cambria Math" panose="02040503050406030204" pitchFamily="18" charset="0"/>
                      </a:rPr>
                      <m:t> </m:t>
                    </m:r>
                  </m:oMath>
                </a14:m>
                <a:r>
                  <a:rPr lang="en-US" sz="2000" dirty="0"/>
                  <a:t>= </a:t>
                </a:r>
                <a:r>
                  <a:rPr lang="en-US" sz="2000" dirty="0" smtClean="0"/>
                  <a:t>0.66 ± 0.04 </a:t>
                </a:r>
                <a:r>
                  <a:rPr lang="en-US" sz="2000" dirty="0"/>
                  <a:t>(MLR</a:t>
                </a:r>
                <a:r>
                  <a:rPr lang="en-US" sz="2000" dirty="0" smtClean="0"/>
                  <a:t>)</a:t>
                </a:r>
                <a:endParaRPr lang="en-US" sz="2000" dirty="0"/>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6651630" y="3727138"/>
                <a:ext cx="2423805" cy="707886"/>
              </a:xfrm>
              <a:prstGeom prst="rect">
                <a:avLst/>
              </a:prstGeom>
              <a:blipFill rotWithShape="0">
                <a:blip r:embed="rId8"/>
                <a:stretch>
                  <a:fillRect t="-4274" r="-2261" b="-13675"/>
                </a:stretch>
              </a:blipFill>
            </p:spPr>
            <p:txBody>
              <a:bodyPr/>
              <a:lstStyle/>
              <a:p>
                <a:r>
                  <a:rPr lang="ru-RU">
                    <a:noFill/>
                  </a:rPr>
                  <a:t> </a:t>
                </a:r>
              </a:p>
            </p:txBody>
          </p:sp>
        </mc:Fallback>
      </mc:AlternateContent>
      <p:sp>
        <p:nvSpPr>
          <p:cNvPr id="15" name="Надпись 22"/>
          <p:cNvSpPr txBox="1">
            <a:spLocks noChangeArrowheads="1"/>
          </p:cNvSpPr>
          <p:nvPr/>
        </p:nvSpPr>
        <p:spPr bwMode="auto">
          <a:xfrm>
            <a:off x="3052673" y="3159035"/>
            <a:ext cx="1728192" cy="71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0"/>
              </a:spcAft>
            </a:pPr>
            <a:r>
              <a:rPr lang="fr-FR" sz="2000" i="1" dirty="0">
                <a:cs typeface="Arial" charset="0"/>
              </a:rPr>
              <a:t>RMSE = </a:t>
            </a:r>
            <a:r>
              <a:rPr lang="fr-FR" sz="2000" i="1" dirty="0" smtClean="0">
                <a:cs typeface="Arial" charset="0"/>
              </a:rPr>
              <a:t>2.2</a:t>
            </a:r>
            <a:endParaRPr lang="ru-RU" sz="2000" i="1" dirty="0">
              <a:cs typeface="Arial" charset="0"/>
            </a:endParaRPr>
          </a:p>
          <a:p>
            <a:pPr>
              <a:lnSpc>
                <a:spcPct val="107000"/>
              </a:lnSpc>
              <a:spcAft>
                <a:spcPts val="0"/>
              </a:spcAft>
            </a:pPr>
            <a:r>
              <a:rPr lang="fr-FR" sz="2000" i="1" dirty="0">
                <a:cs typeface="Arial" charset="0"/>
              </a:rPr>
              <a:t>R</a:t>
            </a:r>
            <a:r>
              <a:rPr lang="fr-FR" sz="2000" i="1" baseline="30000" dirty="0">
                <a:cs typeface="Arial" charset="0"/>
              </a:rPr>
              <a:t>2</a:t>
            </a:r>
            <a:r>
              <a:rPr lang="fr-FR" sz="2000" i="1" baseline="-25000" dirty="0">
                <a:cs typeface="Arial" charset="0"/>
              </a:rPr>
              <a:t>det</a:t>
            </a:r>
            <a:r>
              <a:rPr lang="fr-FR" sz="2000" i="1" dirty="0">
                <a:cs typeface="Arial" charset="0"/>
              </a:rPr>
              <a:t> = </a:t>
            </a:r>
            <a:r>
              <a:rPr lang="fr-FR" sz="2000" i="1" dirty="0" smtClean="0">
                <a:cs typeface="Arial" charset="0"/>
              </a:rPr>
              <a:t>0.77</a:t>
            </a:r>
            <a:endParaRPr lang="ru-RU" sz="2000" i="1" dirty="0">
              <a:cs typeface="Arial" charset="0"/>
            </a:endParaRPr>
          </a:p>
        </p:txBody>
      </p:sp>
    </p:spTree>
    <p:extLst>
      <p:ext uri="{BB962C8B-B14F-4D97-AF65-F5344CB8AC3E}">
        <p14:creationId xmlns:p14="http://schemas.microsoft.com/office/powerpoint/2010/main" val="4174960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3214678" y="214290"/>
            <a:ext cx="2733675" cy="90805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CONCLUSION</a:t>
            </a:r>
            <a:r>
              <a:rPr kumimoji="0" lang="fr-FR" sz="3600" b="1" i="0" u="none" strike="noStrike" kern="1200" cap="none" spc="0" normalizeH="0" baseline="0" noProof="0" dirty="0" smtClean="0">
                <a:ln>
                  <a:noFill/>
                </a:ln>
                <a:solidFill>
                  <a:schemeClr val="bg1"/>
                </a:solidFill>
                <a:effectLst/>
                <a:uLnTx/>
                <a:uFillTx/>
                <a:latin typeface="+mj-lt"/>
                <a:ea typeface="+mj-ea"/>
                <a:cs typeface="+mj-cs"/>
              </a:rPr>
              <a:t>S</a:t>
            </a:r>
            <a:endParaRPr kumimoji="0" lang="en-US" sz="36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3" name="Rectangle 3"/>
          <p:cNvSpPr txBox="1">
            <a:spLocks noChangeArrowheads="1"/>
          </p:cNvSpPr>
          <p:nvPr/>
        </p:nvSpPr>
        <p:spPr bwMode="auto">
          <a:xfrm>
            <a:off x="260340" y="1158242"/>
            <a:ext cx="8642350" cy="4719030"/>
          </a:xfrm>
          <a:prstGeom prst="rect">
            <a:avLst/>
          </a:prstGeom>
          <a:noFill/>
          <a:ln w="9525">
            <a:noFill/>
            <a:miter lim="800000"/>
            <a:headEnd/>
            <a:tailEnd/>
          </a:ln>
        </p:spPr>
        <p:txBody>
          <a:bodyPr/>
          <a:lstStyle/>
          <a:p>
            <a:r>
              <a:rPr lang="en-US" sz="2400" dirty="0" smtClean="0"/>
              <a:t> </a:t>
            </a:r>
            <a:endParaRPr lang="en-US" sz="2400" dirty="0">
              <a:solidFill>
                <a:srgbClr val="000066"/>
              </a:solidFill>
            </a:endParaRPr>
          </a:p>
          <a:p>
            <a:pPr marL="342900" indent="-342900" algn="just">
              <a:spcBef>
                <a:spcPct val="20000"/>
              </a:spcBef>
              <a:buClr>
                <a:schemeClr val="bg2"/>
              </a:buClr>
              <a:buSzPct val="75000"/>
              <a:buFont typeface="Wingdings" pitchFamily="2" charset="2"/>
              <a:buChar char="n"/>
              <a:defRPr/>
            </a:pPr>
            <a:r>
              <a:rPr lang="en-US" sz="2400" dirty="0" smtClean="0">
                <a:solidFill>
                  <a:srgbClr val="000066"/>
                </a:solidFill>
              </a:rPr>
              <a:t>Physicochemical methods including IR, UV-Vis, NMR spectroscopy and </a:t>
            </a:r>
            <a:r>
              <a:rPr lang="en-US" sz="2400" dirty="0" err="1" smtClean="0">
                <a:solidFill>
                  <a:srgbClr val="000066"/>
                </a:solidFill>
              </a:rPr>
              <a:t>calorimetry</a:t>
            </a:r>
            <a:r>
              <a:rPr lang="en-US" sz="2400" dirty="0" smtClean="0">
                <a:solidFill>
                  <a:srgbClr val="000066"/>
                </a:solidFill>
              </a:rPr>
              <a:t> are effective for estimations of thermodynamic quantities of hydrogen bonding. For biology and new material design, significance of cooperative H-bonds study is increased.</a:t>
            </a:r>
          </a:p>
          <a:p>
            <a:pPr marL="342900" indent="-342900" algn="just">
              <a:spcBef>
                <a:spcPct val="20000"/>
              </a:spcBef>
              <a:buClr>
                <a:schemeClr val="bg2"/>
              </a:buClr>
              <a:buSzPct val="75000"/>
              <a:buFont typeface="Wingdings" pitchFamily="2" charset="2"/>
              <a:buChar char="n"/>
              <a:defRPr/>
            </a:pPr>
            <a:endParaRPr lang="en-US" sz="2400" dirty="0" smtClean="0">
              <a:solidFill>
                <a:srgbClr val="000066"/>
              </a:solidFill>
            </a:endParaRPr>
          </a:p>
          <a:p>
            <a:pPr marL="342900" indent="-342900" algn="just">
              <a:spcBef>
                <a:spcPct val="20000"/>
              </a:spcBef>
              <a:buClr>
                <a:schemeClr val="bg2"/>
              </a:buClr>
              <a:buSzPct val="75000"/>
              <a:buFont typeface="Wingdings" pitchFamily="2" charset="2"/>
              <a:buChar char="n"/>
              <a:defRPr/>
            </a:pPr>
            <a:r>
              <a:rPr lang="en-US" sz="2400" dirty="0">
                <a:solidFill>
                  <a:srgbClr val="000066"/>
                </a:solidFill>
              </a:rPr>
              <a:t>Consensus QSPR models of complexation free energy were elaborated on largest and structurally divers dataset of H-bond complexes. Developed models were then successfully applied to predict free energy of the complexes </a:t>
            </a:r>
            <a:r>
              <a:rPr lang="en-US" sz="2400" dirty="0" smtClean="0">
                <a:solidFill>
                  <a:srgbClr val="000066"/>
                </a:solidFill>
              </a:rPr>
              <a:t>with single </a:t>
            </a:r>
            <a:r>
              <a:rPr lang="en-US" sz="2400" dirty="0">
                <a:solidFill>
                  <a:srgbClr val="000066"/>
                </a:solidFill>
              </a:rPr>
              <a:t>and cooperative H-bonds.</a:t>
            </a:r>
          </a:p>
          <a:p>
            <a:pPr marL="342900" indent="-342900" algn="just">
              <a:spcBef>
                <a:spcPct val="20000"/>
              </a:spcBef>
              <a:buClr>
                <a:schemeClr val="bg2"/>
              </a:buClr>
              <a:buSzPct val="75000"/>
              <a:buFont typeface="Wingdings" pitchFamily="2" charset="2"/>
              <a:buChar char="n"/>
              <a:defRPr/>
            </a:pPr>
            <a:endParaRPr lang="fr-FR" sz="2400" dirty="0" smtClean="0">
              <a:solidFill>
                <a:srgbClr val="000066"/>
              </a:solidFill>
            </a:endParaRPr>
          </a:p>
          <a:p>
            <a:pPr marL="342900" indent="-342900">
              <a:spcBef>
                <a:spcPct val="20000"/>
              </a:spcBef>
              <a:buClr>
                <a:schemeClr val="bg2"/>
              </a:buClr>
              <a:buSzPct val="75000"/>
              <a:buFont typeface="Wingdings" pitchFamily="2" charset="2"/>
              <a:buNone/>
              <a:defRPr/>
            </a:pPr>
            <a:endParaRPr lang="fr-FR" sz="2400" i="1" kern="0" dirty="0">
              <a:solidFill>
                <a:srgbClr val="000066"/>
              </a:solidFill>
              <a:latin typeface="+mn-lt"/>
              <a:cs typeface="Times New Roman" pitchFamily="18" charset="0"/>
            </a:endParaRPr>
          </a:p>
          <a:p>
            <a:pPr marL="342900" indent="-342900">
              <a:lnSpc>
                <a:spcPct val="80000"/>
              </a:lnSpc>
              <a:spcBef>
                <a:spcPct val="20000"/>
              </a:spcBef>
              <a:buClr>
                <a:schemeClr val="bg2"/>
              </a:buClr>
              <a:buSzPct val="75000"/>
              <a:buFont typeface="Wingdings" pitchFamily="2" charset="2"/>
              <a:buNone/>
              <a:defRPr/>
            </a:pPr>
            <a:endParaRPr lang="fr-FR" kern="0" dirty="0">
              <a:solidFill>
                <a:srgbClr val="000066"/>
              </a:solidFill>
              <a:latin typeface="+mn-lt"/>
              <a:cs typeface="Times New Roman" pitchFamily="18" charset="0"/>
            </a:endParaRPr>
          </a:p>
          <a:p>
            <a:pPr marL="342900" indent="-342900">
              <a:lnSpc>
                <a:spcPct val="80000"/>
              </a:lnSpc>
              <a:spcBef>
                <a:spcPct val="20000"/>
              </a:spcBef>
              <a:buClr>
                <a:schemeClr val="bg2"/>
              </a:buClr>
              <a:buSzPct val="75000"/>
              <a:buFont typeface="Wingdings" pitchFamily="2" charset="2"/>
              <a:buChar char="n"/>
              <a:defRPr/>
            </a:pPr>
            <a:endParaRPr lang="en-US" kern="0" dirty="0">
              <a:solidFill>
                <a:schemeClr val="tx2">
                  <a:lumMod val="75000"/>
                </a:schemeClr>
              </a:solidFill>
              <a:latin typeface="+mn-lt"/>
              <a:cs typeface="Times New Roman" pitchFamily="18" charset="0"/>
            </a:endParaRPr>
          </a:p>
        </p:txBody>
      </p:sp>
      <p:sp>
        <p:nvSpPr>
          <p:cNvPr id="4" name="Номер слайда 6"/>
          <p:cNvSpPr>
            <a:spLocks noGrp="1"/>
          </p:cNvSpPr>
          <p:nvPr>
            <p:ph type="sldNum" sz="quarter" idx="12"/>
          </p:nvPr>
        </p:nvSpPr>
        <p:spPr>
          <a:xfrm>
            <a:off x="8315348" y="6642078"/>
            <a:ext cx="828652" cy="215922"/>
          </a:xfrm>
        </p:spPr>
        <p:txBody>
          <a:bodyPr/>
          <a:lstStyle/>
          <a:p>
            <a:pPr>
              <a:defRPr/>
            </a:pPr>
            <a:fld id="{CB65F501-F5CC-4E12-934E-78BB5E4DA208}" type="slidenum">
              <a:rPr lang="en-US" sz="1600" b="1" smtClean="0">
                <a:solidFill>
                  <a:schemeClr val="bg1"/>
                </a:solidFill>
              </a:rPr>
              <a:pPr>
                <a:defRPr/>
              </a:pPr>
              <a:t>36</a:t>
            </a:fld>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2071670" y="285728"/>
            <a:ext cx="5162550" cy="641350"/>
          </a:xfrm>
          <a:prstGeom prst="rect">
            <a:avLst/>
          </a:prstGeom>
          <a:noFill/>
          <a:ln w="9525">
            <a:noFill/>
            <a:miter lim="800000"/>
            <a:headEnd/>
            <a:tailEnd/>
          </a:ln>
        </p:spPr>
        <p:txBody>
          <a:bodyPr wrap="none">
            <a:spAutoFit/>
          </a:bodyPr>
          <a:lstStyle/>
          <a:p>
            <a:r>
              <a:rPr lang="en-US" sz="3600" b="1" dirty="0">
                <a:solidFill>
                  <a:schemeClr val="bg1"/>
                </a:solidFill>
                <a:latin typeface="Arial" charset="0"/>
              </a:rPr>
              <a:t>ACKNOWLEDGMENTS</a:t>
            </a:r>
          </a:p>
        </p:txBody>
      </p:sp>
      <p:sp>
        <p:nvSpPr>
          <p:cNvPr id="4" name="Rectangle 11"/>
          <p:cNvSpPr>
            <a:spLocks noChangeArrowheads="1"/>
          </p:cNvSpPr>
          <p:nvPr/>
        </p:nvSpPr>
        <p:spPr bwMode="auto">
          <a:xfrm>
            <a:off x="0" y="5805264"/>
            <a:ext cx="9144000" cy="649287"/>
          </a:xfrm>
          <a:prstGeom prst="rect">
            <a:avLst/>
          </a:prstGeom>
          <a:noFill/>
          <a:ln w="9525">
            <a:noFill/>
            <a:miter lim="800000"/>
            <a:headEnd/>
            <a:tailEnd/>
          </a:ln>
        </p:spPr>
        <p:txBody>
          <a:bodyPr lIns="92073" tIns="46037" rIns="92073" bIns="46037"/>
          <a:lstStyle/>
          <a:p>
            <a:pPr marL="288925" indent="-288925" algn="ctr" defTabSz="769938" eaLnBrk="0" hangingPunct="0">
              <a:spcBef>
                <a:spcPct val="20000"/>
              </a:spcBef>
              <a:buClr>
                <a:schemeClr val="bg2"/>
              </a:buClr>
              <a:buSzPct val="75000"/>
            </a:pPr>
            <a:r>
              <a:rPr lang="en-US" b="1" dirty="0">
                <a:solidFill>
                  <a:srgbClr val="000099"/>
                </a:solidFill>
                <a:latin typeface="Arial" pitchFamily="34" charset="0"/>
                <a:cs typeface="Arial" pitchFamily="34" charset="0"/>
              </a:rPr>
              <a:t>Organizers of International School-Seminar on Computer-Aided Molecular Design</a:t>
            </a:r>
            <a:endParaRPr lang="fr-FR" b="1" dirty="0">
              <a:solidFill>
                <a:srgbClr val="000099"/>
              </a:solidFill>
              <a:latin typeface="Arial" pitchFamily="34" charset="0"/>
              <a:cs typeface="Arial" pitchFamily="34" charset="0"/>
            </a:endParaRPr>
          </a:p>
        </p:txBody>
      </p:sp>
      <p:sp>
        <p:nvSpPr>
          <p:cNvPr id="5" name="Номер слайда 6"/>
          <p:cNvSpPr>
            <a:spLocks noGrp="1"/>
          </p:cNvSpPr>
          <p:nvPr>
            <p:ph type="sldNum" sz="quarter" idx="12"/>
          </p:nvPr>
        </p:nvSpPr>
        <p:spPr>
          <a:xfrm>
            <a:off x="8315348" y="6642078"/>
            <a:ext cx="828652" cy="215922"/>
          </a:xfrm>
        </p:spPr>
        <p:txBody>
          <a:bodyPr/>
          <a:lstStyle/>
          <a:p>
            <a:pPr>
              <a:defRPr/>
            </a:pPr>
            <a:fld id="{CB65F501-F5CC-4E12-934E-78BB5E4DA208}" type="slidenum">
              <a:rPr lang="en-US" sz="1600" b="1" smtClean="0">
                <a:solidFill>
                  <a:schemeClr val="bg1"/>
                </a:solidFill>
              </a:rPr>
              <a:pPr>
                <a:defRPr/>
              </a:pPr>
              <a:t>37</a:t>
            </a:fld>
            <a:endParaRPr lang="en-US" sz="1600" b="1" dirty="0">
              <a:solidFill>
                <a:schemeClr val="bg1"/>
              </a:solidFill>
            </a:endParaRPr>
          </a:p>
        </p:txBody>
      </p:sp>
      <p:sp>
        <p:nvSpPr>
          <p:cNvPr id="6" name="Rectangle 3"/>
          <p:cNvSpPr>
            <a:spLocks noChangeArrowheads="1"/>
          </p:cNvSpPr>
          <p:nvPr/>
        </p:nvSpPr>
        <p:spPr bwMode="auto">
          <a:xfrm>
            <a:off x="3347864" y="1628800"/>
            <a:ext cx="3500462" cy="3214710"/>
          </a:xfrm>
          <a:prstGeom prst="rect">
            <a:avLst/>
          </a:prstGeom>
          <a:noFill/>
          <a:ln w="9525">
            <a:noFill/>
            <a:miter lim="800000"/>
            <a:headEnd/>
            <a:tailEnd/>
          </a:ln>
        </p:spPr>
        <p:txBody>
          <a:bodyPr lIns="77020" tIns="38510" rIns="77020" bIns="38510"/>
          <a:lstStyle/>
          <a:p>
            <a:pPr marL="342900" indent="-342900">
              <a:lnSpc>
                <a:spcPct val="80000"/>
              </a:lnSpc>
              <a:spcBef>
                <a:spcPct val="20000"/>
              </a:spcBef>
              <a:defRPr/>
            </a:pPr>
            <a:r>
              <a:rPr lang="en-GB" b="1" dirty="0">
                <a:solidFill>
                  <a:srgbClr val="000066"/>
                </a:solidFill>
                <a:latin typeface="Arial" charset="0"/>
              </a:rPr>
              <a:t>Prof.  </a:t>
            </a:r>
            <a:r>
              <a:rPr lang="en-US" b="1" dirty="0">
                <a:solidFill>
                  <a:srgbClr val="000066"/>
                </a:solidFill>
                <a:latin typeface="Arial" charset="0"/>
              </a:rPr>
              <a:t>Alexandre </a:t>
            </a:r>
            <a:r>
              <a:rPr lang="en-US" b="1" dirty="0" err="1" smtClean="0">
                <a:solidFill>
                  <a:srgbClr val="000066"/>
                </a:solidFill>
                <a:latin typeface="Arial" charset="0"/>
              </a:rPr>
              <a:t>Varnek</a:t>
            </a:r>
            <a:endParaRPr lang="en-US" b="1" dirty="0" smtClean="0">
              <a:solidFill>
                <a:srgbClr val="000066"/>
              </a:solidFill>
              <a:latin typeface="Arial" charset="0"/>
            </a:endParaRPr>
          </a:p>
          <a:p>
            <a:pPr marL="342900" indent="-342900">
              <a:lnSpc>
                <a:spcPct val="80000"/>
              </a:lnSpc>
              <a:spcBef>
                <a:spcPct val="20000"/>
              </a:spcBef>
              <a:defRPr/>
            </a:pPr>
            <a:endParaRPr lang="en-US" b="1" dirty="0">
              <a:solidFill>
                <a:srgbClr val="000066"/>
              </a:solidFill>
              <a:latin typeface="Arial" charset="0"/>
            </a:endParaRPr>
          </a:p>
          <a:p>
            <a:pPr marL="342900" indent="-342900">
              <a:lnSpc>
                <a:spcPct val="80000"/>
              </a:lnSpc>
              <a:spcBef>
                <a:spcPct val="20000"/>
              </a:spcBef>
              <a:defRPr/>
            </a:pPr>
            <a:r>
              <a:rPr lang="en-US" b="1" dirty="0" smtClean="0">
                <a:solidFill>
                  <a:srgbClr val="000066"/>
                </a:solidFill>
                <a:latin typeface="Arial" charset="0"/>
              </a:rPr>
              <a:t>Prof.  Igor </a:t>
            </a:r>
            <a:r>
              <a:rPr lang="en-US" b="1" dirty="0" err="1" smtClean="0">
                <a:solidFill>
                  <a:srgbClr val="000066"/>
                </a:solidFill>
                <a:latin typeface="Arial" charset="0"/>
              </a:rPr>
              <a:t>Antipin</a:t>
            </a:r>
            <a:endParaRPr lang="en-US" b="1" dirty="0">
              <a:solidFill>
                <a:srgbClr val="000066"/>
              </a:solidFill>
              <a:latin typeface="Arial" charset="0"/>
            </a:endParaRPr>
          </a:p>
          <a:p>
            <a:pPr marL="342900" indent="-342900">
              <a:lnSpc>
                <a:spcPct val="80000"/>
              </a:lnSpc>
              <a:spcBef>
                <a:spcPct val="20000"/>
              </a:spcBef>
              <a:defRPr/>
            </a:pPr>
            <a:endParaRPr lang="en-GB" b="1" dirty="0">
              <a:solidFill>
                <a:srgbClr val="000066"/>
              </a:solidFill>
              <a:latin typeface="Arial" charset="0"/>
            </a:endParaRPr>
          </a:p>
          <a:p>
            <a:pPr marL="342900" indent="-342900">
              <a:lnSpc>
                <a:spcPct val="80000"/>
              </a:lnSpc>
              <a:spcBef>
                <a:spcPct val="20000"/>
              </a:spcBef>
              <a:defRPr/>
            </a:pPr>
            <a:r>
              <a:rPr lang="en-US" b="1" dirty="0">
                <a:solidFill>
                  <a:srgbClr val="000066"/>
                </a:solidFill>
                <a:latin typeface="Arial" charset="0"/>
              </a:rPr>
              <a:t>Acad.  </a:t>
            </a:r>
            <a:r>
              <a:rPr lang="en-US" b="1" dirty="0" err="1">
                <a:solidFill>
                  <a:srgbClr val="000066"/>
                </a:solidFill>
                <a:latin typeface="Arial" charset="0"/>
              </a:rPr>
              <a:t>Aslan</a:t>
            </a:r>
            <a:r>
              <a:rPr lang="en-US" b="1" dirty="0">
                <a:solidFill>
                  <a:srgbClr val="000066"/>
                </a:solidFill>
                <a:latin typeface="Arial" charset="0"/>
              </a:rPr>
              <a:t> </a:t>
            </a:r>
            <a:r>
              <a:rPr lang="en-US" b="1" dirty="0" err="1">
                <a:solidFill>
                  <a:srgbClr val="000066"/>
                </a:solidFill>
                <a:latin typeface="Arial" charset="0"/>
              </a:rPr>
              <a:t>Tsivadze</a:t>
            </a:r>
            <a:endParaRPr lang="en-US" b="1" dirty="0">
              <a:solidFill>
                <a:srgbClr val="000066"/>
              </a:solidFill>
              <a:latin typeface="Arial" charset="0"/>
            </a:endParaRPr>
          </a:p>
          <a:p>
            <a:pPr marL="342900" indent="-342900">
              <a:lnSpc>
                <a:spcPct val="80000"/>
              </a:lnSpc>
              <a:spcBef>
                <a:spcPct val="20000"/>
              </a:spcBef>
              <a:defRPr/>
            </a:pPr>
            <a:endParaRPr lang="fr-FR" b="1" dirty="0">
              <a:solidFill>
                <a:srgbClr val="000066"/>
              </a:solidFill>
              <a:latin typeface="Arial" charset="0"/>
            </a:endParaRPr>
          </a:p>
          <a:p>
            <a:pPr marL="342900" indent="-342900">
              <a:lnSpc>
                <a:spcPct val="80000"/>
              </a:lnSpc>
              <a:spcBef>
                <a:spcPct val="20000"/>
              </a:spcBef>
              <a:defRPr/>
            </a:pPr>
            <a:r>
              <a:rPr lang="fr-FR" b="1" dirty="0">
                <a:solidFill>
                  <a:srgbClr val="000066"/>
                </a:solidFill>
                <a:latin typeface="Arial" charset="0"/>
              </a:rPr>
              <a:t>Dr. </a:t>
            </a:r>
            <a:r>
              <a:rPr lang="en-US" b="1" dirty="0" err="1">
                <a:solidFill>
                  <a:srgbClr val="000066"/>
                </a:solidFill>
                <a:latin typeface="Arial" charset="0"/>
              </a:rPr>
              <a:t>Timur</a:t>
            </a:r>
            <a:r>
              <a:rPr lang="en-US" b="1" dirty="0">
                <a:solidFill>
                  <a:srgbClr val="000066"/>
                </a:solidFill>
                <a:latin typeface="Arial" charset="0"/>
              </a:rPr>
              <a:t> </a:t>
            </a:r>
            <a:r>
              <a:rPr lang="en-US" b="1" dirty="0" err="1">
                <a:solidFill>
                  <a:srgbClr val="000066"/>
                </a:solidFill>
                <a:latin typeface="Arial" charset="0"/>
              </a:rPr>
              <a:t>Madzhidov</a:t>
            </a:r>
            <a:endParaRPr lang="en-US" b="1" dirty="0">
              <a:solidFill>
                <a:srgbClr val="000066"/>
              </a:solidFill>
              <a:latin typeface="Arial" charset="0"/>
            </a:endParaRPr>
          </a:p>
          <a:p>
            <a:pPr marL="342900" indent="-342900">
              <a:lnSpc>
                <a:spcPct val="80000"/>
              </a:lnSpc>
              <a:spcBef>
                <a:spcPct val="20000"/>
              </a:spcBef>
              <a:defRPr/>
            </a:pPr>
            <a:endParaRPr lang="en-US" b="1" dirty="0">
              <a:solidFill>
                <a:srgbClr val="000066"/>
              </a:solidFill>
              <a:latin typeface="Arial" charset="0"/>
            </a:endParaRPr>
          </a:p>
          <a:p>
            <a:pPr marL="342900" indent="-342900">
              <a:lnSpc>
                <a:spcPct val="80000"/>
              </a:lnSpc>
              <a:spcBef>
                <a:spcPct val="20000"/>
              </a:spcBef>
              <a:defRPr/>
            </a:pPr>
            <a:r>
              <a:rPr lang="ru-RU" b="1" dirty="0" err="1">
                <a:solidFill>
                  <a:srgbClr val="000066"/>
                </a:solidFill>
                <a:latin typeface="Arial" charset="0"/>
              </a:rPr>
              <a:t>Marta</a:t>
            </a:r>
            <a:r>
              <a:rPr lang="ru-RU" b="1" dirty="0">
                <a:solidFill>
                  <a:srgbClr val="000066"/>
                </a:solidFill>
                <a:latin typeface="Arial" charset="0"/>
              </a:rPr>
              <a:t> </a:t>
            </a:r>
            <a:r>
              <a:rPr lang="ru-RU" b="1" dirty="0" err="1">
                <a:solidFill>
                  <a:srgbClr val="000066"/>
                </a:solidFill>
                <a:latin typeface="Arial" charset="0"/>
              </a:rPr>
              <a:t>Glavatskikh</a:t>
            </a:r>
            <a:endParaRPr lang="en-US" b="1" dirty="0">
              <a:solidFill>
                <a:srgbClr val="000066"/>
              </a:solidFill>
              <a:latin typeface="Arial" charset="0"/>
            </a:endParaRPr>
          </a:p>
          <a:p>
            <a:pPr marL="342900" indent="-342900">
              <a:lnSpc>
                <a:spcPct val="80000"/>
              </a:lnSpc>
              <a:spcBef>
                <a:spcPct val="20000"/>
              </a:spcBef>
              <a:defRPr/>
            </a:pPr>
            <a:endParaRPr lang="en-US" b="1" dirty="0">
              <a:solidFill>
                <a:srgbClr val="000066"/>
              </a:solidFill>
              <a:latin typeface="Arial" charset="0"/>
            </a:endParaRPr>
          </a:p>
          <a:p>
            <a:pPr marL="342900" indent="-342900">
              <a:lnSpc>
                <a:spcPct val="80000"/>
              </a:lnSpc>
              <a:spcBef>
                <a:spcPct val="20000"/>
              </a:spcBef>
              <a:defRPr/>
            </a:pPr>
            <a:r>
              <a:rPr lang="en-US" b="1" dirty="0">
                <a:solidFill>
                  <a:srgbClr val="000066"/>
                </a:solidFill>
                <a:latin typeface="Arial" charset="0"/>
              </a:rPr>
              <a:t>Dr.  </a:t>
            </a:r>
            <a:r>
              <a:rPr lang="ru-RU" b="1" dirty="0" err="1">
                <a:solidFill>
                  <a:srgbClr val="000066"/>
                </a:solidFill>
                <a:latin typeface="Arial" charset="0"/>
              </a:rPr>
              <a:t>Dragos</a:t>
            </a:r>
            <a:r>
              <a:rPr lang="ru-RU" b="1" dirty="0">
                <a:solidFill>
                  <a:srgbClr val="000066"/>
                </a:solidFill>
                <a:latin typeface="Arial" charset="0"/>
              </a:rPr>
              <a:t> </a:t>
            </a:r>
            <a:r>
              <a:rPr lang="ru-RU" b="1" dirty="0" err="1" smtClean="0">
                <a:solidFill>
                  <a:srgbClr val="000066"/>
                </a:solidFill>
                <a:latin typeface="Arial" charset="0"/>
              </a:rPr>
              <a:t>Horvath</a:t>
            </a:r>
            <a:endParaRPr lang="en-US" b="1" dirty="0" smtClean="0">
              <a:solidFill>
                <a:srgbClr val="000066"/>
              </a:solidFill>
              <a:latin typeface="Arial" charset="0"/>
            </a:endParaRPr>
          </a:p>
          <a:p>
            <a:pPr marL="342900" indent="-342900">
              <a:lnSpc>
                <a:spcPct val="80000"/>
              </a:lnSpc>
              <a:spcBef>
                <a:spcPct val="20000"/>
              </a:spcBef>
              <a:defRPr/>
            </a:pPr>
            <a:endParaRPr lang="en-US" b="1" dirty="0">
              <a:solidFill>
                <a:srgbClr val="000066"/>
              </a:solidFill>
              <a:latin typeface="Arial" charset="0"/>
            </a:endParaRPr>
          </a:p>
          <a:p>
            <a:pPr marL="342900" indent="-342900">
              <a:lnSpc>
                <a:spcPct val="80000"/>
              </a:lnSpc>
              <a:spcBef>
                <a:spcPct val="20000"/>
              </a:spcBef>
              <a:defRPr/>
            </a:pPr>
            <a:r>
              <a:rPr lang="en-US" b="1" dirty="0" smtClean="0">
                <a:solidFill>
                  <a:srgbClr val="000066"/>
                </a:solidFill>
                <a:latin typeface="Arial" charset="0"/>
              </a:rPr>
              <a:t>Dr</a:t>
            </a:r>
            <a:r>
              <a:rPr lang="en-US" b="1" dirty="0">
                <a:solidFill>
                  <a:srgbClr val="000066"/>
                </a:solidFill>
                <a:latin typeface="Arial" charset="0"/>
              </a:rPr>
              <a:t>.  Gilles </a:t>
            </a:r>
            <a:r>
              <a:rPr lang="en-US" b="1" dirty="0" err="1" smtClean="0">
                <a:solidFill>
                  <a:srgbClr val="000066"/>
                </a:solidFill>
                <a:latin typeface="Arial" charset="0"/>
              </a:rPr>
              <a:t>Marcou</a:t>
            </a:r>
            <a:endParaRPr lang="en-US" b="1" dirty="0" smtClean="0">
              <a:solidFill>
                <a:srgbClr val="000066"/>
              </a:solidFill>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424006" y="2306830"/>
            <a:ext cx="8352928"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3192"/>
                </a:solidFill>
              </a:rPr>
              <a:t>Determination of Thermodynamic Quantities on the Basis of Experimental Methods</a:t>
            </a:r>
            <a:endParaRPr lang="ru-RU" sz="2400" dirty="0">
              <a:solidFill>
                <a:srgbClr val="003192"/>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4</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a:solidFill>
                  <a:schemeClr val="bg1"/>
                </a:solidFill>
              </a:rPr>
              <a:t>Thermodynamics of Hydrogen </a:t>
            </a:r>
            <a:r>
              <a:rPr lang="en-US" sz="3200" b="1" dirty="0" smtClean="0">
                <a:solidFill>
                  <a:schemeClr val="bg1"/>
                </a:solidFill>
              </a:rPr>
              <a:t>Bonding</a:t>
            </a:r>
            <a:endParaRPr lang="en-US" sz="3200" dirty="0">
              <a:solidFill>
                <a:schemeClr val="bg1"/>
              </a:solidFill>
            </a:endParaRPr>
          </a:p>
        </p:txBody>
      </p:sp>
      <p:sp>
        <p:nvSpPr>
          <p:cNvPr id="9" name="Прямоугольник 8"/>
          <p:cNvSpPr/>
          <p:nvPr/>
        </p:nvSpPr>
        <p:spPr>
          <a:xfrm>
            <a:off x="415893" y="4196350"/>
            <a:ext cx="8352928"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3192"/>
                </a:solidFill>
              </a:rPr>
              <a:t>Predictive Models for the Free Energy of Hydrogen Bonded Complexes with Single and Cooperative Hydrogen Bonds</a:t>
            </a:r>
            <a:endParaRPr lang="ru-RU" sz="2400" dirty="0">
              <a:solidFill>
                <a:srgbClr val="003192"/>
              </a:solidFill>
            </a:endParaRPr>
          </a:p>
        </p:txBody>
      </p:sp>
    </p:spTree>
    <p:extLst>
      <p:ext uri="{BB962C8B-B14F-4D97-AF65-F5344CB8AC3E}">
        <p14:creationId xmlns:p14="http://schemas.microsoft.com/office/powerpoint/2010/main" val="2463003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467544" y="3068960"/>
            <a:ext cx="8352928" cy="1112416"/>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3192"/>
                </a:solidFill>
              </a:rPr>
              <a:t>Determination of Thermodynamic Quantities on the Basis of Experimental Methods</a:t>
            </a:r>
            <a:endParaRPr lang="ru-RU" sz="2400" dirty="0">
              <a:solidFill>
                <a:srgbClr val="003192"/>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5</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a:solidFill>
                  <a:schemeClr val="bg1"/>
                </a:solidFill>
              </a:rPr>
              <a:t>Thermodynamics of Hydrogen </a:t>
            </a:r>
            <a:r>
              <a:rPr lang="en-US" sz="3200" b="1" dirty="0" smtClean="0">
                <a:solidFill>
                  <a:schemeClr val="bg1"/>
                </a:solidFill>
              </a:rPr>
              <a:t>Bonding</a:t>
            </a:r>
            <a:endParaRPr lang="en-US" sz="3200" dirty="0">
              <a:solidFill>
                <a:schemeClr val="bg1"/>
              </a:solidFill>
            </a:endParaRPr>
          </a:p>
        </p:txBody>
      </p:sp>
    </p:spTree>
    <p:extLst>
      <p:ext uri="{BB962C8B-B14F-4D97-AF65-F5344CB8AC3E}">
        <p14:creationId xmlns:p14="http://schemas.microsoft.com/office/powerpoint/2010/main" val="3809006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6</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Thermodynamics of </a:t>
            </a:r>
            <a:r>
              <a:rPr lang="en-US" sz="3200" b="1" dirty="0">
                <a:solidFill>
                  <a:schemeClr val="bg1"/>
                </a:solidFill>
              </a:rPr>
              <a:t>Hydrogen </a:t>
            </a:r>
            <a:r>
              <a:rPr lang="en-US" sz="3200" b="1" dirty="0" smtClean="0">
                <a:solidFill>
                  <a:schemeClr val="bg1"/>
                </a:solidFill>
              </a:rPr>
              <a:t>Bonding</a:t>
            </a:r>
          </a:p>
          <a:p>
            <a:pPr algn="ctr"/>
            <a:r>
              <a:rPr lang="en-US" sz="3200" dirty="0" smtClean="0">
                <a:solidFill>
                  <a:schemeClr val="accent1">
                    <a:lumMod val="20000"/>
                    <a:lumOff val="80000"/>
                  </a:schemeClr>
                </a:solidFill>
              </a:rPr>
              <a:t>Statistical data</a:t>
            </a:r>
            <a:endParaRPr lang="en-US" sz="3200" dirty="0">
              <a:solidFill>
                <a:schemeClr val="accent1">
                  <a:lumMod val="20000"/>
                  <a:lumOff val="80000"/>
                </a:schemeClr>
              </a:solidFill>
            </a:endParaRPr>
          </a:p>
        </p:txBody>
      </p:sp>
      <p:sp>
        <p:nvSpPr>
          <p:cNvPr id="17" name="Прямоугольник 16"/>
          <p:cNvSpPr/>
          <p:nvPr/>
        </p:nvSpPr>
        <p:spPr>
          <a:xfrm>
            <a:off x="174113" y="1606399"/>
            <a:ext cx="4659346" cy="723451"/>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444423" y="1717712"/>
            <a:ext cx="4117571" cy="461665"/>
          </a:xfrm>
          <a:prstGeom prst="rect">
            <a:avLst/>
          </a:prstGeom>
        </p:spPr>
        <p:txBody>
          <a:bodyPr wrap="square">
            <a:spAutoFit/>
          </a:bodyPr>
          <a:lstStyle/>
          <a:p>
            <a:pPr lvl="0"/>
            <a:r>
              <a:rPr lang="en-US" sz="2400" i="1" dirty="0" smtClean="0">
                <a:latin typeface="Times New Roman" panose="02020603050405020304" pitchFamily="18" charset="0"/>
                <a:cs typeface="Times New Roman" panose="02020603050405020304" pitchFamily="18" charset="0"/>
              </a:rPr>
              <a:t>15 000 ... 20 000 HB complexes</a:t>
            </a:r>
            <a:endParaRPr lang="ru-RU" sz="2400" i="1" dirty="0">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174113" y="2996808"/>
            <a:ext cx="4683625" cy="723451"/>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668160" y="3095254"/>
            <a:ext cx="3672408" cy="461665"/>
          </a:xfrm>
          <a:prstGeom prst="rect">
            <a:avLst/>
          </a:prstGeom>
        </p:spPr>
        <p:txBody>
          <a:bodyPr wrap="square">
            <a:spAutoFit/>
          </a:bodyPr>
          <a:lstStyle/>
          <a:p>
            <a:pPr lvl="0"/>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i="1" dirty="0" smtClean="0">
                <a:latin typeface="Times New Roman" panose="02020603050405020304" pitchFamily="18" charset="0"/>
                <a:cs typeface="Times New Roman" panose="02020603050405020304" pitchFamily="18" charset="0"/>
              </a:rPr>
              <a:t>70 solvents</a:t>
            </a:r>
            <a:endParaRPr lang="ru-RU" sz="2400" i="1"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74113" y="5530901"/>
            <a:ext cx="4660502" cy="723451"/>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45035" y="5661793"/>
            <a:ext cx="4045563" cy="461665"/>
          </a:xfrm>
          <a:prstGeom prst="rect">
            <a:avLst/>
          </a:prstGeom>
        </p:spPr>
        <p:txBody>
          <a:bodyPr wrap="square">
            <a:spAutoFit/>
          </a:bodyPr>
          <a:lstStyle/>
          <a:p>
            <a:pPr lvl="0"/>
            <a:r>
              <a:rPr lang="en-US" sz="2400" i="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400" i="1" dirty="0" smtClean="0">
                <a:latin typeface="Times New Roman" panose="02020603050405020304" pitchFamily="18" charset="0"/>
                <a:cs typeface="Times New Roman" panose="02020603050405020304" pitchFamily="18" charset="0"/>
              </a:rPr>
              <a:t>20 physicochemical methods</a:t>
            </a:r>
            <a:endParaRPr lang="ru-RU" sz="2400" i="1" dirty="0">
              <a:latin typeface="Times New Roman" panose="02020603050405020304" pitchFamily="18" charset="0"/>
              <a:cs typeface="Times New Roman" panose="02020603050405020304" pitchFamily="18" charset="0"/>
            </a:endParaRPr>
          </a:p>
        </p:txBody>
      </p:sp>
      <p:graphicFrame>
        <p:nvGraphicFramePr>
          <p:cNvPr id="15" name="Объект 14"/>
          <p:cNvGraphicFramePr>
            <a:graphicFrameLocks noChangeAspect="1"/>
          </p:cNvGraphicFramePr>
          <p:nvPr>
            <p:extLst>
              <p:ext uri="{D42A27DB-BD31-4B8C-83A1-F6EECF244321}">
                <p14:modId xmlns:p14="http://schemas.microsoft.com/office/powerpoint/2010/main" val="2202792811"/>
              </p:ext>
            </p:extLst>
          </p:nvPr>
        </p:nvGraphicFramePr>
        <p:xfrm>
          <a:off x="5322784" y="1286395"/>
          <a:ext cx="2000250" cy="1133475"/>
        </p:xfrm>
        <a:graphic>
          <a:graphicData uri="http://schemas.openxmlformats.org/presentationml/2006/ole">
            <mc:AlternateContent xmlns:mc="http://schemas.openxmlformats.org/markup-compatibility/2006">
              <mc:Choice xmlns:v="urn:schemas-microsoft-com:vml" Requires="v">
                <p:oleObj spid="_x0000_s84068" name="ISIS/Draw Sketch" r:id="rId5" imgW="2000160" imgH="1133280" progId="ISISServer">
                  <p:embed/>
                </p:oleObj>
              </mc:Choice>
              <mc:Fallback>
                <p:oleObj name="ISIS/Draw Sketch" r:id="rId5" imgW="2000160" imgH="1133280" progId="ISISServer">
                  <p:embed/>
                  <p:pic>
                    <p:nvPicPr>
                      <p:cNvPr id="0" name=""/>
                      <p:cNvPicPr/>
                      <p:nvPr/>
                    </p:nvPicPr>
                    <p:blipFill>
                      <a:blip r:embed="rId6"/>
                      <a:stretch>
                        <a:fillRect/>
                      </a:stretch>
                    </p:blipFill>
                    <p:spPr>
                      <a:xfrm>
                        <a:off x="5322784" y="1286395"/>
                        <a:ext cx="2000250" cy="1133475"/>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80687537"/>
              </p:ext>
            </p:extLst>
          </p:nvPr>
        </p:nvGraphicFramePr>
        <p:xfrm>
          <a:off x="7947829" y="1285861"/>
          <a:ext cx="1141855" cy="1421493"/>
        </p:xfrm>
        <a:graphic>
          <a:graphicData uri="http://schemas.openxmlformats.org/presentationml/2006/ole">
            <mc:AlternateContent xmlns:mc="http://schemas.openxmlformats.org/markup-compatibility/2006">
              <mc:Choice xmlns:v="urn:schemas-microsoft-com:vml" Requires="v">
                <p:oleObj spid="_x0000_s84069" name="ISIS/Draw Sketch" r:id="rId7" imgW="1581150" imgH="1978660" progId="ISISServer">
                  <p:embed/>
                </p:oleObj>
              </mc:Choice>
              <mc:Fallback>
                <p:oleObj name="ISIS/Draw Sketch" r:id="rId7" imgW="1581150" imgH="1978660" progId="ISISServer">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7829" y="1285861"/>
                        <a:ext cx="1141855" cy="1421493"/>
                      </a:xfrm>
                      <a:prstGeom prst="rect">
                        <a:avLst/>
                      </a:prstGeom>
                      <a:noFill/>
                    </p:spPr>
                  </p:pic>
                </p:oleObj>
              </mc:Fallback>
            </mc:AlternateContent>
          </a:graphicData>
        </a:graphic>
      </p:graphicFrame>
      <p:sp>
        <p:nvSpPr>
          <p:cNvPr id="20" name="Прямоугольник 19"/>
          <p:cNvSpPr/>
          <p:nvPr/>
        </p:nvSpPr>
        <p:spPr>
          <a:xfrm>
            <a:off x="7522873" y="2019883"/>
            <a:ext cx="782738" cy="461665"/>
          </a:xfrm>
          <a:prstGeom prst="rect">
            <a:avLst/>
          </a:prstGeom>
        </p:spPr>
        <p:txBody>
          <a:bodyPr wrap="square">
            <a:spAutoFit/>
          </a:bodyPr>
          <a:lstStyle/>
          <a:p>
            <a:pPr>
              <a:spcAft>
                <a:spcPts val="1000"/>
              </a:spcAft>
            </a:pPr>
            <a:r>
              <a:rPr lang="en-US" sz="2000"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1 </a:t>
            </a:r>
            <a:r>
              <a:rPr lang="en-US" sz="2000"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rPr>
              <a:t>%</a:t>
            </a: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Прямоугольник 24"/>
          <p:cNvSpPr/>
          <p:nvPr/>
        </p:nvSpPr>
        <p:spPr>
          <a:xfrm>
            <a:off x="172957" y="4263854"/>
            <a:ext cx="4660502" cy="723451"/>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16397" y="4360256"/>
            <a:ext cx="4156446" cy="461665"/>
          </a:xfrm>
          <a:prstGeom prst="rect">
            <a:avLst/>
          </a:prstGeom>
        </p:spPr>
        <p:txBody>
          <a:bodyPr wrap="square">
            <a:spAutoFit/>
          </a:bodyPr>
          <a:lstStyle/>
          <a:p>
            <a:pPr lvl="0"/>
            <a:r>
              <a:rPr lang="en-US" sz="2400" i="1" dirty="0">
                <a:latin typeface="Times New Roman" panose="02020603050405020304" pitchFamily="18" charset="0"/>
                <a:cs typeface="Times New Roman" panose="02020603050405020304" pitchFamily="18" charset="0"/>
                <a:sym typeface="Symbol" panose="05050102010706020507" pitchFamily="18" charset="2"/>
              </a:rPr>
              <a:t> </a:t>
            </a:r>
            <a:r>
              <a:rPr lang="en-US" sz="2400" i="1" dirty="0" smtClean="0">
                <a:latin typeface="Times New Roman" panose="02020603050405020304" pitchFamily="18" charset="0"/>
                <a:cs typeface="Times New Roman" panose="02020603050405020304" pitchFamily="18" charset="0"/>
              </a:rPr>
              <a:t>110 combinations of </a:t>
            </a:r>
            <a:r>
              <a:rPr lang="en-US" sz="2400" dirty="0" smtClean="0">
                <a:latin typeface="Times New Roman" panose="02020603050405020304" pitchFamily="18" charset="0"/>
                <a:cs typeface="Times New Roman" panose="02020603050405020304" pitchFamily="18" charset="0"/>
              </a:rPr>
              <a:t>X </a:t>
            </a:r>
            <a:r>
              <a:rPr lang="en-US" sz="2400" i="1"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Y </a:t>
            </a:r>
            <a:endParaRPr lang="ru-RU" sz="2400" baseline="30000"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5353408" y="2513394"/>
            <a:ext cx="1969626" cy="1323439"/>
          </a:xfrm>
          <a:prstGeom prst="rect">
            <a:avLst/>
          </a:prstGeom>
        </p:spPr>
        <p:txBody>
          <a:bodyPr wrap="square">
            <a:spAutoFit/>
          </a:bodyPr>
          <a:lstStyle/>
          <a:p>
            <a:r>
              <a:rPr lang="en-US" sz="2000"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CCl4	   63 % </a:t>
            </a:r>
          </a:p>
          <a:p>
            <a:r>
              <a:rPr lang="en-US" sz="2000"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C6H12	   7 </a:t>
            </a:r>
            <a:r>
              <a:rPr lang="en-US" sz="2000"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endParaRPr lang="en-US" sz="2000"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endParaRPr>
          </a:p>
          <a:p>
            <a:r>
              <a:rPr lang="en-US" sz="2000"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gas phase  5 </a:t>
            </a:r>
            <a:r>
              <a:rPr lang="en-US" sz="2000"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endParaRPr lang="en-US" sz="2000"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endParaRPr>
          </a:p>
          <a:p>
            <a:r>
              <a:rPr lang="en-US" sz="2000"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C6H6</a:t>
            </a:r>
            <a:r>
              <a:rPr lang="en-US" sz="2000"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sz="2000"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3 </a:t>
            </a:r>
            <a:r>
              <a:rPr lang="en-US" sz="2000"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p>
        </p:txBody>
      </p:sp>
      <p:sp>
        <p:nvSpPr>
          <p:cNvPr id="3" name="Прямоугольник 2"/>
          <p:cNvSpPr/>
          <p:nvPr/>
        </p:nvSpPr>
        <p:spPr>
          <a:xfrm>
            <a:off x="5353408" y="3990923"/>
            <a:ext cx="861133" cy="1200329"/>
          </a:xfrm>
          <a:prstGeom prst="rect">
            <a:avLst/>
          </a:prstGeom>
        </p:spPr>
        <p:txBody>
          <a:bodyPr wrap="none">
            <a:spAutoFit/>
          </a:bodyPr>
          <a:lstStyle/>
          <a:p>
            <a:pPr>
              <a:defRPr/>
            </a:pPr>
            <a:r>
              <a:rPr lang="en-US" dirty="0" smtClean="0">
                <a:solidFill>
                  <a:srgbClr val="0000B8"/>
                </a:solidFill>
              </a:rPr>
              <a:t>X-H</a:t>
            </a:r>
            <a:r>
              <a:rPr lang="en-US" baseline="30000" dirty="0" smtClean="0">
                <a:solidFill>
                  <a:srgbClr val="0000B8"/>
                </a:solidFill>
              </a:rPr>
              <a:t>…</a:t>
            </a:r>
            <a:r>
              <a:rPr lang="en-US" dirty="0" smtClean="0">
                <a:solidFill>
                  <a:srgbClr val="0000B8"/>
                </a:solidFill>
              </a:rPr>
              <a:t>Y</a:t>
            </a:r>
          </a:p>
          <a:p>
            <a:pPr>
              <a:defRPr/>
            </a:pPr>
            <a:r>
              <a:rPr lang="en-US" dirty="0" smtClean="0">
                <a:solidFill>
                  <a:srgbClr val="0000B8"/>
                </a:solidFill>
              </a:rPr>
              <a:t>X</a:t>
            </a:r>
            <a:r>
              <a:rPr lang="en-US" sz="2400" baseline="30000" dirty="0" smtClean="0">
                <a:solidFill>
                  <a:srgbClr val="0000B8"/>
                </a:solidFill>
              </a:rPr>
              <a:t>+</a:t>
            </a:r>
            <a:r>
              <a:rPr lang="en-US" dirty="0" smtClean="0">
                <a:solidFill>
                  <a:srgbClr val="0000B8"/>
                </a:solidFill>
              </a:rPr>
              <a:t>-</a:t>
            </a:r>
            <a:r>
              <a:rPr lang="en-US" dirty="0">
                <a:solidFill>
                  <a:srgbClr val="0000B8"/>
                </a:solidFill>
              </a:rPr>
              <a:t>H</a:t>
            </a:r>
            <a:r>
              <a:rPr lang="en-US" baseline="30000" dirty="0">
                <a:solidFill>
                  <a:srgbClr val="0000B8"/>
                </a:solidFill>
              </a:rPr>
              <a:t>…</a:t>
            </a:r>
            <a:r>
              <a:rPr lang="en-US" dirty="0">
                <a:solidFill>
                  <a:srgbClr val="0000B8"/>
                </a:solidFill>
              </a:rPr>
              <a:t>Y</a:t>
            </a:r>
          </a:p>
          <a:p>
            <a:pPr>
              <a:defRPr/>
            </a:pPr>
            <a:r>
              <a:rPr lang="en-US" dirty="0" smtClean="0">
                <a:solidFill>
                  <a:srgbClr val="0000B8"/>
                </a:solidFill>
              </a:rPr>
              <a:t>X-H</a:t>
            </a:r>
            <a:r>
              <a:rPr lang="en-US" baseline="30000" dirty="0" smtClean="0">
                <a:solidFill>
                  <a:srgbClr val="0000B8"/>
                </a:solidFill>
              </a:rPr>
              <a:t>…</a:t>
            </a:r>
            <a:r>
              <a:rPr lang="en-US" dirty="0" smtClean="0">
                <a:solidFill>
                  <a:srgbClr val="0000B8"/>
                </a:solidFill>
              </a:rPr>
              <a:t>Y</a:t>
            </a:r>
            <a:r>
              <a:rPr lang="en-US" sz="2400" baseline="30000" dirty="0" smtClean="0">
                <a:solidFill>
                  <a:srgbClr val="0000B8"/>
                </a:solidFill>
              </a:rPr>
              <a:t>-</a:t>
            </a:r>
          </a:p>
          <a:p>
            <a:pPr>
              <a:defRPr/>
            </a:pPr>
            <a:r>
              <a:rPr lang="en-US" dirty="0" smtClean="0">
                <a:solidFill>
                  <a:srgbClr val="0000B8"/>
                </a:solidFill>
              </a:rPr>
              <a:t>X</a:t>
            </a:r>
            <a:r>
              <a:rPr lang="en-US" baseline="30000" dirty="0">
                <a:solidFill>
                  <a:srgbClr val="0000B8"/>
                </a:solidFill>
              </a:rPr>
              <a:t>+</a:t>
            </a:r>
            <a:r>
              <a:rPr lang="en-US" dirty="0">
                <a:solidFill>
                  <a:srgbClr val="0000B8"/>
                </a:solidFill>
              </a:rPr>
              <a:t>-</a:t>
            </a:r>
            <a:r>
              <a:rPr lang="en-US" dirty="0" smtClean="0">
                <a:solidFill>
                  <a:srgbClr val="0000B8"/>
                </a:solidFill>
              </a:rPr>
              <a:t>H</a:t>
            </a:r>
            <a:r>
              <a:rPr lang="en-US" baseline="30000" dirty="0" smtClean="0">
                <a:solidFill>
                  <a:srgbClr val="0000B8"/>
                </a:solidFill>
              </a:rPr>
              <a:t>…</a:t>
            </a:r>
            <a:r>
              <a:rPr lang="en-US" dirty="0" smtClean="0">
                <a:solidFill>
                  <a:srgbClr val="0000B8"/>
                </a:solidFill>
              </a:rPr>
              <a:t>Y</a:t>
            </a:r>
            <a:r>
              <a:rPr lang="en-US" baseline="30000" dirty="0" smtClean="0">
                <a:solidFill>
                  <a:srgbClr val="0000B8"/>
                </a:solidFill>
              </a:rPr>
              <a:t>-</a:t>
            </a:r>
            <a:endParaRPr lang="en-US" baseline="30000" dirty="0">
              <a:solidFill>
                <a:srgbClr val="0000B8"/>
              </a:solidFill>
            </a:endParaRPr>
          </a:p>
        </p:txBody>
      </p:sp>
      <p:sp>
        <p:nvSpPr>
          <p:cNvPr id="28" name="Прямоугольник 27"/>
          <p:cNvSpPr/>
          <p:nvPr/>
        </p:nvSpPr>
        <p:spPr>
          <a:xfrm>
            <a:off x="6543059" y="3990923"/>
            <a:ext cx="1989381" cy="1200329"/>
          </a:xfrm>
          <a:prstGeom prst="rect">
            <a:avLst/>
          </a:prstGeom>
        </p:spPr>
        <p:txBody>
          <a:bodyPr wrap="square">
            <a:spAutoFit/>
          </a:bodyPr>
          <a:lstStyle/>
          <a:p>
            <a:pPr>
              <a:defRPr/>
            </a:pPr>
            <a:r>
              <a:rPr lang="en-US" dirty="0" smtClean="0">
                <a:solidFill>
                  <a:srgbClr val="0000B8"/>
                </a:solidFill>
              </a:rPr>
              <a:t>OH</a:t>
            </a:r>
            <a:r>
              <a:rPr lang="en-US" baseline="30000" dirty="0" smtClean="0">
                <a:solidFill>
                  <a:srgbClr val="0000B8"/>
                </a:solidFill>
              </a:rPr>
              <a:t>…</a:t>
            </a:r>
            <a:r>
              <a:rPr lang="en-US" dirty="0" smtClean="0">
                <a:solidFill>
                  <a:srgbClr val="0000B8"/>
                </a:solidFill>
              </a:rPr>
              <a:t>O</a:t>
            </a:r>
            <a:r>
              <a:rPr lang="en-US" dirty="0">
                <a:solidFill>
                  <a:srgbClr val="0000B8"/>
                </a:solidFill>
              </a:rPr>
              <a:t>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44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endParaRPr lang="en-US" dirty="0">
              <a:solidFill>
                <a:srgbClr val="0000B8"/>
              </a:solidFill>
            </a:endParaRPr>
          </a:p>
          <a:p>
            <a:pPr>
              <a:defRPr/>
            </a:pPr>
            <a:r>
              <a:rPr lang="en-US" dirty="0" smtClean="0">
                <a:solidFill>
                  <a:srgbClr val="0000B8"/>
                </a:solidFill>
              </a:rPr>
              <a:t>OH</a:t>
            </a:r>
            <a:r>
              <a:rPr lang="en-US" baseline="30000" dirty="0" smtClean="0">
                <a:solidFill>
                  <a:srgbClr val="0000B8"/>
                </a:solidFill>
              </a:rPr>
              <a:t>…</a:t>
            </a:r>
            <a:r>
              <a:rPr lang="en-US" dirty="0" smtClean="0">
                <a:solidFill>
                  <a:srgbClr val="0000B8"/>
                </a:solidFill>
              </a:rPr>
              <a:t>N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22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endParaRPr lang="en-US" dirty="0" smtClean="0">
              <a:solidFill>
                <a:srgbClr val="0000B8"/>
              </a:solidFill>
            </a:endParaRPr>
          </a:p>
          <a:p>
            <a:pPr>
              <a:defRPr/>
            </a:pPr>
            <a:r>
              <a:rPr lang="en-US" dirty="0" smtClean="0">
                <a:solidFill>
                  <a:srgbClr val="0000B8"/>
                </a:solidFill>
              </a:rPr>
              <a:t>NH</a:t>
            </a:r>
            <a:r>
              <a:rPr lang="en-US" baseline="30000" dirty="0" smtClean="0">
                <a:solidFill>
                  <a:srgbClr val="0000B8"/>
                </a:solidFill>
              </a:rPr>
              <a:t>…</a:t>
            </a:r>
            <a:r>
              <a:rPr lang="en-US" dirty="0" smtClean="0">
                <a:solidFill>
                  <a:srgbClr val="0000B8"/>
                </a:solidFill>
              </a:rPr>
              <a:t>O</a:t>
            </a:r>
            <a:r>
              <a:rPr lang="en-US" dirty="0">
                <a:solidFill>
                  <a:srgbClr val="0000B8"/>
                </a:solidFill>
              </a:rPr>
              <a:t>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7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endParaRPr lang="en-US" dirty="0">
              <a:solidFill>
                <a:srgbClr val="0000B8"/>
              </a:solidFill>
            </a:endParaRPr>
          </a:p>
          <a:p>
            <a:pPr>
              <a:defRPr/>
            </a:pPr>
            <a:r>
              <a:rPr lang="en-US" dirty="0" smtClean="0">
                <a:solidFill>
                  <a:srgbClr val="0000B8"/>
                </a:solidFill>
              </a:rPr>
              <a:t>OH</a:t>
            </a:r>
            <a:r>
              <a:rPr lang="en-US" baseline="30000" dirty="0" smtClean="0">
                <a:solidFill>
                  <a:srgbClr val="0000B8"/>
                </a:solidFill>
              </a:rPr>
              <a:t>…</a:t>
            </a:r>
            <a:r>
              <a:rPr lang="en-US" dirty="0" smtClean="0">
                <a:solidFill>
                  <a:srgbClr val="0000B8"/>
                </a:solidFill>
                <a:sym typeface="Symbol" panose="05050102010706020507" pitchFamily="18" charset="2"/>
              </a:rPr>
              <a:t></a:t>
            </a:r>
            <a:r>
              <a:rPr lang="en-US" dirty="0" smtClean="0">
                <a:solidFill>
                  <a:srgbClr val="0000B8"/>
                </a:solidFill>
              </a:rPr>
              <a:t>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5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endParaRPr lang="en-US" baseline="30000" dirty="0">
              <a:solidFill>
                <a:srgbClr val="0000B8"/>
              </a:solidFill>
            </a:endParaRPr>
          </a:p>
        </p:txBody>
      </p:sp>
      <p:sp>
        <p:nvSpPr>
          <p:cNvPr id="29" name="Прямоугольник 28"/>
          <p:cNvSpPr/>
          <p:nvPr/>
        </p:nvSpPr>
        <p:spPr>
          <a:xfrm>
            <a:off x="5353408" y="5330902"/>
            <a:ext cx="3323048" cy="1200329"/>
          </a:xfrm>
          <a:prstGeom prst="rect">
            <a:avLst/>
          </a:prstGeom>
        </p:spPr>
        <p:txBody>
          <a:bodyPr wrap="square">
            <a:spAutoFit/>
          </a:bodyPr>
          <a:lstStyle/>
          <a:p>
            <a:pPr>
              <a:defRPr/>
            </a:pPr>
            <a:r>
              <a:rPr lang="en-US" dirty="0" smtClean="0">
                <a:solidFill>
                  <a:srgbClr val="0000B8"/>
                </a:solidFill>
              </a:rPr>
              <a:t>IR spectroscopy</a:t>
            </a:r>
            <a:r>
              <a:rPr lang="en-US" dirty="0">
                <a:solidFill>
                  <a:srgbClr val="0000B8"/>
                </a:solidFill>
              </a:rPr>
              <a:t>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50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endParaRPr lang="en-US" dirty="0">
              <a:solidFill>
                <a:srgbClr val="0000B8"/>
              </a:solidFill>
            </a:endParaRPr>
          </a:p>
          <a:p>
            <a:pPr>
              <a:defRPr/>
            </a:pPr>
            <a:r>
              <a:rPr lang="en-US" dirty="0" smtClean="0">
                <a:solidFill>
                  <a:srgbClr val="0000B8"/>
                </a:solidFill>
              </a:rPr>
              <a:t>UV-Vis spectroscopy</a:t>
            </a:r>
            <a:r>
              <a:rPr lang="en-US"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10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endParaRPr lang="en-US" dirty="0" smtClean="0">
              <a:solidFill>
                <a:srgbClr val="0000B8"/>
              </a:solidFill>
            </a:endParaRPr>
          </a:p>
          <a:p>
            <a:pPr>
              <a:defRPr/>
            </a:pPr>
            <a:r>
              <a:rPr lang="en-US" dirty="0" smtClean="0">
                <a:solidFill>
                  <a:srgbClr val="0000B8"/>
                </a:solidFill>
              </a:rPr>
              <a:t>NMR </a:t>
            </a:r>
            <a:r>
              <a:rPr lang="en-US" dirty="0">
                <a:solidFill>
                  <a:srgbClr val="0000B8"/>
                </a:solidFill>
              </a:rPr>
              <a:t>spectroscopy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10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endParaRPr lang="en-US" dirty="0">
              <a:solidFill>
                <a:srgbClr val="0000B8"/>
              </a:solidFill>
            </a:endParaRPr>
          </a:p>
          <a:p>
            <a:pPr>
              <a:defRPr/>
            </a:pPr>
            <a:r>
              <a:rPr lang="en-US" dirty="0" err="1" smtClean="0">
                <a:solidFill>
                  <a:srgbClr val="0000B8"/>
                </a:solidFill>
              </a:rPr>
              <a:t>Calorimetry</a:t>
            </a:r>
            <a:r>
              <a:rPr lang="en-US" dirty="0" smtClean="0">
                <a:solidFill>
                  <a:srgbClr val="0000B8"/>
                </a:solidFill>
              </a:rPr>
              <a:t>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dirty="0" smtClean="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10 </a:t>
            </a:r>
            <a:r>
              <a:rPr lang="en-US" dirty="0">
                <a:solidFill>
                  <a:srgbClr val="003192"/>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endParaRPr lang="en-US" baseline="30000" dirty="0">
              <a:solidFill>
                <a:srgbClr val="0000B8"/>
              </a:solidFill>
            </a:endParaRPr>
          </a:p>
        </p:txBody>
      </p:sp>
    </p:spTree>
    <p:extLst>
      <p:ext uri="{BB962C8B-B14F-4D97-AF65-F5344CB8AC3E}">
        <p14:creationId xmlns:p14="http://schemas.microsoft.com/office/powerpoint/2010/main" val="2935059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7</a:t>
            </a:r>
            <a:endParaRPr lang="en-US" sz="1600" b="1" dirty="0">
              <a:solidFill>
                <a:schemeClr val="bg1"/>
              </a:solidFill>
            </a:endParaRPr>
          </a:p>
        </p:txBody>
      </p:sp>
      <p:sp>
        <p:nvSpPr>
          <p:cNvPr id="14" name="Title 1"/>
          <p:cNvSpPr txBox="1">
            <a:spLocks/>
          </p:cNvSpPr>
          <p:nvPr/>
        </p:nvSpPr>
        <p:spPr bwMode="auto">
          <a:xfrm>
            <a:off x="-119474" y="-9110"/>
            <a:ext cx="9289032" cy="1285860"/>
          </a:xfrm>
          <a:prstGeom prst="rect">
            <a:avLst/>
          </a:prstGeom>
          <a:noFill/>
          <a:ln w="9525">
            <a:noFill/>
            <a:miter lim="800000"/>
            <a:headEnd/>
            <a:tailEnd/>
          </a:ln>
        </p:spPr>
        <p:txBody>
          <a:bodyPr anchor="ctr"/>
          <a:lstStyle/>
          <a:p>
            <a:pPr algn="ctr"/>
            <a:r>
              <a:rPr lang="en-US" sz="3200" b="1" dirty="0">
                <a:solidFill>
                  <a:schemeClr val="bg1"/>
                </a:solidFill>
              </a:rPr>
              <a:t>Thermodynamics of Hydrogen </a:t>
            </a:r>
            <a:r>
              <a:rPr lang="en-US" sz="3200" b="1" dirty="0" smtClean="0">
                <a:solidFill>
                  <a:schemeClr val="bg1"/>
                </a:solidFill>
              </a:rPr>
              <a:t>Bonding</a:t>
            </a:r>
          </a:p>
          <a:p>
            <a:pPr algn="ctr"/>
            <a:r>
              <a:rPr lang="en-US" sz="3200" dirty="0">
                <a:solidFill>
                  <a:schemeClr val="accent1">
                    <a:lumMod val="20000"/>
                    <a:lumOff val="80000"/>
                  </a:schemeClr>
                </a:solidFill>
              </a:rPr>
              <a:t>Relationships for estimation of thermodynamic </a:t>
            </a:r>
            <a:r>
              <a:rPr lang="en-US" sz="3200" dirty="0" smtClean="0">
                <a:solidFill>
                  <a:schemeClr val="accent1">
                    <a:lumMod val="20000"/>
                    <a:lumOff val="80000"/>
                  </a:schemeClr>
                </a:solidFill>
              </a:rPr>
              <a:t>quantities</a:t>
            </a:r>
            <a:endParaRPr lang="en-US" sz="3200" dirty="0">
              <a:solidFill>
                <a:schemeClr val="bg1"/>
              </a:solidFill>
            </a:endParaRPr>
          </a:p>
        </p:txBody>
      </p:sp>
      <mc:AlternateContent xmlns:mc="http://schemas.openxmlformats.org/markup-compatibility/2006" xmlns:a14="http://schemas.microsoft.com/office/drawing/2010/main">
        <mc:Choice Requires="a14">
          <p:sp>
            <p:nvSpPr>
              <p:cNvPr id="5" name="TextBox 4"/>
              <p:cNvSpPr txBox="1"/>
              <p:nvPr/>
            </p:nvSpPr>
            <p:spPr>
              <a:xfrm>
                <a:off x="467544" y="3163273"/>
                <a:ext cx="2075312"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ru-RU"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𝑠</m:t>
                          </m:r>
                        </m:sup>
                        <m:e>
                          <m:sSub>
                            <m:sSubPr>
                              <m:ctrlPr>
                                <a:rPr lang="ru-RU" sz="2400" i="1" smtClean="0">
                                  <a:latin typeface="Cambria Math" panose="02040503050406030204" pitchFamily="18" charset="0"/>
                                </a:rPr>
                              </m:ctrlPr>
                            </m:sSubPr>
                            <m:e>
                              <m:r>
                                <a:rPr lang="ru-RU" sz="2400" i="1" smtClean="0">
                                  <a:latin typeface="Cambria Math" panose="02040503050406030204" pitchFamily="18" charset="0"/>
                                  <a:sym typeface="Symbol" panose="05050102010706020507" pitchFamily="18" charset="2"/>
                                </a:rPr>
                                <m:t></m:t>
                              </m:r>
                            </m:e>
                            <m:sub>
                              <m:r>
                                <a:rPr lang="en-US" sz="2400" b="0" i="1" smtClean="0">
                                  <a:latin typeface="Cambria Math" panose="02040503050406030204" pitchFamily="18" charset="0"/>
                                </a:rPr>
                                <m:t>𝑖𝑗</m:t>
                              </m:r>
                            </m:sub>
                          </m:sSub>
                        </m:e>
                      </m:nary>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𝐶</m:t>
                          </m:r>
                        </m:e>
                        <m:sub>
                          <m:r>
                            <a:rPr lang="en-US" sz="2400" b="0" i="1" smtClean="0">
                              <a:latin typeface="Cambria Math" panose="02040503050406030204" pitchFamily="18" charset="0"/>
                            </a:rPr>
                            <m:t>𝑗</m:t>
                          </m:r>
                        </m:sub>
                        <m:sup>
                          <m:r>
                            <a:rPr lang="en-US" sz="2400" b="0" i="1" smtClean="0">
                              <a:latin typeface="Cambria Math" panose="02040503050406030204" pitchFamily="18" charset="0"/>
                              <a:sym typeface="Symbol" panose="05050102010706020507" pitchFamily="18" charset="2"/>
                            </a:rPr>
                            <m:t></m:t>
                          </m:r>
                        </m:sup>
                      </m:sSubSup>
                    </m:oMath>
                  </m:oMathPara>
                </a14:m>
                <a:endParaRPr lang="ru-RU"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3163273"/>
                <a:ext cx="2075312" cy="1008225"/>
              </a:xfrm>
              <a:prstGeom prst="rect">
                <a:avLst/>
              </a:prstGeom>
              <a:blipFill rotWithShape="0">
                <a:blip r:embed="rId4"/>
                <a:stretch>
                  <a:fillRect/>
                </a:stretch>
              </a:blipFill>
            </p:spPr>
            <p:txBody>
              <a:bodyPr/>
              <a:lstStyle/>
              <a:p>
                <a:r>
                  <a:rPr lang="ru-RU">
                    <a:noFill/>
                  </a:rPr>
                  <a:t> </a:t>
                </a:r>
              </a:p>
            </p:txBody>
          </p:sp>
        </mc:Fallback>
      </mc:AlternateContent>
      <p:sp>
        <p:nvSpPr>
          <p:cNvPr id="10" name="Прямоугольник 9"/>
          <p:cNvSpPr/>
          <p:nvPr/>
        </p:nvSpPr>
        <p:spPr>
          <a:xfrm>
            <a:off x="4691171" y="3222467"/>
            <a:ext cx="3603487" cy="461665"/>
          </a:xfrm>
          <a:prstGeom prst="rect">
            <a:avLst/>
          </a:prstGeom>
        </p:spPr>
        <p:txBody>
          <a:bodyPr wrap="square">
            <a:spAutoFit/>
          </a:bodyPr>
          <a:lstStyle/>
          <a:p>
            <a:pPr lvl="0"/>
            <a:r>
              <a:rPr lang="en-US" sz="2400" i="1" dirty="0" smtClean="0">
                <a:latin typeface="Times New Roman" panose="02020603050405020304" pitchFamily="18" charset="0"/>
                <a:cs typeface="Times New Roman" panose="02020603050405020304" pitchFamily="18" charset="0"/>
              </a:rPr>
              <a:t>material </a:t>
            </a:r>
            <a:r>
              <a:rPr lang="en-US" sz="2400" i="1" dirty="0">
                <a:latin typeface="Times New Roman" panose="02020603050405020304" pitchFamily="18" charset="0"/>
                <a:cs typeface="Times New Roman" panose="02020603050405020304" pitchFamily="18" charset="0"/>
              </a:rPr>
              <a:t>balance </a:t>
            </a:r>
            <a:r>
              <a:rPr lang="en-US" sz="2400" i="1" dirty="0" smtClean="0">
                <a:latin typeface="Times New Roman" panose="02020603050405020304" pitchFamily="18" charset="0"/>
                <a:cs typeface="Times New Roman" panose="02020603050405020304" pitchFamily="18" charset="0"/>
              </a:rPr>
              <a:t>equations</a:t>
            </a:r>
            <a:endParaRPr lang="ru-RU" sz="2400" i="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691171" y="3786956"/>
            <a:ext cx="1584176" cy="400110"/>
          </a:xfrm>
          <a:prstGeom prst="rect">
            <a:avLst/>
          </a:prstGeom>
        </p:spPr>
        <p:txBody>
          <a:bodyPr wrap="square">
            <a:spAutoFit/>
          </a:bodyPr>
          <a:lstStyle/>
          <a:p>
            <a:pPr lvl="0"/>
            <a:r>
              <a:rPr lang="en-US" sz="2000" i="1" dirty="0" smtClean="0">
                <a:latin typeface="Times New Roman" panose="02020603050405020304" pitchFamily="18" charset="0"/>
                <a:cs typeface="Times New Roman" panose="02020603050405020304" pitchFamily="18" charset="0"/>
              </a:rPr>
              <a:t>j = 1,2,...,m</a:t>
            </a:r>
            <a:endParaRPr lang="ru-RU" sz="20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Прямоугольник 7"/>
              <p:cNvSpPr/>
              <p:nvPr/>
            </p:nvSpPr>
            <p:spPr>
              <a:xfrm>
                <a:off x="299995" y="4641591"/>
                <a:ext cx="3748719" cy="11423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𝑖</m:t>
                          </m:r>
                        </m:sub>
                      </m:sSub>
                      <m:r>
                        <a:rPr lang="en-US" sz="2400" i="1">
                          <a:latin typeface="Cambria Math" panose="02040503050406030204" pitchFamily="18" charset="0"/>
                        </a:rPr>
                        <m:t>=</m:t>
                      </m:r>
                      <m:r>
                        <m:rPr>
                          <m:sty m:val="p"/>
                        </m:rPr>
                        <a:rPr lang="en-US" sz="2400" b="0" i="0" smtClean="0">
                          <a:latin typeface="Cambria Math" panose="02040503050406030204" pitchFamily="18" charset="0"/>
                        </a:rPr>
                        <m:t>exp</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ln</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sym typeface="Symbol" panose="05050102010706020507" pitchFamily="18" charset="2"/>
                            </a:rPr>
                            <m:t></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nary>
                        <m:naryPr>
                          <m:chr m:val="∑"/>
                          <m:ctrlPr>
                            <a:rPr lang="ru-RU" sz="2400" i="1">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i="1">
                              <a:latin typeface="Cambria Math" panose="02040503050406030204" pitchFamily="18" charset="0"/>
                            </a:rPr>
                            <m:t>=1</m:t>
                          </m:r>
                        </m:sub>
                        <m:sup>
                          <m:r>
                            <a:rPr lang="en-US" sz="2400" b="0" i="1" smtClean="0">
                              <a:latin typeface="Cambria Math" panose="02040503050406030204" pitchFamily="18" charset="0"/>
                            </a:rPr>
                            <m:t>𝑚</m:t>
                          </m:r>
                        </m:sup>
                        <m:e>
                          <m:sSub>
                            <m:sSubPr>
                              <m:ctrlPr>
                                <a:rPr lang="ru-RU" sz="2400" i="1">
                                  <a:latin typeface="Cambria Math" panose="02040503050406030204" pitchFamily="18" charset="0"/>
                                </a:rPr>
                              </m:ctrlPr>
                            </m:sSubPr>
                            <m:e>
                              <m:r>
                                <a:rPr lang="ru-RU" sz="2400" i="1">
                                  <a:latin typeface="Cambria Math" panose="02040503050406030204" pitchFamily="18" charset="0"/>
                                  <a:sym typeface="Symbol" panose="05050102010706020507" pitchFamily="18" charset="2"/>
                                </a:rPr>
                                <m:t></m:t>
                              </m:r>
                            </m:e>
                            <m:sub>
                              <m:r>
                                <a:rPr lang="en-US" sz="2400" i="1">
                                  <a:latin typeface="Cambria Math" panose="02040503050406030204" pitchFamily="18" charset="0"/>
                                </a:rPr>
                                <m:t>𝑖𝑗</m:t>
                              </m:r>
                            </m:sub>
                          </m:sSub>
                        </m:e>
                      </m:nary>
                      <m:sSub>
                        <m:sSubPr>
                          <m:ctrlPr>
                            <a:rPr lang="ru-RU" sz="2400" i="1">
                              <a:latin typeface="Cambria Math" panose="02040503050406030204" pitchFamily="18" charset="0"/>
                            </a:rPr>
                          </m:ctrlPr>
                        </m:sSubPr>
                        <m:e>
                          <m:r>
                            <a:rPr lang="en-US" sz="2400" i="1">
                              <a:latin typeface="Cambria Math" panose="02040503050406030204" pitchFamily="18" charset="0"/>
                            </a:rPr>
                            <m:t>𝐶</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oMath>
                  </m:oMathPara>
                </a14:m>
                <a:endParaRPr lang="ru-RU" sz="2400"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299995" y="4641591"/>
                <a:ext cx="3748719" cy="1142364"/>
              </a:xfrm>
              <a:prstGeom prst="rect">
                <a:avLst/>
              </a:prstGeom>
              <a:blipFill rotWithShape="0">
                <a:blip r:embed="rId5"/>
                <a:stretch>
                  <a:fillRect/>
                </a:stretch>
              </a:blipFill>
            </p:spPr>
            <p:txBody>
              <a:bodyPr/>
              <a:lstStyle/>
              <a:p>
                <a:r>
                  <a:rPr lang="ru-RU">
                    <a:noFill/>
                  </a:rPr>
                  <a:t> </a:t>
                </a:r>
              </a:p>
            </p:txBody>
          </p:sp>
        </mc:Fallback>
      </mc:AlternateContent>
      <p:sp>
        <p:nvSpPr>
          <p:cNvPr id="15" name="Прямоугольник 14"/>
          <p:cNvSpPr/>
          <p:nvPr/>
        </p:nvSpPr>
        <p:spPr>
          <a:xfrm>
            <a:off x="4750498" y="4884247"/>
            <a:ext cx="4419060" cy="830997"/>
          </a:xfrm>
          <a:prstGeom prst="rect">
            <a:avLst/>
          </a:prstGeom>
        </p:spPr>
        <p:txBody>
          <a:bodyPr wrap="square">
            <a:spAutoFit/>
          </a:bodyPr>
          <a:lstStyle/>
          <a:p>
            <a:pPr lvl="0"/>
            <a:r>
              <a:rPr lang="en-US" sz="2400" i="1" dirty="0" smtClean="0">
                <a:latin typeface="Times New Roman" panose="02020603050405020304" pitchFamily="18" charset="0"/>
                <a:cs typeface="Times New Roman" panose="02020603050405020304" pitchFamily="18" charset="0"/>
              </a:rPr>
              <a:t>equilibrium constants of reactions</a:t>
            </a:r>
          </a:p>
          <a:p>
            <a:pPr lvl="0"/>
            <a:r>
              <a:rPr lang="en-US" sz="2400" i="1" dirty="0" smtClean="0">
                <a:latin typeface="Times New Roman" panose="02020603050405020304" pitchFamily="18" charset="0"/>
                <a:cs typeface="Times New Roman" panose="02020603050405020304" pitchFamily="18" charset="0"/>
              </a:rPr>
              <a:t>(mass </a:t>
            </a:r>
            <a:r>
              <a:rPr lang="en-US" sz="2400" i="1" dirty="0">
                <a:latin typeface="Times New Roman" panose="02020603050405020304" pitchFamily="18" charset="0"/>
                <a:cs typeface="Times New Roman" panose="02020603050405020304" pitchFamily="18" charset="0"/>
              </a:rPr>
              <a:t>action </a:t>
            </a:r>
            <a:r>
              <a:rPr lang="en-US" sz="2400" i="1" dirty="0" smtClean="0">
                <a:latin typeface="Times New Roman" panose="02020603050405020304" pitchFamily="18" charset="0"/>
                <a:cs typeface="Times New Roman" panose="02020603050405020304" pitchFamily="18" charset="0"/>
              </a:rPr>
              <a:t>law)</a:t>
            </a:r>
            <a:endParaRPr lang="ru-RU" sz="2400" i="1"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4750498" y="5783955"/>
            <a:ext cx="1584176" cy="400110"/>
          </a:xfrm>
          <a:prstGeom prst="rect">
            <a:avLst/>
          </a:prstGeom>
        </p:spPr>
        <p:txBody>
          <a:bodyPr wrap="square">
            <a:spAutoFit/>
          </a:bodyPr>
          <a:lstStyle/>
          <a:p>
            <a:pPr lvl="0"/>
            <a:r>
              <a:rPr lang="en-US" sz="2000" i="1" dirty="0" err="1" smtClean="0">
                <a:latin typeface="Times New Roman" panose="02020603050405020304" pitchFamily="18" charset="0"/>
                <a:cs typeface="Times New Roman" panose="02020603050405020304" pitchFamily="18" charset="0"/>
              </a:rPr>
              <a:t>i</a:t>
            </a:r>
            <a:r>
              <a:rPr lang="en-US" sz="2000" i="1" dirty="0" smtClean="0">
                <a:latin typeface="Times New Roman" panose="02020603050405020304" pitchFamily="18" charset="0"/>
                <a:cs typeface="Times New Roman" panose="02020603050405020304" pitchFamily="18" charset="0"/>
              </a:rPr>
              <a:t> = 1,2,...,s</a:t>
            </a:r>
            <a:endParaRPr lang="ru-RU" sz="200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рямоугольник 2"/>
              <p:cNvSpPr/>
              <p:nvPr/>
            </p:nvSpPr>
            <p:spPr>
              <a:xfrm>
                <a:off x="299995" y="1592623"/>
                <a:ext cx="4035335"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𝑌</m:t>
                      </m:r>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𝑌</m:t>
                          </m:r>
                        </m:e>
                        <m:sub>
                          <m:r>
                            <a:rPr lang="en-US" sz="2400" i="1">
                              <a:latin typeface="Cambria Math" panose="02040503050406030204" pitchFamily="18" charset="0"/>
                              <a:cs typeface="Times New Roman" panose="02020603050405020304" pitchFamily="18" charset="0"/>
                            </a:rPr>
                            <m:t>0</m:t>
                          </m:r>
                        </m:sub>
                      </m:sSub>
                      <m:r>
                        <a:rPr lang="en-US" sz="2400" i="1">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𝑎</m:t>
                      </m:r>
                      <m:nary>
                        <m:naryPr>
                          <m:chr m:val="∑"/>
                          <m:ctrlPr>
                            <a:rPr lang="en-US" sz="2400" i="1">
                              <a:latin typeface="Cambria Math" panose="02040503050406030204" pitchFamily="18" charset="0"/>
                              <a:cs typeface="Times New Roman" panose="02020603050405020304" pitchFamily="18" charset="0"/>
                            </a:rPr>
                          </m:ctrlPr>
                        </m:naryPr>
                        <m:sub>
                          <m:r>
                            <m:rPr>
                              <m:brk m:alnAt="23"/>
                            </m:rPr>
                            <a:rPr lang="en-US" sz="2400" i="1">
                              <a:latin typeface="Cambria Math" panose="02040503050406030204" pitchFamily="18" charset="0"/>
                              <a:cs typeface="Times New Roman" panose="02020603050405020304" pitchFamily="18" charset="0"/>
                            </a:rPr>
                            <m:t>𝑖</m:t>
                          </m:r>
                          <m:r>
                            <a:rPr lang="en-US" sz="2400" i="1">
                              <a:latin typeface="Cambria Math" panose="02040503050406030204" pitchFamily="18" charset="0"/>
                              <a:cs typeface="Times New Roman" panose="02020603050405020304" pitchFamily="18" charset="0"/>
                            </a:rPr>
                            <m:t>=1</m:t>
                          </m:r>
                        </m:sub>
                        <m:sup>
                          <m:r>
                            <a:rPr lang="en-US" sz="2400" i="1">
                              <a:latin typeface="Cambria Math" panose="02040503050406030204" pitchFamily="18" charset="0"/>
                              <a:cs typeface="Times New Roman" panose="02020603050405020304" pitchFamily="18" charset="0"/>
                            </a:rPr>
                            <m:t>𝑠</m:t>
                          </m:r>
                        </m:sup>
                        <m:e>
                          <m:sSub>
                            <m:sSubPr>
                              <m:ctrlPr>
                                <a:rPr lang="en-US" sz="2400" i="1">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𝑝</m:t>
                              </m:r>
                            </m:e>
                            <m:sub>
                              <m:r>
                                <a:rPr lang="en-US" sz="2400" i="1">
                                  <a:latin typeface="Cambria Math" panose="02040503050406030204" pitchFamily="18" charset="0"/>
                                  <a:cs typeface="Times New Roman" panose="02020603050405020304" pitchFamily="18" charset="0"/>
                                </a:rPr>
                                <m:t>𝑖</m:t>
                              </m:r>
                            </m:sub>
                          </m:sSub>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rPr>
                                <m:t>𝐶</m:t>
                              </m:r>
                            </m:e>
                            <m:sub>
                              <m:r>
                                <a:rPr lang="en-US" sz="2400" i="1">
                                  <a:latin typeface="Cambria Math" panose="02040503050406030204" pitchFamily="18" charset="0"/>
                                  <a:cs typeface="Times New Roman" panose="02020603050405020304" pitchFamily="18" charset="0"/>
                                </a:rPr>
                                <m:t>𝑖</m:t>
                              </m:r>
                            </m:sub>
                          </m:sSub>
                          <m:r>
                            <a:rPr lang="en-US" sz="2400" i="1">
                              <a:latin typeface="Cambria Math" panose="02040503050406030204" pitchFamily="18"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sym typeface="Symbol" panose="05050102010706020507" pitchFamily="18" charset="2"/>
                                </a:rPr>
                                <m:t></m:t>
                              </m:r>
                            </m:e>
                            <m:sub>
                              <m:r>
                                <a:rPr lang="en-US" sz="2400" i="1">
                                  <a:latin typeface="Cambria Math" panose="02040503050406030204" pitchFamily="18" charset="0"/>
                                  <a:cs typeface="Times New Roman" panose="02020603050405020304" pitchFamily="18" charset="0"/>
                                </a:rPr>
                                <m:t>𝑖</m:t>
                              </m:r>
                            </m:sub>
                          </m:sSub>
                          <m:r>
                            <a:rPr lang="en-US" sz="2400" i="1">
                              <a:latin typeface="Cambria Math" panose="02040503050406030204" pitchFamily="18" charset="0"/>
                              <a:cs typeface="Times New Roman" panose="02020603050405020304" pitchFamily="18" charset="0"/>
                            </a:rPr>
                            <m:t>, …, </m:t>
                          </m:r>
                          <m:sSub>
                            <m:sSubPr>
                              <m:ctrlPr>
                                <a:rPr lang="en-US" sz="2400" i="1">
                                  <a:latin typeface="Cambria Math" panose="02040503050406030204" pitchFamily="18" charset="0"/>
                                  <a:cs typeface="Times New Roman" panose="02020603050405020304" pitchFamily="18" charset="0"/>
                                </a:rPr>
                              </m:ctrlPr>
                            </m:sSubPr>
                            <m:e>
                              <m:r>
                                <a:rPr lang="en-US" sz="2400" i="1">
                                  <a:latin typeface="Cambria Math" panose="02040503050406030204" pitchFamily="18" charset="0"/>
                                  <a:cs typeface="Times New Roman" panose="02020603050405020304" pitchFamily="18" charset="0"/>
                                  <a:sym typeface="Symbol" panose="05050102010706020507" pitchFamily="18" charset="2"/>
                                </a:rPr>
                                <m:t></m:t>
                              </m:r>
                            </m:e>
                            <m:sub>
                              <m:r>
                                <a:rPr lang="en-US" sz="2400" i="1">
                                  <a:latin typeface="Cambria Math" panose="02040503050406030204" pitchFamily="18" charset="0"/>
                                  <a:cs typeface="Times New Roman" panose="02020603050405020304" pitchFamily="18" charset="0"/>
                                </a:rPr>
                                <m:t>𝑠</m:t>
                              </m:r>
                            </m:sub>
                          </m:sSub>
                          <m:r>
                            <a:rPr lang="en-US" sz="2400" i="1">
                              <a:latin typeface="Cambria Math" panose="02040503050406030204" pitchFamily="18" charset="0"/>
                              <a:cs typeface="Times New Roman" panose="02020603050405020304" pitchFamily="18" charset="0"/>
                            </a:rPr>
                            <m:t>)</m:t>
                          </m:r>
                        </m:e>
                      </m:nary>
                    </m:oMath>
                  </m:oMathPara>
                </a14:m>
                <a:endParaRPr lang="ru-RU" sz="24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299995" y="1592623"/>
                <a:ext cx="4035335" cy="1100558"/>
              </a:xfrm>
              <a:prstGeom prst="rect">
                <a:avLst/>
              </a:prstGeom>
              <a:blipFill rotWithShape="0">
                <a:blip r:embed="rId6"/>
                <a:stretch>
                  <a:fillRect/>
                </a:stretch>
              </a:blipFill>
            </p:spPr>
            <p:txBody>
              <a:bodyPr/>
              <a:lstStyle/>
              <a:p>
                <a:r>
                  <a:rPr lang="ru-RU">
                    <a:noFill/>
                  </a:rPr>
                  <a:t> </a:t>
                </a:r>
              </a:p>
            </p:txBody>
          </p:sp>
        </mc:Fallback>
      </mc:AlternateContent>
      <p:sp>
        <p:nvSpPr>
          <p:cNvPr id="13" name="Прямоугольник 12"/>
          <p:cNvSpPr/>
          <p:nvPr/>
        </p:nvSpPr>
        <p:spPr>
          <a:xfrm>
            <a:off x="4691171" y="1817008"/>
            <a:ext cx="3603487" cy="461665"/>
          </a:xfrm>
          <a:prstGeom prst="rect">
            <a:avLst/>
          </a:prstGeom>
        </p:spPr>
        <p:txBody>
          <a:bodyPr wrap="square">
            <a:spAutoFit/>
          </a:bodyPr>
          <a:lstStyle/>
          <a:p>
            <a:pPr lvl="0"/>
            <a:r>
              <a:rPr lang="en-US" sz="2400" i="1" dirty="0" smtClean="0">
                <a:latin typeface="Times New Roman" panose="02020603050405020304" pitchFamily="18" charset="0"/>
                <a:cs typeface="Times New Roman" panose="02020603050405020304" pitchFamily="18" charset="0"/>
              </a:rPr>
              <a:t>physicochemical property</a:t>
            </a:r>
            <a:endParaRPr lang="ru-RU" sz="2400" i="1"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67544" y="6334301"/>
            <a:ext cx="8327318" cy="307777"/>
          </a:xfrm>
          <a:prstGeom prst="rect">
            <a:avLst/>
          </a:prstGeom>
        </p:spPr>
        <p:txBody>
          <a:bodyPr wrap="square">
            <a:spAutoFit/>
          </a:bodyPr>
          <a:lstStyle/>
          <a:p>
            <a:pPr algn="just">
              <a:spcAft>
                <a:spcPts val="0"/>
              </a:spcAft>
              <a:tabLst>
                <a:tab pos="2616200" algn="l"/>
              </a:tabLs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V.P. </a:t>
            </a:r>
            <a:r>
              <a:rPr lang="en-US" sz="1400" dirty="0" err="1" smtClean="0">
                <a:latin typeface="Times New Roman" panose="02020603050405020304" pitchFamily="18" charset="0"/>
                <a:ea typeface="Times New Roman" panose="02020603050405020304" pitchFamily="18" charset="0"/>
                <a:cs typeface="Times New Roman" panose="02020603050405020304" pitchFamily="18" charset="0"/>
              </a:rPr>
              <a:t>Solov’ev</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cs typeface="Times New Roman" panose="02020603050405020304" pitchFamily="18" charset="0"/>
              </a:rPr>
              <a:t>A.Yu</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cs typeface="Times New Roman" panose="02020603050405020304" pitchFamily="18" charset="0"/>
              </a:rPr>
              <a:t>Tsivadze</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i="1" dirty="0" smtClean="0">
                <a:latin typeface="Times New Roman" panose="02020603050405020304" pitchFamily="18" charset="0"/>
                <a:ea typeface="Times New Roman" panose="02020603050405020304" pitchFamily="18" charset="0"/>
              </a:rPr>
              <a:t>Protection </a:t>
            </a:r>
            <a:r>
              <a:rPr lang="en-US" sz="1400" i="1" dirty="0">
                <a:latin typeface="Times New Roman" panose="02020603050405020304" pitchFamily="18" charset="0"/>
                <a:ea typeface="Times New Roman" panose="02020603050405020304" pitchFamily="18" charset="0"/>
              </a:rPr>
              <a:t>of Metals and Physical Chemistry of Surfaces</a:t>
            </a:r>
            <a:r>
              <a:rPr lang="en-US" sz="1400" dirty="0">
                <a:latin typeface="Times New Roman" panose="02020603050405020304" pitchFamily="18" charset="0"/>
                <a:ea typeface="Times New Roman" panose="02020603050405020304" pitchFamily="18" charset="0"/>
              </a:rPr>
              <a:t>, </a:t>
            </a:r>
            <a:r>
              <a:rPr lang="en-US" sz="1400" b="1" dirty="0">
                <a:latin typeface="Times New Roman" panose="02020603050405020304" pitchFamily="18" charset="0"/>
                <a:ea typeface="Times New Roman" panose="02020603050405020304" pitchFamily="18" charset="0"/>
              </a:rPr>
              <a:t>2015</a:t>
            </a:r>
            <a:r>
              <a:rPr lang="en-US" sz="1400" dirty="0">
                <a:latin typeface="Times New Roman" panose="02020603050405020304" pitchFamily="18" charset="0"/>
                <a:ea typeface="Times New Roman" panose="02020603050405020304" pitchFamily="18" charset="0"/>
              </a:rPr>
              <a:t>, </a:t>
            </a:r>
            <a:r>
              <a:rPr lang="en-US" sz="1400" i="1" dirty="0">
                <a:latin typeface="Times New Roman" panose="02020603050405020304" pitchFamily="18" charset="0"/>
                <a:ea typeface="Times New Roman" panose="02020603050405020304" pitchFamily="18" charset="0"/>
              </a:rPr>
              <a:t>51</a:t>
            </a:r>
            <a:r>
              <a:rPr lang="en-US" sz="1400" dirty="0">
                <a:latin typeface="Times New Roman" panose="02020603050405020304" pitchFamily="18" charset="0"/>
                <a:ea typeface="Times New Roman" panose="02020603050405020304" pitchFamily="18" charset="0"/>
              </a:rPr>
              <a:t>, No. 1, pp. </a:t>
            </a:r>
            <a:r>
              <a:rPr lang="en-US" sz="1400" dirty="0" smtClean="0">
                <a:latin typeface="Times New Roman" panose="02020603050405020304" pitchFamily="18" charset="0"/>
                <a:ea typeface="Times New Roman" panose="02020603050405020304" pitchFamily="18" charset="0"/>
              </a:rPr>
              <a:t>1–35</a:t>
            </a:r>
            <a:endParaRPr lang="en-US" sz="14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1055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a:stretch>
            <a:fillRect/>
          </a:stretch>
        </p:blipFill>
        <p:spPr>
          <a:xfrm>
            <a:off x="2411760" y="1343203"/>
            <a:ext cx="4789032" cy="1000148"/>
          </a:xfrm>
          <a:prstGeom prst="rect">
            <a:avLst/>
          </a:prstGeom>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8</a:t>
            </a:r>
            <a:endParaRPr lang="en-US" sz="1600" b="1" dirty="0">
              <a:solidFill>
                <a:schemeClr val="bg1"/>
              </a:solidFill>
            </a:endParaRPr>
          </a:p>
        </p:txBody>
      </p:sp>
      <p:sp>
        <p:nvSpPr>
          <p:cNvPr id="14" name="Title 1"/>
          <p:cNvSpPr txBox="1">
            <a:spLocks/>
          </p:cNvSpPr>
          <p:nvPr/>
        </p:nvSpPr>
        <p:spPr bwMode="auto">
          <a:xfrm>
            <a:off x="0" y="1"/>
            <a:ext cx="9108504" cy="1285860"/>
          </a:xfrm>
          <a:prstGeom prst="rect">
            <a:avLst/>
          </a:prstGeom>
          <a:noFill/>
          <a:ln w="9525">
            <a:noFill/>
            <a:miter lim="800000"/>
            <a:headEnd/>
            <a:tailEnd/>
          </a:ln>
        </p:spPr>
        <p:txBody>
          <a:bodyPr anchor="ctr"/>
          <a:lstStyle/>
          <a:p>
            <a:pPr algn="ctr"/>
            <a:r>
              <a:rPr lang="en-US" sz="3200" b="1" dirty="0">
                <a:solidFill>
                  <a:schemeClr val="bg1"/>
                </a:solidFill>
              </a:rPr>
              <a:t>Thermodynamics of Hydrogen </a:t>
            </a:r>
            <a:r>
              <a:rPr lang="en-US" sz="3200" b="1" dirty="0" smtClean="0">
                <a:solidFill>
                  <a:schemeClr val="bg1"/>
                </a:solidFill>
              </a:rPr>
              <a:t>Bonding</a:t>
            </a:r>
          </a:p>
          <a:p>
            <a:pPr algn="ctr"/>
            <a:r>
              <a:rPr lang="en-US" sz="3200" dirty="0">
                <a:solidFill>
                  <a:schemeClr val="accent1">
                    <a:lumMod val="20000"/>
                    <a:lumOff val="80000"/>
                  </a:schemeClr>
                </a:solidFill>
              </a:rPr>
              <a:t>IR </a:t>
            </a:r>
            <a:r>
              <a:rPr lang="en-US" sz="3200" dirty="0" smtClean="0">
                <a:solidFill>
                  <a:schemeClr val="accent1">
                    <a:lumMod val="20000"/>
                    <a:lumOff val="80000"/>
                  </a:schemeClr>
                </a:solidFill>
              </a:rPr>
              <a:t>Spectroscopy</a:t>
            </a:r>
            <a:endParaRPr lang="en-US" sz="3200" dirty="0">
              <a:solidFill>
                <a:schemeClr val="accent1">
                  <a:lumMod val="20000"/>
                  <a:lumOff val="80000"/>
                </a:schemeClr>
              </a:solidFill>
            </a:endParaRPr>
          </a:p>
        </p:txBody>
      </p:sp>
      <p:pic>
        <p:nvPicPr>
          <p:cNvPr id="3" name="Рисунок 2"/>
          <p:cNvPicPr>
            <a:picLocks noChangeAspect="1"/>
          </p:cNvPicPr>
          <p:nvPr/>
        </p:nvPicPr>
        <p:blipFill>
          <a:blip r:embed="rId5"/>
          <a:stretch>
            <a:fillRect/>
          </a:stretch>
        </p:blipFill>
        <p:spPr>
          <a:xfrm>
            <a:off x="2038123" y="2377631"/>
            <a:ext cx="5184576" cy="3195010"/>
          </a:xfrm>
          <a:prstGeom prst="rect">
            <a:avLst/>
          </a:prstGeom>
        </p:spPr>
      </p:pic>
      <p:sp>
        <p:nvSpPr>
          <p:cNvPr id="6" name="Прямоугольник 5"/>
          <p:cNvSpPr/>
          <p:nvPr/>
        </p:nvSpPr>
        <p:spPr>
          <a:xfrm>
            <a:off x="2041773" y="1843821"/>
            <a:ext cx="1046158" cy="369332"/>
          </a:xfrm>
          <a:prstGeom prst="rect">
            <a:avLst/>
          </a:prstGeom>
        </p:spPr>
        <p:txBody>
          <a:bodyPr wrap="square">
            <a:spAutoFit/>
          </a:bodyPr>
          <a:lstStyle/>
          <a:p>
            <a:pPr>
              <a:spcAft>
                <a:spcPts val="1000"/>
              </a:spcAft>
            </a:pP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0.003 M</a:t>
            </a:r>
            <a:endPar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3599175" y="1843821"/>
            <a:ext cx="1694121" cy="369332"/>
          </a:xfrm>
          <a:prstGeom prst="rect">
            <a:avLst/>
          </a:prstGeom>
        </p:spPr>
        <p:txBody>
          <a:bodyPr wrap="square">
            <a:spAutoFit/>
          </a:bodyPr>
          <a:lstStyle/>
          <a:p>
            <a:pPr>
              <a:spcAft>
                <a:spcPts val="1000"/>
              </a:spcAft>
            </a:pPr>
            <a:r>
              <a:rPr lang="en-US"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0.01 M</a:t>
            </a:r>
            <a:endParaRPr lang="en-US"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Прямая со стрелкой 21"/>
          <p:cNvCxnSpPr/>
          <p:nvPr/>
        </p:nvCxnSpPr>
        <p:spPr>
          <a:xfrm>
            <a:off x="3131840" y="1843277"/>
            <a:ext cx="360040" cy="724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5940152" y="2203059"/>
            <a:ext cx="864096" cy="1372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 Box 206"/>
          <p:cNvSpPr txBox="1">
            <a:spLocks noChangeArrowheads="1"/>
          </p:cNvSpPr>
          <p:nvPr/>
        </p:nvSpPr>
        <p:spPr bwMode="auto">
          <a:xfrm>
            <a:off x="2393707" y="5606921"/>
            <a:ext cx="5058613" cy="67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The OH </a:t>
            </a:r>
            <a:r>
              <a:rPr lang="en-US" dirty="0">
                <a:latin typeface="Calibri" panose="020F0502020204030204" pitchFamily="34" charset="0"/>
                <a:ea typeface="Calibri" panose="020F0502020204030204" pitchFamily="34" charset="0"/>
                <a:cs typeface="Times New Roman" panose="02020603050405020304" pitchFamily="18" charset="0"/>
              </a:rPr>
              <a:t>band of free 4-fluorophenol at </a:t>
            </a:r>
            <a:r>
              <a:rPr lang="en-US"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dirty="0" smtClean="0">
                <a:latin typeface="Calibri" panose="020F0502020204030204" pitchFamily="34" charset="0"/>
                <a:ea typeface="Calibri" panose="020F0502020204030204" pitchFamily="34" charset="0"/>
                <a:cs typeface="Times New Roman" panose="02020603050405020304" pitchFamily="18" charset="0"/>
              </a:rPr>
              <a:t>3600 cm</a:t>
            </a:r>
            <a:r>
              <a:rPr lang="en-US" baseline="30000" dirty="0" smtClean="0">
                <a:latin typeface="Calibri" panose="020F0502020204030204" pitchFamily="34" charset="0"/>
                <a:ea typeface="Calibri" panose="020F0502020204030204" pitchFamily="34" charset="0"/>
                <a:cs typeface="Times New Roman" panose="02020603050405020304" pitchFamily="18" charset="0"/>
              </a:rPr>
              <a:t>-1</a:t>
            </a:r>
            <a:endParaRPr lang="en-US" baseline="30000"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The OH </a:t>
            </a:r>
            <a:r>
              <a:rPr lang="en-US" dirty="0">
                <a:latin typeface="Calibri" panose="020F0502020204030204" pitchFamily="34" charset="0"/>
                <a:ea typeface="Calibri" panose="020F0502020204030204" pitchFamily="34" charset="0"/>
                <a:cs typeface="Times New Roman" panose="02020603050405020304" pitchFamily="18" charset="0"/>
              </a:rPr>
              <a:t>band of the </a:t>
            </a:r>
            <a:r>
              <a:rPr lang="en-US" dirty="0" smtClean="0">
                <a:latin typeface="Calibri" panose="020F0502020204030204" pitchFamily="34" charset="0"/>
                <a:ea typeface="Calibri" panose="020F0502020204030204" pitchFamily="34" charset="0"/>
                <a:cs typeface="Times New Roman" panose="02020603050405020304" pitchFamily="18" charset="0"/>
              </a:rPr>
              <a:t>HB complex at </a:t>
            </a:r>
            <a:r>
              <a:rPr lang="en-US" dirty="0" smtClean="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3000 </a:t>
            </a:r>
            <a:r>
              <a:rPr lang="en-US" dirty="0" smtClean="0">
                <a:latin typeface="Calibri" panose="020F0502020204030204" pitchFamily="34" charset="0"/>
                <a:ea typeface="Calibri" panose="020F0502020204030204" pitchFamily="34" charset="0"/>
                <a:cs typeface="Times New Roman" panose="02020603050405020304" pitchFamily="18" charset="0"/>
              </a:rPr>
              <a:t>cm</a:t>
            </a:r>
            <a:r>
              <a:rPr lang="en-US" baseline="30000" dirty="0" smtClean="0">
                <a:latin typeface="Calibri" panose="020F0502020204030204" pitchFamily="34" charset="0"/>
                <a:ea typeface="Calibri" panose="020F0502020204030204" pitchFamily="34" charset="0"/>
                <a:cs typeface="Times New Roman" panose="02020603050405020304" pitchFamily="18" charset="0"/>
              </a:rPr>
              <a:t>-1</a:t>
            </a:r>
            <a:endParaRPr lang="ru-RU" baseline="-25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Прямоугольник 14"/>
          <p:cNvSpPr/>
          <p:nvPr/>
        </p:nvSpPr>
        <p:spPr>
          <a:xfrm>
            <a:off x="7767780" y="1470853"/>
            <a:ext cx="1095136" cy="461665"/>
          </a:xfrm>
          <a:prstGeom prst="rect">
            <a:avLst/>
          </a:prstGeom>
        </p:spPr>
        <p:txBody>
          <a:bodyPr wrap="square">
            <a:spAutoFit/>
          </a:bodyPr>
          <a:lstStyle/>
          <a:p>
            <a:pPr>
              <a:spcAft>
                <a:spcPts val="1000"/>
              </a:spcAft>
            </a:pP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in CCl</a:t>
            </a:r>
            <a:r>
              <a:rPr lang="en-US" sz="2400" baseline="-250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4</a:t>
            </a: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35496" y="6358440"/>
            <a:ext cx="6336704" cy="307777"/>
          </a:xfrm>
          <a:prstGeom prst="rect">
            <a:avLst/>
          </a:prstGeom>
        </p:spPr>
        <p:txBody>
          <a:bodyPr wrap="square">
            <a:spAutoFit/>
          </a:bodyPr>
          <a:lstStyle/>
          <a:p>
            <a:r>
              <a:rPr lang="ru-RU" sz="1400" dirty="0"/>
              <a:t>J. </a:t>
            </a:r>
            <a:r>
              <a:rPr lang="ru-RU" sz="1400" dirty="0" err="1"/>
              <a:t>Graton</a:t>
            </a:r>
            <a:r>
              <a:rPr lang="ru-RU" sz="1400" dirty="0"/>
              <a:t>, M. </a:t>
            </a:r>
            <a:r>
              <a:rPr lang="ru-RU" sz="1400" dirty="0" err="1"/>
              <a:t>Berthelot</a:t>
            </a:r>
            <a:r>
              <a:rPr lang="ru-RU" sz="1400" dirty="0"/>
              <a:t>, F. </a:t>
            </a:r>
            <a:r>
              <a:rPr lang="ru-RU" sz="1400" dirty="0" err="1"/>
              <a:t>Besseau</a:t>
            </a:r>
            <a:r>
              <a:rPr lang="ru-RU" sz="1400" dirty="0"/>
              <a:t>, C. </a:t>
            </a:r>
            <a:r>
              <a:rPr lang="ru-RU" sz="1400" dirty="0" err="1"/>
              <a:t>Laurence</a:t>
            </a:r>
            <a:r>
              <a:rPr lang="ru-RU" sz="1400" dirty="0"/>
              <a:t>  </a:t>
            </a:r>
            <a:r>
              <a:rPr lang="ru-RU" sz="1400" i="1" dirty="0"/>
              <a:t>J. </a:t>
            </a:r>
            <a:r>
              <a:rPr lang="ru-RU" sz="1400" i="1" dirty="0" err="1"/>
              <a:t>Org</a:t>
            </a:r>
            <a:r>
              <a:rPr lang="ru-RU" sz="1400" i="1" dirty="0"/>
              <a:t>. </a:t>
            </a:r>
            <a:r>
              <a:rPr lang="ru-RU" sz="1400" i="1" dirty="0" err="1"/>
              <a:t>Chem</a:t>
            </a:r>
            <a:r>
              <a:rPr lang="ru-RU" sz="1400" dirty="0"/>
              <a:t>. </a:t>
            </a:r>
            <a:r>
              <a:rPr lang="ru-RU" sz="1400" b="1" dirty="0"/>
              <a:t>2005</a:t>
            </a:r>
            <a:r>
              <a:rPr lang="ru-RU" sz="1400" dirty="0"/>
              <a:t>, 70, 7892-7901</a:t>
            </a:r>
          </a:p>
        </p:txBody>
      </p:sp>
    </p:spTree>
    <p:extLst>
      <p:ext uri="{BB962C8B-B14F-4D97-AF65-F5344CB8AC3E}">
        <p14:creationId xmlns:p14="http://schemas.microsoft.com/office/powerpoint/2010/main" val="3548292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Номер слайда 6"/>
          <p:cNvSpPr>
            <a:spLocks noGrp="1"/>
          </p:cNvSpPr>
          <p:nvPr>
            <p:ph type="sldNum" sz="quarter" idx="12"/>
          </p:nvPr>
        </p:nvSpPr>
        <p:spPr>
          <a:xfrm>
            <a:off x="8315348" y="6642078"/>
            <a:ext cx="828652" cy="215922"/>
          </a:xfrm>
        </p:spPr>
        <p:txBody>
          <a:bodyPr/>
          <a:lstStyle/>
          <a:p>
            <a:pPr>
              <a:defRPr/>
            </a:pPr>
            <a:r>
              <a:rPr lang="en-US" sz="1600" b="1" dirty="0" smtClean="0">
                <a:solidFill>
                  <a:schemeClr val="bg1"/>
                </a:solidFill>
              </a:rPr>
              <a:t>9</a:t>
            </a:r>
            <a:endParaRPr lang="en-US" sz="1600" b="1" dirty="0">
              <a:solidFill>
                <a:schemeClr val="bg1"/>
              </a:solidFill>
            </a:endParaRPr>
          </a:p>
        </p:txBody>
      </p:sp>
      <p:sp>
        <p:nvSpPr>
          <p:cNvPr id="14" name="Title 1"/>
          <p:cNvSpPr txBox="1">
            <a:spLocks/>
          </p:cNvSpPr>
          <p:nvPr/>
        </p:nvSpPr>
        <p:spPr bwMode="auto">
          <a:xfrm>
            <a:off x="-86207" y="1"/>
            <a:ext cx="9289032" cy="1285860"/>
          </a:xfrm>
          <a:prstGeom prst="rect">
            <a:avLst/>
          </a:prstGeom>
          <a:noFill/>
          <a:ln w="9525">
            <a:noFill/>
            <a:miter lim="800000"/>
            <a:headEnd/>
            <a:tailEnd/>
          </a:ln>
        </p:spPr>
        <p:txBody>
          <a:bodyPr anchor="ctr"/>
          <a:lstStyle/>
          <a:p>
            <a:pPr algn="ctr"/>
            <a:r>
              <a:rPr lang="en-US" sz="3200" b="1" dirty="0" smtClean="0">
                <a:solidFill>
                  <a:schemeClr val="bg1"/>
                </a:solidFill>
              </a:rPr>
              <a:t>Thermodynamics of </a:t>
            </a:r>
            <a:r>
              <a:rPr lang="en-US" sz="3200" b="1" dirty="0">
                <a:solidFill>
                  <a:schemeClr val="bg1"/>
                </a:solidFill>
              </a:rPr>
              <a:t>Hydrogen </a:t>
            </a:r>
            <a:r>
              <a:rPr lang="en-US" sz="3200" b="1" dirty="0" smtClean="0">
                <a:solidFill>
                  <a:schemeClr val="bg1"/>
                </a:solidFill>
              </a:rPr>
              <a:t>Bonding</a:t>
            </a:r>
          </a:p>
          <a:p>
            <a:pPr algn="ctr"/>
            <a:r>
              <a:rPr lang="en-US" sz="3200" dirty="0" smtClean="0">
                <a:solidFill>
                  <a:schemeClr val="accent1">
                    <a:lumMod val="20000"/>
                    <a:lumOff val="80000"/>
                  </a:schemeClr>
                </a:solidFill>
              </a:rPr>
              <a:t>IR Spectroscopy</a:t>
            </a:r>
            <a:endParaRPr lang="en-US" sz="3200" dirty="0">
              <a:solidFill>
                <a:schemeClr val="accent1">
                  <a:lumMod val="20000"/>
                  <a:lumOff val="80000"/>
                </a:schemeClr>
              </a:solidFill>
            </a:endParaRPr>
          </a:p>
        </p:txBody>
      </p:sp>
      <p:sp>
        <p:nvSpPr>
          <p:cNvPr id="13" name="Прямоугольник 12"/>
          <p:cNvSpPr/>
          <p:nvPr/>
        </p:nvSpPr>
        <p:spPr>
          <a:xfrm>
            <a:off x="1482307" y="4635243"/>
            <a:ext cx="6768752" cy="1488401"/>
          </a:xfrm>
          <a:prstGeom prst="rect">
            <a:avLst/>
          </a:prstGeom>
          <a:gradFill>
            <a:gsLst>
              <a:gs pos="0">
                <a:schemeClr val="accent1">
                  <a:tint val="100000"/>
                  <a:shade val="100000"/>
                  <a:satMod val="130000"/>
                </a:schemeClr>
              </a:gs>
              <a:gs pos="0">
                <a:srgbClr val="E5EFFF"/>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mc:AlternateContent xmlns:mc="http://schemas.openxmlformats.org/markup-compatibility/2006">
        <mc:Choice xmlns:a14="http://schemas.microsoft.com/office/drawing/2010/main" Requires="a14">
          <p:sp>
            <p:nvSpPr>
              <p:cNvPr id="15" name="Прямоугольник 14"/>
              <p:cNvSpPr/>
              <p:nvPr/>
            </p:nvSpPr>
            <p:spPr>
              <a:xfrm>
                <a:off x="1680329" y="4649992"/>
                <a:ext cx="6372708" cy="1360244"/>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𝐴</m:t>
                          </m:r>
                        </m:e>
                        <m:sub>
                          <m:r>
                            <a:rPr lang="en-US" b="0" i="1" smtClean="0">
                              <a:latin typeface="Cambria Math" panose="02040503050406030204" pitchFamily="18" charset="0"/>
                              <a:cs typeface="Times New Roman" panose="02020603050405020304" pitchFamily="18" charset="0"/>
                              <a:sym typeface="Symbol" panose="05050102010706020507" pitchFamily="18" charset="2"/>
                            </a:rPr>
                            <m:t></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𝐴</m:t>
                          </m:r>
                        </m:e>
                        <m:sub>
                          <m:r>
                            <a:rPr lang="en-US" b="0" i="1" smtClean="0">
                              <a:latin typeface="Cambria Math" panose="02040503050406030204" pitchFamily="18" charset="0"/>
                              <a:cs typeface="Times New Roman" panose="02020603050405020304" pitchFamily="18" charset="0"/>
                            </a:rPr>
                            <m:t>0</m:t>
                          </m:r>
                          <m:r>
                            <a:rPr lang="en-US" i="1">
                              <a:latin typeface="Cambria Math" panose="02040503050406030204" pitchFamily="18" charset="0"/>
                              <a:cs typeface="Times New Roman" panose="02020603050405020304" pitchFamily="18" charset="0"/>
                              <a:sym typeface="Symbol" panose="05050102010706020507" pitchFamily="18" charset="2"/>
                            </a:rPr>
                            <m:t></m:t>
                          </m:r>
                        </m:sub>
                      </m:sSub>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𝑑</m:t>
                      </m:r>
                      <m:nary>
                        <m:naryPr>
                          <m:chr m:val="∑"/>
                          <m:ctrlPr>
                            <a:rPr lang="en-US" b="0" i="1" smtClean="0">
                              <a:latin typeface="Cambria Math" panose="02040503050406030204" pitchFamily="18" charset="0"/>
                              <a:cs typeface="Times New Roman" panose="02020603050405020304" pitchFamily="18" charset="0"/>
                            </a:rPr>
                          </m:ctrlPr>
                        </m:naryPr>
                        <m:sub>
                          <m:r>
                            <m:rPr>
                              <m:brk m:alnAt="23"/>
                            </m:rPr>
                            <a:rPr lang="en-US" b="0" i="1" smtClean="0">
                              <a:latin typeface="Cambria Math" panose="02040503050406030204" pitchFamily="18" charset="0"/>
                              <a:cs typeface="Times New Roman" panose="02020603050405020304" pitchFamily="18" charset="0"/>
                            </a:rPr>
                            <m:t>𝑖</m:t>
                          </m:r>
                          <m:r>
                            <a:rPr lang="en-US" b="0" i="1" smtClean="0">
                              <a:latin typeface="Cambria Math" panose="02040503050406030204" pitchFamily="18" charset="0"/>
                              <a:cs typeface="Times New Roman" panose="02020603050405020304" pitchFamily="18" charset="0"/>
                            </a:rPr>
                            <m:t>=1</m:t>
                          </m:r>
                        </m:sub>
                        <m:sup>
                          <m:r>
                            <a:rPr lang="en-US" b="0" i="1" smtClean="0">
                              <a:latin typeface="Cambria Math" panose="02040503050406030204" pitchFamily="18" charset="0"/>
                              <a:cs typeface="Times New Roman" panose="02020603050405020304" pitchFamily="18" charset="0"/>
                            </a:rPr>
                            <m:t>𝑠</m:t>
                          </m:r>
                        </m:sup>
                        <m:e>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rPr>
                                <m:t>𝑖</m:t>
                              </m:r>
                              <m:r>
                                <a:rPr lang="en-US" i="1">
                                  <a:latin typeface="Cambria Math" panose="02040503050406030204" pitchFamily="18" charset="0"/>
                                  <a:cs typeface="Times New Roman" panose="02020603050405020304" pitchFamily="18" charset="0"/>
                                  <a:sym typeface="Symbol" panose="05050102010706020507" pitchFamily="18" charset="2"/>
                                </a:rPr>
                                <m:t></m:t>
                              </m:r>
                            </m:sub>
                          </m:sSub>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𝐶</m:t>
                              </m:r>
                            </m:e>
                            <m:sub>
                              <m:r>
                                <a:rPr lang="en-US" b="0" i="1" smtClean="0">
                                  <a:latin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rPr>
                                <m:t>𝑖</m:t>
                              </m:r>
                            </m:sub>
                          </m:sSub>
                          <m:r>
                            <a:rPr lang="en-US" b="0" i="1" smtClean="0">
                              <a:latin typeface="Cambria Math" panose="02040503050406030204" pitchFamily="18" charset="0"/>
                              <a:cs typeface="Times New Roman" panose="02020603050405020304" pitchFamily="18" charset="0"/>
                            </a:rPr>
                            <m:t>, …, </m:t>
                          </m:r>
                          <m:sSub>
                            <m:sSubPr>
                              <m:ctrlPr>
                                <a:rPr lang="en-US" b="0" i="1" smtClean="0">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sym typeface="Symbol" panose="05050102010706020507" pitchFamily="18" charset="2"/>
                                </a:rPr>
                                <m:t></m:t>
                              </m:r>
                            </m:e>
                            <m:sub>
                              <m:r>
                                <a:rPr lang="en-US" b="0" i="1" smtClean="0">
                                  <a:latin typeface="Cambria Math" panose="02040503050406030204" pitchFamily="18" charset="0"/>
                                  <a:cs typeface="Times New Roman" panose="02020603050405020304" pitchFamily="18" charset="0"/>
                                </a:rPr>
                                <m:t>𝑠</m:t>
                              </m:r>
                            </m:sub>
                          </m:sSub>
                          <m:r>
                            <a:rPr lang="en-US" b="0" i="1" smtClean="0">
                              <a:latin typeface="Cambria Math" panose="02040503050406030204" pitchFamily="18" charset="0"/>
                              <a:cs typeface="Times New Roman" panose="02020603050405020304" pitchFamily="18" charset="0"/>
                            </a:rPr>
                            <m:t>)</m:t>
                          </m:r>
                        </m:e>
                      </m:nary>
                    </m:oMath>
                  </m:oMathPara>
                </a14:m>
                <a:endParaRPr lang="en-US" dirty="0" smtClean="0">
                  <a:latin typeface="Times New Roman" panose="02020603050405020304" pitchFamily="18" charset="0"/>
                  <a:cs typeface="Times New Roman" panose="02020603050405020304" pitchFamily="18" charset="0"/>
                </a:endParaRPr>
              </a:p>
              <a:p>
                <a:pPr lvl="0"/>
                <a:endParaRPr lang="en-US" sz="1400" dirty="0">
                  <a:latin typeface="Times New Roman" panose="02020603050405020304" pitchFamily="18" charset="0"/>
                  <a:cs typeface="Times New Roman" panose="02020603050405020304" pitchFamily="18" charset="0"/>
                </a:endParaRPr>
              </a:p>
              <a:p>
                <a:pPr lvl="0"/>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𝐴</m:t>
                          </m:r>
                        </m:e>
                        <m:sub>
                          <m:r>
                            <a:rPr lang="en-US" i="1">
                              <a:latin typeface="Cambria Math" panose="02040503050406030204" pitchFamily="18" charset="0"/>
                              <a:cs typeface="Times New Roman" panose="02020603050405020304" pitchFamily="18" charset="0"/>
                              <a:sym typeface="Symbol" panose="05050102010706020507" pitchFamily="18" charset="2"/>
                            </a:rPr>
                            <m:t></m:t>
                          </m:r>
                        </m:sub>
                      </m:sSub>
                      <m:r>
                        <a:rPr lang="en-US" i="1">
                          <a:latin typeface="Cambria Math" panose="02040503050406030204" pitchFamily="18" charset="0"/>
                          <a:cs typeface="Times New Roman" panose="02020603050405020304" pitchFamily="18" charset="0"/>
                        </a:rPr>
                        <m:t>=</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𝐴</m:t>
                          </m:r>
                        </m:e>
                        <m:sub>
                          <m:r>
                            <a:rPr lang="en-US" i="1">
                              <a:latin typeface="Cambria Math" panose="02040503050406030204" pitchFamily="18" charset="0"/>
                              <a:cs typeface="Times New Roman" panose="02020603050405020304" pitchFamily="18" charset="0"/>
                            </a:rPr>
                            <m:t>0</m:t>
                          </m:r>
                          <m:r>
                            <a:rPr lang="en-US" i="1">
                              <a:latin typeface="Cambria Math" panose="02040503050406030204" pitchFamily="18" charset="0"/>
                              <a:cs typeface="Times New Roman" panose="02020603050405020304" pitchFamily="18" charset="0"/>
                              <a:sym typeface="Symbol" panose="05050102010706020507" pitchFamily="18" charset="2"/>
                            </a:rPr>
                            <m:t></m:t>
                          </m:r>
                        </m:sub>
                      </m:sSub>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𝑑</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sym typeface="Symbol" panose="05050102010706020507" pitchFamily="18" charset="2"/>
                            </a:rPr>
                            <m:t></m:t>
                          </m:r>
                        </m:e>
                        <m:sub>
                          <m:r>
                            <a:rPr lang="en-US" i="1">
                              <a:latin typeface="Cambria Math" panose="02040503050406030204" pitchFamily="18" charset="0"/>
                              <a:cs typeface="Times New Roman" panose="02020603050405020304" pitchFamily="18" charset="0"/>
                              <a:sym typeface="Symbol" panose="05050102010706020507" pitchFamily="18" charset="2"/>
                            </a:rPr>
                            <m:t></m:t>
                          </m:r>
                        </m:sub>
                      </m:sSub>
                      <m:r>
                        <a:rPr lang="en-US" i="1" smtClean="0">
                          <a:latin typeface="Cambria Math" panose="02040503050406030204" pitchFamily="18" charset="0"/>
                          <a:cs typeface="Times New Roman" panose="02020603050405020304" pitchFamily="18" charset="0"/>
                        </a:rPr>
                        <m:t>𝐶</m:t>
                      </m:r>
                    </m:oMath>
                  </m:oMathPara>
                </a14:m>
                <a:endParaRPr lang="ru-RU" dirty="0">
                  <a:latin typeface="Times New Roman" panose="02020603050405020304" pitchFamily="18" charset="0"/>
                  <a:cs typeface="Times New Roman" panose="02020603050405020304" pitchFamily="18" charset="0"/>
                </a:endParaRPr>
              </a:p>
            </p:txBody>
          </p:sp>
        </mc:Choice>
        <mc:Fallback>
          <p:sp>
            <p:nvSpPr>
              <p:cNvPr id="15" name="Прямоугольник 14"/>
              <p:cNvSpPr>
                <a:spLocks noRot="1" noChangeAspect="1" noMove="1" noResize="1" noEditPoints="1" noAdjustHandles="1" noChangeArrowheads="1" noChangeShapeType="1" noTextEdit="1"/>
              </p:cNvSpPr>
              <p:nvPr/>
            </p:nvSpPr>
            <p:spPr>
              <a:xfrm>
                <a:off x="1680329" y="4649992"/>
                <a:ext cx="6372708" cy="1360244"/>
              </a:xfrm>
              <a:prstGeom prst="rect">
                <a:avLst/>
              </a:prstGeom>
              <a:blipFill rotWithShape="0">
                <a:blip r:embed="rId4"/>
                <a:stretch>
                  <a:fillRect b="-1794"/>
                </a:stretch>
              </a:blipFill>
            </p:spPr>
            <p:txBody>
              <a:bodyPr/>
              <a:lstStyle/>
              <a:p>
                <a:r>
                  <a:rPr lang="ru-RU">
                    <a:noFill/>
                  </a:rPr>
                  <a:t> </a:t>
                </a:r>
              </a:p>
            </p:txBody>
          </p:sp>
        </mc:Fallback>
      </mc:AlternateContent>
      <p:pic>
        <p:nvPicPr>
          <p:cNvPr id="12" name="Рисунок 11"/>
          <p:cNvPicPr>
            <a:picLocks noChangeAspect="1"/>
          </p:cNvPicPr>
          <p:nvPr/>
        </p:nvPicPr>
        <p:blipFill>
          <a:blip r:embed="rId5"/>
          <a:stretch>
            <a:fillRect/>
          </a:stretch>
        </p:blipFill>
        <p:spPr>
          <a:xfrm>
            <a:off x="981539" y="1727223"/>
            <a:ext cx="4089685" cy="2520280"/>
          </a:xfrm>
          <a:prstGeom prst="rect">
            <a:avLst/>
          </a:prstGeom>
        </p:spPr>
      </p:pic>
      <p:cxnSp>
        <p:nvCxnSpPr>
          <p:cNvPr id="11" name="Прямая со стрелкой 10"/>
          <p:cNvCxnSpPr/>
          <p:nvPr/>
        </p:nvCxnSpPr>
        <p:spPr>
          <a:xfrm>
            <a:off x="4791177" y="2783039"/>
            <a:ext cx="0" cy="108012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4606869" y="3998230"/>
            <a:ext cx="368616" cy="461665"/>
          </a:xfrm>
          <a:prstGeom prst="rect">
            <a:avLst/>
          </a:prstGeom>
        </p:spPr>
        <p:txBody>
          <a:bodyPr wrap="square">
            <a:spAutoFit/>
          </a:bodyPr>
          <a:lstStyle/>
          <a:p>
            <a:pPr>
              <a:spcAft>
                <a:spcPts val="1000"/>
              </a:spcAft>
            </a:pP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Прямоугольник 15"/>
              <p:cNvSpPr/>
              <p:nvPr/>
            </p:nvSpPr>
            <p:spPr>
              <a:xfrm>
                <a:off x="4347054" y="3194178"/>
                <a:ext cx="519629" cy="388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cs typeface="Times New Roman" panose="02020603050405020304" pitchFamily="18" charset="0"/>
                            </a:rPr>
                          </m:ctrlPr>
                        </m:sSubPr>
                        <m:e>
                          <m:r>
                            <a:rPr lang="en-US" i="1">
                              <a:solidFill>
                                <a:srgbClr val="FF0000"/>
                              </a:solidFill>
                              <a:latin typeface="Cambria Math" panose="02040503050406030204" pitchFamily="18" charset="0"/>
                              <a:cs typeface="Times New Roman" panose="02020603050405020304" pitchFamily="18" charset="0"/>
                            </a:rPr>
                            <m:t>𝐴</m:t>
                          </m:r>
                        </m:e>
                        <m:sub>
                          <m:r>
                            <a:rPr lang="en-US" i="1">
                              <a:solidFill>
                                <a:srgbClr val="FF0000"/>
                              </a:solidFill>
                              <a:latin typeface="Cambria Math" panose="02040503050406030204" pitchFamily="18" charset="0"/>
                              <a:cs typeface="Times New Roman" panose="02020603050405020304" pitchFamily="18" charset="0"/>
                              <a:sym typeface="Symbol" panose="05050102010706020507" pitchFamily="18" charset="2"/>
                            </a:rPr>
                            <m:t></m:t>
                          </m:r>
                        </m:sub>
                      </m:sSub>
                    </m:oMath>
                  </m:oMathPara>
                </a14:m>
                <a:endParaRPr lang="ru-RU" dirty="0"/>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4347054" y="3194178"/>
                <a:ext cx="519629" cy="388568"/>
              </a:xfrm>
              <a:prstGeom prst="rect">
                <a:avLst/>
              </a:prstGeom>
              <a:blipFill rotWithShape="0">
                <a:blip r:embed="rId6"/>
                <a:stretch>
                  <a:fillRect b="-781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18" name="Таблица 17"/>
              <p:cNvGraphicFramePr>
                <a:graphicFrameLocks noGrp="1"/>
              </p:cNvGraphicFramePr>
              <p:nvPr>
                <p:extLst>
                  <p:ext uri="{D42A27DB-BD31-4B8C-83A1-F6EECF244321}">
                    <p14:modId xmlns:p14="http://schemas.microsoft.com/office/powerpoint/2010/main" val="2499932770"/>
                  </p:ext>
                </p:extLst>
              </p:nvPr>
            </p:nvGraphicFramePr>
            <p:xfrm>
              <a:off x="6224724" y="2169930"/>
              <a:ext cx="2386031" cy="1705868"/>
            </p:xfrm>
            <a:graphic>
              <a:graphicData uri="http://schemas.openxmlformats.org/drawingml/2006/table">
                <a:tbl>
                  <a:tblPr firstRow="1" firstCol="1" bandRow="1">
                    <a:tableStyleId>{5C22544A-7EE6-4342-B048-85BDC9FD1C3A}</a:tableStyleId>
                  </a:tblPr>
                  <a:tblGrid>
                    <a:gridCol w="677831"/>
                    <a:gridCol w="772097"/>
                    <a:gridCol w="936103"/>
                  </a:tblGrid>
                  <a:tr h="37284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b>
                                  <m:sSubPr>
                                    <m:ctrlPr>
                                      <a:rPr lang="ru-RU" sz="1800" i="1">
                                        <a:effectLst/>
                                        <a:latin typeface="Cambria Math" panose="02040503050406030204" pitchFamily="18" charset="0"/>
                                      </a:rPr>
                                    </m:ctrlPr>
                                  </m:sSubPr>
                                  <m:e>
                                    <m:r>
                                      <a:rPr lang="en-US" sz="1800">
                                        <a:effectLst/>
                                        <a:latin typeface="Cambria Math" panose="02040503050406030204" pitchFamily="18" charset="0"/>
                                      </a:rPr>
                                      <m:t>𝐴</m:t>
                                    </m:r>
                                  </m:e>
                                  <m:sub>
                                    <m:r>
                                      <a:rPr lang="en-US" sz="1800">
                                        <a:effectLst/>
                                        <a:latin typeface="Cambria Math" panose="02040503050406030204" pitchFamily="18" charset="0"/>
                                        <a:sym typeface="Symbol" panose="05050102010706020507" pitchFamily="18" charset="2"/>
                                      </a:rPr>
                                      <m:t></m:t>
                                    </m:r>
                                  </m:sub>
                                </m:sSub>
                              </m:oMath>
                            </m:oMathPara>
                          </a14:m>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err="1">
                              <a:effectLst/>
                            </a:rPr>
                            <a:t>C</a:t>
                          </a:r>
                          <a:r>
                            <a:rPr lang="en-US" sz="1800" baseline="30000" dirty="0" err="1">
                              <a:effectLst/>
                            </a:rPr>
                            <a:t>o</a:t>
                          </a:r>
                          <a:r>
                            <a:rPr lang="en-US" sz="1800" baseline="-25000" dirty="0" err="1">
                              <a:effectLst/>
                            </a:rPr>
                            <a:t>D</a:t>
                          </a:r>
                          <a:r>
                            <a:rPr lang="en-US" sz="1800" dirty="0">
                              <a:effectLst/>
                            </a:rPr>
                            <a:t>,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C</a:t>
                          </a:r>
                          <a:r>
                            <a:rPr lang="en-US" sz="1800" baseline="30000">
                              <a:effectLst/>
                            </a:rPr>
                            <a:t>o</a:t>
                          </a:r>
                          <a:r>
                            <a:rPr lang="en-US" sz="1800" baseline="-25000">
                              <a:effectLst/>
                            </a:rPr>
                            <a:t>A</a:t>
                          </a:r>
                          <a:r>
                            <a:rPr lang="en-US" sz="1800">
                              <a:effectLst/>
                            </a:rPr>
                            <a:t>, M</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0.36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0.003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0.42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0.003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0.015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0.51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0.003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Choice>
        <mc:Fallback xmlns="">
          <p:graphicFrame>
            <p:nvGraphicFramePr>
              <p:cNvPr id="18" name="Таблица 17"/>
              <p:cNvGraphicFramePr>
                <a:graphicFrameLocks noGrp="1"/>
              </p:cNvGraphicFramePr>
              <p:nvPr>
                <p:extLst>
                  <p:ext uri="{D42A27DB-BD31-4B8C-83A1-F6EECF244321}">
                    <p14:modId xmlns:p14="http://schemas.microsoft.com/office/powerpoint/2010/main" val="2499932770"/>
                  </p:ext>
                </p:extLst>
              </p:nvPr>
            </p:nvGraphicFramePr>
            <p:xfrm>
              <a:off x="6224724" y="2169930"/>
              <a:ext cx="2386031" cy="1705868"/>
            </p:xfrm>
            <a:graphic>
              <a:graphicData uri="http://schemas.openxmlformats.org/drawingml/2006/table">
                <a:tbl>
                  <a:tblPr firstRow="1" firstCol="1" bandRow="1">
                    <a:tableStyleId>{5C22544A-7EE6-4342-B048-85BDC9FD1C3A}</a:tableStyleId>
                  </a:tblPr>
                  <a:tblGrid>
                    <a:gridCol w="677831"/>
                    <a:gridCol w="772097"/>
                    <a:gridCol w="936103"/>
                  </a:tblGrid>
                  <a:tr h="372848">
                    <a:tc>
                      <a:txBody>
                        <a:bodyPr/>
                        <a:lstStyle/>
                        <a:p>
                          <a:endParaRPr lang="ru-RU"/>
                        </a:p>
                      </a:txBody>
                      <a:tcPr marL="68580" marR="68580" marT="0" marB="0">
                        <a:blipFill rotWithShape="0">
                          <a:blip r:embed="rId7"/>
                          <a:stretch>
                            <a:fillRect l="-901" t="-18033" r="-256757" b="-385246"/>
                          </a:stretch>
                        </a:blipFill>
                      </a:tcPr>
                    </a:tc>
                    <a:tc>
                      <a:txBody>
                        <a:bodyPr/>
                        <a:lstStyle/>
                        <a:p>
                          <a:pPr>
                            <a:lnSpc>
                              <a:spcPct val="107000"/>
                            </a:lnSpc>
                            <a:spcAft>
                              <a:spcPts val="0"/>
                            </a:spcAft>
                          </a:pPr>
                          <a:r>
                            <a:rPr lang="en-US" sz="1800" dirty="0" err="1">
                              <a:effectLst/>
                            </a:rPr>
                            <a:t>C</a:t>
                          </a:r>
                          <a:r>
                            <a:rPr lang="en-US" sz="1800" baseline="30000" dirty="0" err="1">
                              <a:effectLst/>
                            </a:rPr>
                            <a:t>o</a:t>
                          </a:r>
                          <a:r>
                            <a:rPr lang="en-US" sz="1800" baseline="-25000" dirty="0" err="1">
                              <a:effectLst/>
                            </a:rPr>
                            <a:t>D</a:t>
                          </a:r>
                          <a:r>
                            <a:rPr lang="en-US" sz="1800" dirty="0">
                              <a:effectLst/>
                            </a:rPr>
                            <a:t>, M</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C</a:t>
                          </a:r>
                          <a:r>
                            <a:rPr lang="en-US" sz="1800" baseline="30000">
                              <a:effectLst/>
                            </a:rPr>
                            <a:t>o</a:t>
                          </a:r>
                          <a:r>
                            <a:rPr lang="en-US" sz="1800" baseline="-25000">
                              <a:effectLst/>
                            </a:rPr>
                            <a:t>A</a:t>
                          </a:r>
                          <a:r>
                            <a:rPr lang="en-US" sz="1800">
                              <a:effectLst/>
                            </a:rPr>
                            <a:t>, M</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0.36</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0.003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0.42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0.003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0.015</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dirty="0" smtClean="0">
                              <a:effectLst/>
                            </a:rPr>
                            <a:t>0.51</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0.003</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smtClean="0">
                              <a:effectLst/>
                            </a:rPr>
                            <a:t>0.02</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33255">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pic>
        <p:nvPicPr>
          <p:cNvPr id="19" name="Рисунок 18"/>
          <p:cNvPicPr>
            <a:picLocks noChangeAspect="1"/>
          </p:cNvPicPr>
          <p:nvPr/>
        </p:nvPicPr>
        <p:blipFill>
          <a:blip r:embed="rId8"/>
          <a:stretch>
            <a:fillRect/>
          </a:stretch>
        </p:blipFill>
        <p:spPr>
          <a:xfrm>
            <a:off x="5652120" y="1378422"/>
            <a:ext cx="3389219" cy="707809"/>
          </a:xfrm>
          <a:prstGeom prst="rect">
            <a:avLst/>
          </a:prstGeom>
        </p:spPr>
      </p:pic>
      <p:sp>
        <p:nvSpPr>
          <p:cNvPr id="22" name="Прямоугольник 21"/>
          <p:cNvSpPr/>
          <p:nvPr/>
        </p:nvSpPr>
        <p:spPr>
          <a:xfrm>
            <a:off x="5796136" y="1695450"/>
            <a:ext cx="359660" cy="400110"/>
          </a:xfrm>
          <a:prstGeom prst="rect">
            <a:avLst/>
          </a:prstGeom>
        </p:spPr>
        <p:txBody>
          <a:bodyPr wrap="square">
            <a:spAutoFit/>
          </a:bodyPr>
          <a:lstStyle/>
          <a:p>
            <a:r>
              <a:rPr lang="en-US" sz="2000" dirty="0" smtClean="0">
                <a:solidFill>
                  <a:srgbClr val="003192"/>
                </a:solidFill>
                <a:cs typeface="Arial" charset="0"/>
                <a:sym typeface="Symbol" panose="05050102010706020507" pitchFamily="18" charset="2"/>
              </a:rPr>
              <a:t>D</a:t>
            </a:r>
            <a:endParaRPr lang="ru-RU" sz="2000" dirty="0">
              <a:solidFill>
                <a:srgbClr val="003192"/>
              </a:solidFill>
            </a:endParaRPr>
          </a:p>
        </p:txBody>
      </p:sp>
      <p:sp>
        <p:nvSpPr>
          <p:cNvPr id="23" name="Прямоугольник 22"/>
          <p:cNvSpPr/>
          <p:nvPr/>
        </p:nvSpPr>
        <p:spPr>
          <a:xfrm>
            <a:off x="6530987" y="1686121"/>
            <a:ext cx="359660" cy="400110"/>
          </a:xfrm>
          <a:prstGeom prst="rect">
            <a:avLst/>
          </a:prstGeom>
        </p:spPr>
        <p:txBody>
          <a:bodyPr wrap="square">
            <a:spAutoFit/>
          </a:bodyPr>
          <a:lstStyle/>
          <a:p>
            <a:r>
              <a:rPr lang="en-US" sz="2000" dirty="0" smtClean="0">
                <a:solidFill>
                  <a:srgbClr val="003192"/>
                </a:solidFill>
                <a:cs typeface="Arial" charset="0"/>
                <a:sym typeface="Symbol" panose="05050102010706020507" pitchFamily="18" charset="2"/>
              </a:rPr>
              <a:t>A</a:t>
            </a:r>
            <a:endParaRPr lang="ru-RU" sz="2000" dirty="0">
              <a:solidFill>
                <a:srgbClr val="003192"/>
              </a:solidFill>
            </a:endParaRPr>
          </a:p>
        </p:txBody>
      </p:sp>
      <p:sp>
        <p:nvSpPr>
          <p:cNvPr id="4" name="Прямоугольник 3"/>
          <p:cNvSpPr/>
          <p:nvPr/>
        </p:nvSpPr>
        <p:spPr>
          <a:xfrm>
            <a:off x="1367071" y="6195099"/>
            <a:ext cx="7618285" cy="307777"/>
          </a:xfrm>
          <a:prstGeom prst="rect">
            <a:avLst/>
          </a:prstGeom>
        </p:spPr>
        <p:txBody>
          <a:bodyPr wrap="square">
            <a:spAutoFit/>
          </a:bodyPr>
          <a:lstStyle/>
          <a:p>
            <a:pPr>
              <a:spcAft>
                <a:spcPts val="0"/>
              </a:spcAft>
            </a:pPr>
            <a:r>
              <a:rPr lang="de-DE" sz="1400" dirty="0">
                <a:latin typeface="Times New Roman" panose="02020603050405020304" pitchFamily="18" charset="0"/>
                <a:ea typeface="Times New Roman" panose="02020603050405020304" pitchFamily="18" charset="0"/>
                <a:cs typeface="Times New Roman" panose="02020603050405020304" pitchFamily="18" charset="0"/>
              </a:rPr>
              <a:t>O.A</a:t>
            </a:r>
            <a:r>
              <a:rPr lang="de-DE"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ea typeface="Times New Roman" panose="02020603050405020304" pitchFamily="18" charset="0"/>
                <a:cs typeface="Times New Roman" panose="02020603050405020304" pitchFamily="18" charset="0"/>
              </a:rPr>
              <a:t>Raevsky</a:t>
            </a:r>
            <a:r>
              <a:rPr lang="de-DE"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ea typeface="Times New Roman" panose="02020603050405020304" pitchFamily="18" charset="0"/>
                <a:cs typeface="Times New Roman" panose="02020603050405020304" pitchFamily="18" charset="0"/>
              </a:rPr>
              <a:t>A.F</a:t>
            </a:r>
            <a:r>
              <a:rPr lang="de-DE"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ea typeface="Times New Roman" panose="02020603050405020304" pitchFamily="18" charset="0"/>
                <a:cs typeface="Times New Roman" panose="02020603050405020304" pitchFamily="18" charset="0"/>
              </a:rPr>
              <a:t>Solotnov</a:t>
            </a:r>
            <a:r>
              <a:rPr lang="de-DE"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a:latin typeface="Times New Roman" panose="02020603050405020304" pitchFamily="18" charset="0"/>
                <a:ea typeface="Times New Roman" panose="02020603050405020304" pitchFamily="18" charset="0"/>
                <a:cs typeface="Times New Roman" panose="02020603050405020304" pitchFamily="18" charset="0"/>
              </a:rPr>
              <a:t>V.P</a:t>
            </a:r>
            <a:r>
              <a:rPr lang="de-DE"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1400" dirty="0" err="1" smtClean="0">
                <a:latin typeface="Times New Roman" panose="02020603050405020304" pitchFamily="18" charset="0"/>
                <a:ea typeface="Times New Roman" panose="02020603050405020304" pitchFamily="18" charset="0"/>
                <a:cs typeface="Times New Roman" panose="02020603050405020304" pitchFamily="18" charset="0"/>
              </a:rPr>
              <a:t>Solov’ev</a:t>
            </a:r>
            <a:r>
              <a:rPr lang="de-DE"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400" i="1" dirty="0" err="1" smtClean="0">
                <a:latin typeface="Times New Roman" panose="02020603050405020304" pitchFamily="18" charset="0"/>
                <a:ea typeface="Times New Roman" panose="02020603050405020304" pitchFamily="18" charset="0"/>
              </a:rPr>
              <a:t>Zhurnal</a:t>
            </a:r>
            <a:r>
              <a:rPr lang="en-GB" sz="1400" i="1" dirty="0" smtClean="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Obshchei</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Khimii</a:t>
            </a:r>
            <a:r>
              <a:rPr lang="en-GB" sz="1400" i="1" dirty="0">
                <a:latin typeface="Times New Roman" panose="02020603050405020304" pitchFamily="18" charset="0"/>
                <a:ea typeface="Times New Roman" panose="02020603050405020304" pitchFamily="18" charset="0"/>
              </a:rPr>
              <a:t> (</a:t>
            </a:r>
            <a:r>
              <a:rPr lang="en-GB" sz="1400" i="1" dirty="0" err="1">
                <a:latin typeface="Times New Roman" panose="02020603050405020304" pitchFamily="18" charset="0"/>
                <a:ea typeface="Times New Roman" panose="02020603050405020304" pitchFamily="18" charset="0"/>
              </a:rPr>
              <a:t>Rus</a:t>
            </a:r>
            <a:r>
              <a:rPr lang="en-GB" sz="1400" i="1" dirty="0">
                <a:latin typeface="Times New Roman" panose="02020603050405020304" pitchFamily="18" charset="0"/>
                <a:ea typeface="Times New Roman" panose="02020603050405020304" pitchFamily="18" charset="0"/>
              </a:rPr>
              <a:t>)</a:t>
            </a:r>
            <a:r>
              <a:rPr lang="en-GB" sz="1400" dirty="0">
                <a:latin typeface="Times New Roman" panose="02020603050405020304" pitchFamily="18" charset="0"/>
                <a:ea typeface="Times New Roman" panose="02020603050405020304" pitchFamily="18" charset="0"/>
              </a:rPr>
              <a:t>, </a:t>
            </a:r>
            <a:r>
              <a:rPr lang="en-GB" sz="1400" b="1" dirty="0">
                <a:latin typeface="Times New Roman" panose="02020603050405020304" pitchFamily="18" charset="0"/>
                <a:ea typeface="Times New Roman" panose="02020603050405020304" pitchFamily="18" charset="0"/>
              </a:rPr>
              <a:t>1987</a:t>
            </a:r>
            <a:r>
              <a:rPr lang="en-GB" sz="1400" dirty="0">
                <a:latin typeface="Times New Roman" panose="02020603050405020304" pitchFamily="18" charset="0"/>
                <a:ea typeface="Times New Roman" panose="02020603050405020304" pitchFamily="18" charset="0"/>
              </a:rPr>
              <a:t>, </a:t>
            </a:r>
            <a:r>
              <a:rPr lang="en-GB" sz="1400" i="1" dirty="0">
                <a:latin typeface="Times New Roman" panose="02020603050405020304" pitchFamily="18" charset="0"/>
                <a:ea typeface="Times New Roman" panose="02020603050405020304" pitchFamily="18" charset="0"/>
              </a:rPr>
              <a:t>57</a:t>
            </a:r>
            <a:r>
              <a:rPr lang="en-GB" sz="1400" dirty="0">
                <a:latin typeface="Times New Roman" panose="02020603050405020304" pitchFamily="18" charset="0"/>
                <a:ea typeface="Times New Roman" panose="02020603050405020304" pitchFamily="18" charset="0"/>
              </a:rPr>
              <a:t>, 1240-1243</a:t>
            </a:r>
            <a:endParaRPr lang="ru-RU" sz="1400" dirty="0"/>
          </a:p>
        </p:txBody>
      </p:sp>
    </p:spTree>
    <p:extLst>
      <p:ext uri="{BB962C8B-B14F-4D97-AF65-F5344CB8AC3E}">
        <p14:creationId xmlns:p14="http://schemas.microsoft.com/office/powerpoint/2010/main" val="1540659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39283</TotalTime>
  <Words>2991</Words>
  <Application>Microsoft Office PowerPoint</Application>
  <PresentationFormat>Экран (4:3)</PresentationFormat>
  <Paragraphs>756</Paragraphs>
  <Slides>37</Slides>
  <Notes>37</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2</vt:i4>
      </vt:variant>
      <vt:variant>
        <vt:lpstr>Заголовки слайдов</vt:lpstr>
      </vt:variant>
      <vt:variant>
        <vt:i4>37</vt:i4>
      </vt:variant>
    </vt:vector>
  </HeadingPairs>
  <TitlesOfParts>
    <vt:vector size="49" baseType="lpstr">
      <vt:lpstr>MS PGothic</vt:lpstr>
      <vt:lpstr>Arial</vt:lpstr>
      <vt:lpstr>Calibri</vt:lpstr>
      <vt:lpstr>Cambria Math</vt:lpstr>
      <vt:lpstr>Courier New</vt:lpstr>
      <vt:lpstr>Myriad Pro</vt:lpstr>
      <vt:lpstr>Symbol</vt:lpstr>
      <vt:lpstr>Times New Roman</vt:lpstr>
      <vt:lpstr>Wingdings</vt:lpstr>
      <vt:lpstr>Тема Office</vt:lpstr>
      <vt:lpstr>ISIS/Draw Sketch</vt:lpstr>
      <vt:lpstr>SPW 11.0 Graph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Solovev Vitaly</dc:creator>
  <cp:lastModifiedBy>Vitaly</cp:lastModifiedBy>
  <cp:revision>1320</cp:revision>
  <dcterms:created xsi:type="dcterms:W3CDTF">2013-05-15T14:27:09Z</dcterms:created>
  <dcterms:modified xsi:type="dcterms:W3CDTF">2016-05-14T19:47:43Z</dcterms:modified>
</cp:coreProperties>
</file>